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68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7" r:id="rId19"/>
    <p:sldId id="301" r:id="rId20"/>
    <p:sldId id="30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40" autoAdjust="0"/>
    <p:restoredTop sz="94660"/>
  </p:normalViewPr>
  <p:slideViewPr>
    <p:cSldViewPr>
      <p:cViewPr>
        <p:scale>
          <a:sx n="110" d="100"/>
          <a:sy n="110" d="100"/>
        </p:scale>
        <p:origin x="-1956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5778"/>
    </p:cViewPr>
  </p:sorter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49969-C4C2-4041-9A25-38ACC46069DF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666DB-B302-4FD0-88AF-57916D7AAB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67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BF344-C78D-40C2-8B94-D763E5411B91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548A9-1925-4297-BC88-F93D4D96F8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9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7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7" descr="background_ChemIndustry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267200" cy="9144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4114800"/>
          </a:xfrm>
        </p:spPr>
        <p:txBody>
          <a:bodyPr>
            <a:normAutofit/>
          </a:bodyPr>
          <a:lstStyle>
            <a:lvl1pPr>
              <a:defRPr sz="1200" b="1"/>
            </a:lvl1pPr>
            <a:lvl2pPr>
              <a:defRPr sz="1000" b="1"/>
            </a:lvl2pPr>
            <a:lvl3pPr>
              <a:defRPr sz="9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86600" y="1981200"/>
            <a:ext cx="1943100" cy="411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7086600" y="990600"/>
            <a:ext cx="2057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1200" b="1" i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1"/>
          <p:cNvSpPr txBox="1">
            <a:spLocks/>
          </p:cNvSpPr>
          <p:nvPr userDrawn="1"/>
        </p:nvSpPr>
        <p:spPr>
          <a:xfrm>
            <a:off x="457200" y="64611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 smtClean="0"/>
          </a:p>
        </p:txBody>
      </p:sp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152400" y="1651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</a:rPr>
              <a:t>Électricité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Habitations </a:t>
            </a:r>
            <a:r>
              <a:rPr lang="en-US" sz="2000" b="1" dirty="0" err="1" smtClean="0">
                <a:solidFill>
                  <a:schemeClr val="bg1"/>
                </a:solidFill>
              </a:rPr>
              <a:t>uni</a:t>
            </a:r>
            <a:r>
              <a:rPr lang="en-US" sz="2000" b="1" dirty="0" smtClean="0">
                <a:solidFill>
                  <a:schemeClr val="bg1"/>
                </a:solidFill>
              </a:rPr>
              <a:t>- et multi-</a:t>
            </a:r>
            <a:r>
              <a:rPr lang="en-US" sz="2000" b="1" dirty="0" err="1" smtClean="0">
                <a:solidFill>
                  <a:schemeClr val="bg1"/>
                </a:solidFill>
              </a:rPr>
              <a:t>familiales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3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_Picture_Left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819400"/>
            <a:ext cx="5257800" cy="775961"/>
          </a:xfrm>
          <a:solidFill>
            <a:srgbClr val="206DA3">
              <a:alpha val="54118"/>
            </a:srgbClr>
          </a:solidFill>
        </p:spPr>
        <p:txBody>
          <a:bodyPr lIns="54864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ution_Picture_Right But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819400"/>
            <a:ext cx="5257800" cy="775961"/>
          </a:xfrm>
          <a:solidFill>
            <a:srgbClr val="206DA3">
              <a:alpha val="54118"/>
            </a:srgbClr>
          </a:solidFill>
        </p:spPr>
        <p:txBody>
          <a:bodyPr lIns="91440" rIns="54864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0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8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3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1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581025"/>
          </a:xfrm>
        </p:spPr>
        <p:txBody>
          <a:bodyPr anchor="ctr">
            <a:noAutofit/>
          </a:bodyPr>
          <a:lstStyle>
            <a:lvl1pPr marL="0" indent="0">
              <a:buNone/>
              <a:defRPr sz="2200" b="1" i="1">
                <a:solidFill>
                  <a:srgbClr val="206D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40188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581025"/>
          </a:xfrm>
        </p:spPr>
        <p:txBody>
          <a:bodyPr anchor="ctr">
            <a:noAutofit/>
          </a:bodyPr>
          <a:lstStyle>
            <a:lvl1pPr marL="0" indent="0">
              <a:buNone/>
              <a:defRPr sz="2200" b="1" i="1">
                <a:solidFill>
                  <a:srgbClr val="206D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33600"/>
            <a:ext cx="4041775" cy="3992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8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0800"/>
            <a:ext cx="3008313" cy="3535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7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629400"/>
            <a:ext cx="2133600" cy="163882"/>
          </a:xfrm>
        </p:spPr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2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Electrical Division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3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5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Electrical Division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hank you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6629400" cy="579438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05000"/>
            <a:ext cx="6629400" cy="4114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5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010400" cy="5794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01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73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010400" cy="5794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0104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7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5943600" cy="579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2133600"/>
            <a:ext cx="5943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3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200400" cy="10668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3200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9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eft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2895600" cy="10668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2133600" cy="3810000"/>
          </a:xfrm>
        </p:spPr>
        <p:txBody>
          <a:bodyPr>
            <a:norm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1050" b="1"/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7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Header.png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740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629400"/>
            <a:ext cx="2133600" cy="163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52400" y="165100"/>
            <a:ext cx="899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</a:rPr>
              <a:t>Électricité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Habitations </a:t>
            </a:r>
            <a:r>
              <a:rPr lang="en-US" sz="2000" b="1" dirty="0" err="1" smtClean="0">
                <a:solidFill>
                  <a:schemeClr val="bg1"/>
                </a:solidFill>
              </a:rPr>
              <a:t>uni</a:t>
            </a:r>
            <a:r>
              <a:rPr lang="en-US" sz="2000" b="1" dirty="0" smtClean="0">
                <a:solidFill>
                  <a:schemeClr val="bg1"/>
                </a:solidFill>
              </a:rPr>
              <a:t>- et multi-</a:t>
            </a:r>
            <a:r>
              <a:rPr lang="en-US" sz="2000" b="1" dirty="0" err="1" smtClean="0">
                <a:solidFill>
                  <a:schemeClr val="bg1"/>
                </a:solidFill>
              </a:rPr>
              <a:t>familiales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457200" y="6461125"/>
            <a:ext cx="21336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50" r:id="rId3"/>
    <p:sldLayoutId id="2147483672" r:id="rId4"/>
    <p:sldLayoutId id="2147483666" r:id="rId5"/>
    <p:sldLayoutId id="2147483670" r:id="rId6"/>
    <p:sldLayoutId id="2147483665" r:id="rId7"/>
    <p:sldLayoutId id="2147483664" r:id="rId8"/>
    <p:sldLayoutId id="2147483668" r:id="rId9"/>
    <p:sldLayoutId id="2147483667" r:id="rId10"/>
    <p:sldLayoutId id="2147483669" r:id="rId11"/>
    <p:sldLayoutId id="2147483671" r:id="rId12"/>
    <p:sldLayoutId id="2147483649" r:id="rId13"/>
    <p:sldLayoutId id="2147483651" r:id="rId14"/>
    <p:sldLayoutId id="2147483652" r:id="rId15"/>
    <p:sldLayoutId id="2147483653" r:id="rId16"/>
    <p:sldLayoutId id="2147483656" r:id="rId17"/>
    <p:sldLayoutId id="2147483657" r:id="rId18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200" b="1" i="1" kern="1200">
          <a:solidFill>
            <a:srgbClr val="206DA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Division </a:t>
            </a:r>
            <a:r>
              <a:rPr lang="en-US" dirty="0" err="1" smtClean="0"/>
              <a:t>électrique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F1DB7-D7E3-4C8C-96DE-BF6CD2D88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0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nFran_AlamoPark_is15640278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186"/>
            <a:ext cx="9144000" cy="60748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Electrical Division</a:t>
            </a:r>
          </a:p>
        </p:txBody>
      </p:sp>
      <p:pic>
        <p:nvPicPr>
          <p:cNvPr id="10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13275"/>
            <a:ext cx="91614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52400" y="183685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err="1" smtClean="0">
                <a:solidFill>
                  <a:srgbClr val="000000"/>
                </a:solidFill>
              </a:rPr>
              <a:t>Électricité</a:t>
            </a:r>
            <a:r>
              <a:rPr lang="en-US" sz="2000" b="1" dirty="0" smtClean="0">
                <a:solidFill>
                  <a:srgbClr val="000000"/>
                </a:solidFill>
              </a:rPr>
              <a:t> — </a:t>
            </a:r>
            <a:r>
              <a:rPr lang="en-US" sz="2000" b="1" dirty="0">
                <a:solidFill>
                  <a:srgbClr val="000000"/>
                </a:solidFill>
              </a:rPr>
              <a:t>Solutions </a:t>
            </a:r>
            <a:r>
              <a:rPr lang="en-US" sz="2000" b="1" dirty="0" smtClean="0">
                <a:solidFill>
                  <a:srgbClr val="000000"/>
                </a:solidFill>
              </a:rPr>
              <a:t>/ Habitations </a:t>
            </a:r>
            <a:r>
              <a:rPr lang="en-US" sz="2000" b="1" dirty="0" err="1" smtClean="0">
                <a:solidFill>
                  <a:srgbClr val="000000"/>
                </a:solidFill>
              </a:rPr>
              <a:t>uni</a:t>
            </a:r>
            <a:r>
              <a:rPr lang="en-US" sz="2000" b="1" dirty="0" smtClean="0">
                <a:solidFill>
                  <a:srgbClr val="000000"/>
                </a:solidFill>
              </a:rPr>
              <a:t>- et multi-</a:t>
            </a:r>
            <a:r>
              <a:rPr lang="en-US" sz="2000" b="1" dirty="0" err="1" smtClean="0">
                <a:solidFill>
                  <a:srgbClr val="000000"/>
                </a:solidFill>
              </a:rPr>
              <a:t>familiales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374107"/>
            <a:ext cx="1618236" cy="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990600"/>
            <a:ext cx="5181600" cy="9144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6623" y="1981200"/>
            <a:ext cx="426720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La </a:t>
            </a:r>
            <a:r>
              <a:rPr lang="en-US" dirty="0" err="1" smtClean="0"/>
              <a:t>conjoncture</a:t>
            </a:r>
            <a:r>
              <a:rPr lang="en-US" dirty="0" smtClean="0"/>
              <a:t> </a:t>
            </a:r>
            <a:r>
              <a:rPr lang="en-US" dirty="0" err="1" smtClean="0"/>
              <a:t>économique</a:t>
            </a:r>
            <a:r>
              <a:rPr lang="en-US" dirty="0" smtClean="0"/>
              <a:t> </a:t>
            </a:r>
            <a:r>
              <a:rPr lang="en-US" dirty="0" err="1" smtClean="0"/>
              <a:t>actuelle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un </a:t>
            </a:r>
            <a:r>
              <a:rPr lang="en-US" dirty="0" err="1" smtClean="0"/>
              <a:t>défi</a:t>
            </a:r>
            <a:r>
              <a:rPr lang="en-US" dirty="0" smtClean="0"/>
              <a:t> pour les </a:t>
            </a:r>
            <a:r>
              <a:rPr lang="en-US" dirty="0" err="1" smtClean="0"/>
              <a:t>constructeurs</a:t>
            </a:r>
            <a:r>
              <a:rPr lang="en-US" dirty="0" smtClean="0"/>
              <a:t>. Les </a:t>
            </a:r>
            <a:r>
              <a:rPr lang="en-US" dirty="0" err="1" smtClean="0"/>
              <a:t>projets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point de </a:t>
            </a:r>
            <a:r>
              <a:rPr lang="en-US" dirty="0" err="1" smtClean="0"/>
              <a:t>débuter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souvent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 en </a:t>
            </a:r>
            <a:r>
              <a:rPr lang="en-US" dirty="0" err="1" smtClean="0"/>
              <a:t>doute</a:t>
            </a:r>
            <a:r>
              <a:rPr lang="en-US" dirty="0" smtClean="0"/>
              <a:t> et </a:t>
            </a:r>
            <a:r>
              <a:rPr lang="en-US" dirty="0" err="1" smtClean="0"/>
              <a:t>soumis</a:t>
            </a:r>
            <a:r>
              <a:rPr lang="en-US" dirty="0" smtClean="0"/>
              <a:t> à des </a:t>
            </a:r>
            <a:r>
              <a:rPr lang="en-US" dirty="0" err="1" smtClean="0"/>
              <a:t>études</a:t>
            </a:r>
            <a:r>
              <a:rPr lang="en-US" dirty="0" smtClean="0"/>
              <a:t> plus </a:t>
            </a:r>
            <a:r>
              <a:rPr lang="en-US" dirty="0" err="1" smtClean="0"/>
              <a:t>approfondies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L’objectif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de </a:t>
            </a:r>
            <a:r>
              <a:rPr lang="en-US" dirty="0" err="1" smtClean="0"/>
              <a:t>rendre</a:t>
            </a:r>
            <a:r>
              <a:rPr lang="en-US" dirty="0" smtClean="0"/>
              <a:t> les </a:t>
            </a:r>
            <a:r>
              <a:rPr lang="en-US" dirty="0" err="1" smtClean="0"/>
              <a:t>projets</a:t>
            </a:r>
            <a:r>
              <a:rPr lang="en-US" dirty="0" smtClean="0"/>
              <a:t> plus </a:t>
            </a:r>
            <a:r>
              <a:rPr lang="en-US" dirty="0" err="1" smtClean="0"/>
              <a:t>économiques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leur</a:t>
            </a:r>
            <a:r>
              <a:rPr lang="en-US" dirty="0" smtClean="0"/>
              <a:t> ensemble </a:t>
            </a:r>
            <a:r>
              <a:rPr lang="en-US" dirty="0" err="1" smtClean="0"/>
              <a:t>afin</a:t>
            </a:r>
            <a:r>
              <a:rPr lang="en-US" dirty="0" smtClean="0"/>
              <a:t> </a:t>
            </a:r>
            <a:r>
              <a:rPr lang="en-US" dirty="0" err="1" smtClean="0"/>
              <a:t>qu’isl</a:t>
            </a:r>
            <a:r>
              <a:rPr lang="en-US" dirty="0" smtClean="0"/>
              <a:t> </a:t>
            </a:r>
            <a:r>
              <a:rPr lang="en-US" dirty="0" err="1" smtClean="0"/>
              <a:t>soient</a:t>
            </a:r>
            <a:r>
              <a:rPr lang="en-US" dirty="0" smtClean="0"/>
              <a:t> </a:t>
            </a:r>
            <a:r>
              <a:rPr lang="en-US" dirty="0" err="1" smtClean="0"/>
              <a:t>viables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Thomas </a:t>
            </a:r>
            <a:r>
              <a:rPr lang="en-US" dirty="0"/>
              <a:t>&amp; Betts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venir</a:t>
            </a:r>
            <a:r>
              <a:rPr lang="en-US" dirty="0" smtClean="0"/>
              <a:t> en aide pour </a:t>
            </a:r>
            <a:r>
              <a:rPr lang="en-US" dirty="0" err="1" smtClean="0"/>
              <a:t>surmonter</a:t>
            </a:r>
            <a:r>
              <a:rPr lang="en-US" dirty="0" smtClean="0"/>
              <a:t> les </a:t>
            </a:r>
            <a:r>
              <a:rPr lang="en-US" dirty="0" err="1" smtClean="0"/>
              <a:t>défis</a:t>
            </a:r>
            <a:r>
              <a:rPr lang="en-US" dirty="0" smtClean="0"/>
              <a:t> </a:t>
            </a:r>
            <a:r>
              <a:rPr lang="en-US" dirty="0" err="1" smtClean="0"/>
              <a:t>inhérents</a:t>
            </a:r>
            <a:r>
              <a:rPr lang="en-US" dirty="0" smtClean="0"/>
              <a:t> aux </a:t>
            </a:r>
            <a:r>
              <a:rPr lang="en-US" dirty="0" err="1" smtClean="0"/>
              <a:t>coupures</a:t>
            </a:r>
            <a:r>
              <a:rPr lang="en-US" dirty="0" smtClean="0"/>
              <a:t> de prix sans </a:t>
            </a:r>
            <a:r>
              <a:rPr lang="en-US" dirty="0" err="1" smtClean="0"/>
              <a:t>risquer</a:t>
            </a:r>
            <a:r>
              <a:rPr lang="en-US" dirty="0" smtClean="0"/>
              <a:t> </a:t>
            </a:r>
            <a:r>
              <a:rPr lang="en-US" dirty="0" err="1" smtClean="0"/>
              <a:t>l’intégrité</a:t>
            </a:r>
            <a:r>
              <a:rPr lang="en-US" dirty="0" smtClean="0"/>
              <a:t> de </a:t>
            </a:r>
            <a:r>
              <a:rPr lang="en-US" dirty="0" err="1" smtClean="0"/>
              <a:t>vos</a:t>
            </a:r>
            <a:r>
              <a:rPr lang="en-US" dirty="0" smtClean="0"/>
              <a:t> </a:t>
            </a:r>
            <a:r>
              <a:rPr lang="en-US" dirty="0" err="1" smtClean="0"/>
              <a:t>projets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Microlectric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NuTek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 pour la </a:t>
            </a: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4687636" y="5661800"/>
            <a:ext cx="2016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Marrette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Connecteurs</a:t>
            </a:r>
            <a:r>
              <a:rPr lang="en-US" sz="900" dirty="0" smtClean="0"/>
              <a:t> de </a:t>
            </a:r>
            <a:r>
              <a:rPr lang="en-US" sz="900" dirty="0" err="1" smtClean="0"/>
              <a:t>fils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à installation par torsion</a:t>
            </a:r>
            <a:endParaRPr lang="en-US" sz="900" dirty="0"/>
          </a:p>
        </p:txBody>
      </p:sp>
      <p:pic>
        <p:nvPicPr>
          <p:cNvPr id="8" name="Picture 18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2065338"/>
            <a:ext cx="2095500" cy="2717800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3"/>
          <p:cNvSpPr txBox="1">
            <a:spLocks noChangeArrowheads="1"/>
          </p:cNvSpPr>
          <p:nvPr/>
        </p:nvSpPr>
        <p:spPr bwMode="auto">
          <a:xfrm>
            <a:off x="2971799" y="5643215"/>
            <a:ext cx="129540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Carlon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Système</a:t>
            </a:r>
            <a:r>
              <a:rPr lang="en-US" sz="900" dirty="0" smtClean="0"/>
              <a:t> TENM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23" y="4495800"/>
            <a:ext cx="1074582" cy="1074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365442"/>
            <a:ext cx="1180556" cy="11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133" y="1627150"/>
            <a:ext cx="6392332" cy="4467299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2" y="4057977"/>
            <a:ext cx="3691467" cy="775961"/>
          </a:xfrm>
        </p:spPr>
        <p:txBody>
          <a:bodyPr/>
          <a:lstStyle/>
          <a:p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</a:t>
            </a:r>
            <a:br>
              <a:rPr lang="en-US" dirty="0" smtClean="0"/>
            </a:b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pic>
        <p:nvPicPr>
          <p:cNvPr id="4" name="Picture 12" descr="GroundBon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775" y="4202113"/>
            <a:ext cx="6826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</a:t>
            </a:r>
            <a:br>
              <a:rPr lang="en-US" dirty="0" smtClean="0"/>
            </a:b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Thomas &amp; </a:t>
            </a:r>
            <a:r>
              <a:rPr lang="en-US" dirty="0" smtClean="0"/>
              <a:t>Betts </a:t>
            </a:r>
            <a:r>
              <a:rPr lang="en-US" dirty="0" err="1" smtClean="0"/>
              <a:t>fabrique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large </a:t>
            </a:r>
            <a:r>
              <a:rPr lang="en-US" dirty="0" err="1" smtClean="0"/>
              <a:t>gamme</a:t>
            </a:r>
            <a:r>
              <a:rPr lang="en-US" dirty="0" smtClean="0"/>
              <a:t> de </a:t>
            </a:r>
            <a:r>
              <a:rPr lang="en-US" dirty="0" err="1" smtClean="0"/>
              <a:t>produits</a:t>
            </a:r>
            <a:r>
              <a:rPr lang="en-US" dirty="0" smtClean="0"/>
              <a:t> pour la </a:t>
            </a:r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 la </a:t>
            </a:r>
            <a:r>
              <a:rPr lang="en-US" dirty="0" err="1" smtClean="0"/>
              <a:t>continuité</a:t>
            </a:r>
            <a:r>
              <a:rPr lang="en-US" dirty="0" smtClean="0"/>
              <a:t> des masses qui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permettent</a:t>
            </a:r>
            <a:r>
              <a:rPr lang="en-US" dirty="0" smtClean="0"/>
              <a:t> de </a:t>
            </a:r>
            <a:r>
              <a:rPr lang="en-US" dirty="0" err="1" smtClean="0"/>
              <a:t>raccorder</a:t>
            </a:r>
            <a:r>
              <a:rPr lang="en-US" dirty="0" smtClean="0"/>
              <a:t> </a:t>
            </a:r>
            <a:r>
              <a:rPr lang="en-US" dirty="0" err="1" smtClean="0"/>
              <a:t>électriquement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articles </a:t>
            </a:r>
            <a:r>
              <a:rPr lang="en-US" dirty="0" err="1" smtClean="0"/>
              <a:t>métalliques</a:t>
            </a:r>
            <a:r>
              <a:rPr lang="en-US" dirty="0" smtClean="0"/>
              <a:t> hors tension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pièce </a:t>
            </a:r>
            <a:r>
              <a:rPr lang="en-US" dirty="0" err="1" smtClean="0"/>
              <a:t>ou</a:t>
            </a:r>
            <a:r>
              <a:rPr lang="en-US" dirty="0" smtClean="0"/>
              <a:t> un </a:t>
            </a:r>
            <a:r>
              <a:rPr lang="en-US" dirty="0" err="1" smtClean="0"/>
              <a:t>édifice</a:t>
            </a:r>
            <a:r>
              <a:rPr lang="en-US" dirty="0" smtClean="0"/>
              <a:t> pour </a:t>
            </a:r>
            <a:r>
              <a:rPr lang="en-US" dirty="0" err="1" smtClean="0"/>
              <a:t>protéger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les </a:t>
            </a:r>
            <a:r>
              <a:rPr lang="en-US" dirty="0" err="1" smtClean="0"/>
              <a:t>chocs</a:t>
            </a:r>
            <a:r>
              <a:rPr lang="en-US" dirty="0" smtClean="0"/>
              <a:t> </a:t>
            </a:r>
            <a:r>
              <a:rPr lang="en-US" dirty="0" err="1" smtClean="0"/>
              <a:t>électriques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la </a:t>
            </a:r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 la </a:t>
            </a: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3276599" y="5450041"/>
            <a:ext cx="129540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nd</a:t>
            </a:r>
            <a:endParaRPr lang="en-US" sz="1000" b="1" dirty="0"/>
          </a:p>
          <a:p>
            <a:pPr algn="ctr"/>
            <a:r>
              <a:rPr lang="en-US" sz="900" dirty="0" smtClean="0"/>
              <a:t>Plaques de </a:t>
            </a:r>
            <a:r>
              <a:rPr lang="en-US" sz="900" dirty="0" err="1" smtClean="0"/>
              <a:t>terre</a:t>
            </a:r>
            <a:endParaRPr lang="en-US" sz="900" dirty="0"/>
          </a:p>
        </p:txBody>
      </p:sp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4806331" y="5443728"/>
            <a:ext cx="1936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Iberville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Collets pour </a:t>
            </a:r>
            <a:r>
              <a:rPr lang="en-US" sz="900" dirty="0" err="1" smtClean="0"/>
              <a:t>tuyaux</a:t>
            </a:r>
            <a:r>
              <a:rPr lang="en-US" sz="900" dirty="0" smtClean="0"/>
              <a:t> et</a:t>
            </a:r>
            <a:br>
              <a:rPr lang="en-US" sz="900" dirty="0" smtClean="0"/>
            </a:br>
            <a:r>
              <a:rPr lang="en-US" sz="900" dirty="0" err="1" smtClean="0"/>
              <a:t>tiges</a:t>
            </a:r>
            <a:r>
              <a:rPr lang="en-US" sz="900" dirty="0" smtClean="0"/>
              <a:t> de </a:t>
            </a:r>
            <a:r>
              <a:rPr lang="en-US" sz="900" dirty="0" err="1" smtClean="0"/>
              <a:t>terre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99" y="4005072"/>
            <a:ext cx="930765" cy="138379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" y="2110624"/>
            <a:ext cx="2190750" cy="277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12" y="4267200"/>
            <a:ext cx="1165187" cy="11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</a:t>
            </a:r>
            <a:br>
              <a:rPr lang="en-US" dirty="0" smtClean="0"/>
            </a:b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Un </a:t>
            </a:r>
            <a:r>
              <a:rPr lang="en-US" dirty="0" err="1" smtClean="0"/>
              <a:t>système</a:t>
            </a:r>
            <a:r>
              <a:rPr lang="en-US" dirty="0" smtClean="0"/>
              <a:t> </a:t>
            </a:r>
            <a:r>
              <a:rPr lang="en-US" dirty="0" err="1" smtClean="0"/>
              <a:t>électrique</a:t>
            </a:r>
            <a:r>
              <a:rPr lang="en-US" dirty="0" smtClean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de </a:t>
            </a:r>
            <a:r>
              <a:rPr lang="en-US" dirty="0" err="1" smtClean="0"/>
              <a:t>façon</a:t>
            </a:r>
            <a:r>
              <a:rPr lang="en-US" dirty="0" smtClean="0"/>
              <a:t> non </a:t>
            </a:r>
            <a:r>
              <a:rPr lang="en-US" dirty="0" err="1" smtClean="0"/>
              <a:t>appropriée</a:t>
            </a:r>
            <a:r>
              <a:rPr lang="en-US" dirty="0" smtClean="0"/>
              <a:t> </a:t>
            </a:r>
            <a:r>
              <a:rPr lang="en-US" dirty="0" err="1" smtClean="0"/>
              <a:t>risque</a:t>
            </a:r>
            <a:r>
              <a:rPr lang="en-US" dirty="0" smtClean="0"/>
              <a:t> de causer des </a:t>
            </a:r>
            <a:r>
              <a:rPr lang="en-US" dirty="0" err="1" smtClean="0"/>
              <a:t>pannes</a:t>
            </a:r>
            <a:r>
              <a:rPr lang="en-US" dirty="0" smtClean="0"/>
              <a:t> </a:t>
            </a:r>
            <a:r>
              <a:rPr lang="en-US" dirty="0" err="1" smtClean="0"/>
              <a:t>d’alimentation</a:t>
            </a:r>
            <a:r>
              <a:rPr lang="en-US" dirty="0" smtClean="0"/>
              <a:t> qui se </a:t>
            </a:r>
            <a:r>
              <a:rPr lang="en-US" dirty="0" err="1" smtClean="0"/>
              <a:t>traduisent</a:t>
            </a:r>
            <a:r>
              <a:rPr lang="en-US" dirty="0" smtClean="0"/>
              <a:t> </a:t>
            </a:r>
            <a:r>
              <a:rPr lang="en-US" dirty="0" err="1" smtClean="0"/>
              <a:t>souvent</a:t>
            </a:r>
            <a:r>
              <a:rPr lang="en-US" dirty="0" smtClean="0"/>
              <a:t> en </a:t>
            </a:r>
            <a:r>
              <a:rPr lang="en-US" dirty="0" err="1" smtClean="0"/>
              <a:t>problèmes</a:t>
            </a:r>
            <a:r>
              <a:rPr lang="en-US" dirty="0" smtClean="0"/>
              <a:t> de </a:t>
            </a:r>
            <a:r>
              <a:rPr lang="en-US" dirty="0" err="1" smtClean="0"/>
              <a:t>sécurité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 pour la </a:t>
            </a:r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 la </a:t>
            </a: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</p:txBody>
      </p:sp>
      <p:pic>
        <p:nvPicPr>
          <p:cNvPr id="7" name="Picture 26" descr="CONDUIT &amp; GLAN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74" y="3380870"/>
            <a:ext cx="1143426" cy="11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dbre6404060k0_rs1ph_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573" y="3443981"/>
            <a:ext cx="1017202" cy="101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2638037" y="4515236"/>
            <a:ext cx="1936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 baseline="30000" dirty="0" err="1" smtClean="0"/>
              <a:t>Blackburn</a:t>
            </a:r>
            <a:r>
              <a:rPr lang="en-US" sz="700" b="1" baseline="100000" dirty="0" err="1" smtClean="0"/>
              <a:t>md</a:t>
            </a:r>
            <a:endParaRPr lang="en-US" sz="700" b="1" baseline="100000" dirty="0"/>
          </a:p>
          <a:p>
            <a:pPr algn="ctr"/>
            <a:r>
              <a:rPr lang="en-US" sz="1400" baseline="30000" dirty="0" err="1" smtClean="0"/>
              <a:t>Connecteurs</a:t>
            </a:r>
            <a:r>
              <a:rPr lang="en-US" sz="1400" baseline="30000" dirty="0" smtClean="0"/>
              <a:t> à compression </a:t>
            </a:r>
            <a:br>
              <a:rPr lang="en-US" sz="1400" baseline="30000" dirty="0" smtClean="0"/>
            </a:br>
            <a:r>
              <a:rPr lang="en-US" sz="1400" baseline="30000" dirty="0" smtClean="0"/>
              <a:t>E-Z-</a:t>
            </a:r>
            <a:r>
              <a:rPr lang="en-US" sz="1400" baseline="30000" dirty="0" err="1" smtClean="0"/>
              <a:t>Ground</a:t>
            </a:r>
            <a:r>
              <a:rPr lang="en-US" sz="800" baseline="100000" dirty="0" err="1" smtClean="0"/>
              <a:t>md</a:t>
            </a:r>
            <a:endParaRPr lang="en-US" sz="1400" baseline="30000" dirty="0"/>
          </a:p>
        </p:txBody>
      </p:sp>
      <p:sp>
        <p:nvSpPr>
          <p:cNvPr id="10" name="TextBox 33"/>
          <p:cNvSpPr txBox="1">
            <a:spLocks noChangeArrowheads="1"/>
          </p:cNvSpPr>
          <p:nvPr/>
        </p:nvSpPr>
        <p:spPr bwMode="auto">
          <a:xfrm>
            <a:off x="4575524" y="4527744"/>
            <a:ext cx="252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 baseline="30000" dirty="0" err="1" smtClean="0"/>
              <a:t>Blackburn</a:t>
            </a:r>
            <a:r>
              <a:rPr lang="en-US" sz="700" b="1" baseline="100000" dirty="0" err="1" smtClean="0"/>
              <a:t>md</a:t>
            </a:r>
            <a:endParaRPr lang="en-US" sz="700" b="1" baseline="100000" dirty="0"/>
          </a:p>
          <a:p>
            <a:pPr algn="ctr"/>
            <a:r>
              <a:rPr lang="en-US" sz="1400" baseline="30000" dirty="0" err="1" smtClean="0"/>
              <a:t>Connecteurs</a:t>
            </a:r>
            <a:r>
              <a:rPr lang="en-US" sz="1400" baseline="30000" dirty="0" smtClean="0"/>
              <a:t> </a:t>
            </a:r>
            <a:r>
              <a:rPr lang="en-US" sz="1400" baseline="30000" dirty="0" err="1" smtClean="0"/>
              <a:t>mécaniques</a:t>
            </a:r>
            <a:r>
              <a:rPr lang="en-US" sz="1400" baseline="30000" dirty="0" smtClean="0"/>
              <a:t/>
            </a:r>
            <a:br>
              <a:rPr lang="en-US" sz="1400" baseline="30000" dirty="0" smtClean="0"/>
            </a:br>
            <a:r>
              <a:rPr lang="en-US" sz="1400" baseline="30000" dirty="0" smtClean="0"/>
              <a:t>de </a:t>
            </a:r>
            <a:r>
              <a:rPr lang="en-US" sz="1400" baseline="30000" dirty="0" err="1" smtClean="0"/>
              <a:t>mise</a:t>
            </a:r>
            <a:r>
              <a:rPr lang="en-US" sz="1400" baseline="30000" dirty="0" smtClean="0"/>
              <a:t> à la </a:t>
            </a:r>
            <a:r>
              <a:rPr lang="en-US" sz="1400" baseline="30000" dirty="0" err="1" smtClean="0"/>
              <a:t>terre</a:t>
            </a:r>
            <a:endParaRPr lang="en-US" sz="1400" baseline="30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486708"/>
              </p:ext>
            </p:extLst>
          </p:nvPr>
        </p:nvGraphicFramePr>
        <p:xfrm>
          <a:off x="457200" y="2135573"/>
          <a:ext cx="2041049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Acrobat Document" r:id="rId5" imgW="7779960" imgH="10051560" progId="AcroExch.Document.7">
                  <p:embed/>
                </p:oleObj>
              </mc:Choice>
              <mc:Fallback>
                <p:oleObj name="Acrobat Document" r:id="rId5" imgW="7779960" imgH="10051560" progId="AcroExch.Document.7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5573"/>
                        <a:ext cx="2041049" cy="264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44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2" y="1610626"/>
            <a:ext cx="6366927" cy="4449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2" y="4251498"/>
            <a:ext cx="3962398" cy="775961"/>
          </a:xfrm>
        </p:spPr>
        <p:txBody>
          <a:bodyPr/>
          <a:lstStyle/>
          <a:p>
            <a:r>
              <a:rPr lang="en-US" dirty="0" err="1" smtClean="0"/>
              <a:t>Sécurité</a:t>
            </a:r>
            <a:endParaRPr lang="en-US" dirty="0"/>
          </a:p>
        </p:txBody>
      </p:sp>
      <p:pic>
        <p:nvPicPr>
          <p:cNvPr id="4" name="Picture 29" descr="Safe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3" y="4335309"/>
            <a:ext cx="7635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3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Sécurité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Fiez-vous</a:t>
            </a:r>
            <a:r>
              <a:rPr lang="en-US" dirty="0" smtClean="0"/>
              <a:t> à Thomas </a:t>
            </a:r>
            <a:r>
              <a:rPr lang="en-US" dirty="0"/>
              <a:t>&amp; Betts </a:t>
            </a:r>
            <a:r>
              <a:rPr lang="en-US" dirty="0" smtClean="0"/>
              <a:t>pour </a:t>
            </a:r>
            <a:r>
              <a:rPr lang="en-US" dirty="0" err="1" smtClean="0"/>
              <a:t>l’éclairage</a:t>
            </a:r>
            <a:r>
              <a:rPr lang="en-US" dirty="0" smtClean="0"/>
              <a:t> de </a:t>
            </a:r>
            <a:r>
              <a:rPr lang="en-US" dirty="0" err="1" smtClean="0"/>
              <a:t>secours</a:t>
            </a:r>
            <a:r>
              <a:rPr lang="en-US" dirty="0" smtClean="0"/>
              <a:t>, les </a:t>
            </a:r>
            <a:r>
              <a:rPr lang="en-US" dirty="0" err="1" smtClean="0"/>
              <a:t>enseignes</a:t>
            </a:r>
            <a:r>
              <a:rPr lang="en-US" dirty="0" smtClean="0"/>
              <a:t> de sortie, les </a:t>
            </a:r>
            <a:r>
              <a:rPr lang="en-US" dirty="0" err="1" smtClean="0"/>
              <a:t>produits</a:t>
            </a:r>
            <a:r>
              <a:rPr lang="en-US" dirty="0" smtClean="0"/>
              <a:t> </a:t>
            </a:r>
            <a:r>
              <a:rPr lang="en-US" dirty="0" err="1" smtClean="0"/>
              <a:t>d’identification</a:t>
            </a:r>
            <a:r>
              <a:rPr lang="en-US" dirty="0" smtClean="0"/>
              <a:t> et les solutions pour la </a:t>
            </a:r>
            <a:r>
              <a:rPr lang="en-US" dirty="0" err="1" smtClean="0"/>
              <a:t>gestion</a:t>
            </a:r>
            <a:r>
              <a:rPr lang="en-US" dirty="0" smtClean="0"/>
              <a:t> des </a:t>
            </a:r>
            <a:r>
              <a:rPr lang="en-US" dirty="0" err="1" smtClean="0"/>
              <a:t>fils</a:t>
            </a:r>
            <a:r>
              <a:rPr lang="en-US" dirty="0" smtClean="0"/>
              <a:t> pour </a:t>
            </a:r>
            <a:r>
              <a:rPr lang="en-US" dirty="0" err="1" smtClean="0"/>
              <a:t>n’importe</a:t>
            </a:r>
            <a:r>
              <a:rPr lang="en-US" dirty="0" smtClean="0"/>
              <a:t> </a:t>
            </a:r>
            <a:r>
              <a:rPr lang="en-US" dirty="0" err="1" smtClean="0"/>
              <a:t>quelle</a:t>
            </a:r>
            <a:r>
              <a:rPr lang="en-US" dirty="0" smtClean="0"/>
              <a:t> application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n’importe</a:t>
            </a:r>
            <a:r>
              <a:rPr lang="en-US" dirty="0" smtClean="0"/>
              <a:t> </a:t>
            </a:r>
            <a:r>
              <a:rPr lang="en-US" dirty="0" err="1" smtClean="0"/>
              <a:t>quel</a:t>
            </a:r>
            <a:r>
              <a:rPr lang="en-US" dirty="0" smtClean="0"/>
              <a:t> type de </a:t>
            </a:r>
            <a:r>
              <a:rPr lang="en-US" dirty="0" err="1" smtClean="0"/>
              <a:t>bâtiment</a:t>
            </a:r>
            <a:r>
              <a:rPr lang="en-US" dirty="0" smtClean="0"/>
              <a:t> </a:t>
            </a:r>
            <a:r>
              <a:rPr lang="en-US" dirty="0" err="1" smtClean="0"/>
              <a:t>résidentiel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mc</a:t>
            </a:r>
            <a:endParaRPr lang="en-US" baseline="30000" dirty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E-Z-</a:t>
            </a:r>
            <a:r>
              <a:rPr lang="en-US" dirty="0" err="1" smtClean="0"/>
              <a:t>CODE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la </a:t>
            </a:r>
            <a:r>
              <a:rPr lang="en-US" dirty="0" err="1" smtClean="0"/>
              <a:t>sécurité</a:t>
            </a:r>
            <a:endParaRPr lang="en-US" dirty="0"/>
          </a:p>
        </p:txBody>
      </p: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2571248" y="4495800"/>
            <a:ext cx="232599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900" b="1" dirty="0" err="1" smtClean="0"/>
              <a:t>Emergi-Lite</a:t>
            </a:r>
            <a:r>
              <a:rPr lang="en-US" sz="900" b="1" baseline="30000" dirty="0" err="1" smtClean="0"/>
              <a:t>md</a:t>
            </a:r>
            <a:r>
              <a:rPr lang="en-US" sz="900" b="1" dirty="0" smtClean="0"/>
              <a:t>/</a:t>
            </a:r>
            <a:r>
              <a:rPr lang="en-US" sz="900" b="1" dirty="0" err="1" smtClean="0"/>
              <a:t>Lumacell</a:t>
            </a:r>
            <a:r>
              <a:rPr lang="en-US" sz="900" b="1" baseline="30000" dirty="0" err="1" smtClean="0"/>
              <a:t>md</a:t>
            </a:r>
            <a:r>
              <a:rPr lang="en-US" sz="900" b="1" dirty="0" smtClean="0">
                <a:solidFill>
                  <a:srgbClr val="000000"/>
                </a:solidFill>
              </a:rPr>
              <a:t>/Ready-</a:t>
            </a:r>
            <a:r>
              <a:rPr lang="en-US" sz="900" b="1" dirty="0" err="1" smtClean="0">
                <a:solidFill>
                  <a:srgbClr val="000000"/>
                </a:solidFill>
              </a:rPr>
              <a:t>Lite</a:t>
            </a:r>
            <a:r>
              <a:rPr lang="en-US" sz="900" b="1" baseline="30000" dirty="0" err="1" smtClean="0">
                <a:solidFill>
                  <a:srgbClr val="000000"/>
                </a:solidFill>
              </a:rPr>
              <a:t>md</a:t>
            </a:r>
            <a:endParaRPr lang="en-US" sz="900" b="1" baseline="30000" dirty="0" smtClean="0">
              <a:solidFill>
                <a:srgbClr val="00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900" dirty="0" err="1" smtClean="0"/>
              <a:t>Enseignes</a:t>
            </a:r>
            <a:r>
              <a:rPr lang="en-US" sz="900" dirty="0" smtClean="0"/>
              <a:t> de sortie</a:t>
            </a:r>
            <a:endParaRPr lang="en-US" sz="900" dirty="0"/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4805673" y="4537152"/>
            <a:ext cx="218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900" b="1" dirty="0" smtClean="0"/>
              <a:t>E-Z-</a:t>
            </a:r>
            <a:r>
              <a:rPr lang="en-US" sz="900" b="1" dirty="0" err="1" smtClean="0"/>
              <a:t>CODE</a:t>
            </a:r>
            <a:r>
              <a:rPr lang="en-US" sz="900" b="1" baseline="30000" dirty="0" err="1" smtClean="0"/>
              <a:t>md</a:t>
            </a:r>
            <a:endParaRPr lang="en-US" sz="900" b="1" baseline="30000" dirty="0"/>
          </a:p>
          <a:p>
            <a:pPr algn="ctr"/>
            <a:r>
              <a:rPr lang="en-US" sz="900" dirty="0" err="1" smtClean="0"/>
              <a:t>Étiquettes</a:t>
            </a:r>
            <a:r>
              <a:rPr lang="en-US" sz="900" dirty="0" smtClean="0"/>
              <a:t>, </a:t>
            </a:r>
            <a:r>
              <a:rPr lang="en-US" sz="900" dirty="0" err="1" smtClean="0"/>
              <a:t>affiches</a:t>
            </a:r>
            <a:r>
              <a:rPr lang="en-US" sz="900" dirty="0" smtClean="0"/>
              <a:t> et </a:t>
            </a:r>
            <a:r>
              <a:rPr lang="en-US" sz="900" dirty="0" err="1" smtClean="0"/>
              <a:t>enseignes</a:t>
            </a:r>
            <a:r>
              <a:rPr lang="en-US" sz="900" dirty="0" smtClean="0"/>
              <a:t> 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 smtClean="0"/>
              <a:t>de </a:t>
            </a:r>
            <a:r>
              <a:rPr lang="en-US" sz="900" dirty="0" err="1" smtClean="0"/>
              <a:t>secours</a:t>
            </a:r>
            <a:r>
              <a:rPr lang="en-US" sz="900" dirty="0" smtClean="0"/>
              <a:t> et </a:t>
            </a:r>
            <a:r>
              <a:rPr lang="en-US" sz="900" dirty="0" err="1" smtClean="0"/>
              <a:t>rubans</a:t>
            </a:r>
            <a:r>
              <a:rPr lang="en-US" sz="900" dirty="0" smtClean="0"/>
              <a:t> de barricade</a:t>
            </a:r>
          </a:p>
        </p:txBody>
      </p:sp>
      <p:pic>
        <p:nvPicPr>
          <p:cNvPr id="13" name="Picture 12" descr="Exit_Sign_dt1528869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32" y="2075365"/>
            <a:ext cx="2093952" cy="2564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691210"/>
            <a:ext cx="878468" cy="878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619655"/>
            <a:ext cx="1175524" cy="8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Sécurité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Personne</a:t>
            </a:r>
            <a:r>
              <a:rPr lang="en-US" dirty="0" smtClean="0"/>
              <a:t> </a:t>
            </a:r>
            <a:r>
              <a:rPr lang="en-US" dirty="0" err="1" smtClean="0"/>
              <a:t>n’est</a:t>
            </a:r>
            <a:r>
              <a:rPr lang="en-US" dirty="0" smtClean="0"/>
              <a:t> à </a:t>
            </a:r>
            <a:r>
              <a:rPr lang="en-US" dirty="0" err="1" smtClean="0"/>
              <a:t>l’abri</a:t>
            </a:r>
            <a:r>
              <a:rPr lang="en-US" dirty="0" smtClean="0"/>
              <a:t> des </a:t>
            </a:r>
            <a:r>
              <a:rPr lang="en-US" dirty="0" err="1" smtClean="0"/>
              <a:t>problèmes</a:t>
            </a:r>
            <a:r>
              <a:rPr lang="en-US" dirty="0" smtClean="0"/>
              <a:t> de </a:t>
            </a:r>
            <a:r>
              <a:rPr lang="en-US" dirty="0" err="1" smtClean="0"/>
              <a:t>sécurité</a:t>
            </a:r>
            <a:r>
              <a:rPr lang="en-US" dirty="0" smtClean="0"/>
              <a:t>. </a:t>
            </a:r>
            <a:r>
              <a:rPr lang="en-US" dirty="0" err="1" smtClean="0"/>
              <a:t>Ils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des </a:t>
            </a:r>
            <a:r>
              <a:rPr lang="en-US" dirty="0" err="1" smtClean="0"/>
              <a:t>répercussions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travailleurs</a:t>
            </a:r>
            <a:r>
              <a:rPr lang="en-US" dirty="0" smtClean="0"/>
              <a:t>, les </a:t>
            </a:r>
            <a:r>
              <a:rPr lang="en-US" dirty="0" err="1" smtClean="0"/>
              <a:t>échéanciers</a:t>
            </a:r>
            <a:r>
              <a:rPr lang="en-US" dirty="0" smtClean="0"/>
              <a:t> de construction et les </a:t>
            </a:r>
            <a:r>
              <a:rPr lang="en-US" dirty="0" err="1" smtClean="0"/>
              <a:t>résultats</a:t>
            </a:r>
            <a:r>
              <a:rPr lang="en-US" dirty="0" smtClean="0"/>
              <a:t> nets de </a:t>
            </a:r>
            <a:r>
              <a:rPr lang="en-US" dirty="0" err="1" smtClean="0"/>
              <a:t>tous</a:t>
            </a:r>
            <a:r>
              <a:rPr lang="en-US" dirty="0" smtClean="0"/>
              <a:t> les genres </a:t>
            </a:r>
            <a:r>
              <a:rPr lang="en-US" dirty="0" err="1" smtClean="0"/>
              <a:t>d’industries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mc</a:t>
            </a:r>
            <a:endParaRPr lang="en-US" baseline="30000" dirty="0" smtClean="0"/>
          </a:p>
          <a:p>
            <a:r>
              <a:rPr lang="en-US" dirty="0" err="1" smtClean="0"/>
              <a:t>Emergi-Lite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E-Z-</a:t>
            </a:r>
            <a:r>
              <a:rPr lang="en-US" dirty="0" err="1" smtClean="0"/>
              <a:t>CODE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Lumacell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Ready-</a:t>
            </a:r>
            <a:r>
              <a:rPr lang="en-US" dirty="0" err="1" smtClean="0"/>
              <a:t>Lite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la </a:t>
            </a:r>
            <a:r>
              <a:rPr lang="en-US" dirty="0" err="1" smtClean="0"/>
              <a:t>sécurité</a:t>
            </a:r>
            <a:endParaRPr lang="en-US" dirty="0"/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2573762" y="4982838"/>
            <a:ext cx="2192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Steel </a:t>
            </a:r>
            <a:r>
              <a:rPr lang="en-US" sz="1000" b="1" dirty="0" err="1" smtClean="0"/>
              <a:t>City</a:t>
            </a:r>
            <a:r>
              <a:rPr lang="en-US" sz="1000" b="1" baseline="30000" dirty="0" err="1" smtClean="0"/>
              <a:t>me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de sol </a:t>
            </a:r>
            <a:r>
              <a:rPr lang="en-US" sz="900" dirty="0" err="1" smtClean="0"/>
              <a:t>résidentielles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err="1" smtClean="0"/>
              <a:t>MopTite</a:t>
            </a:r>
            <a:r>
              <a:rPr lang="en-US" sz="900" baseline="30000" dirty="0" err="1" smtClean="0"/>
              <a:t>mc</a:t>
            </a:r>
            <a:r>
              <a:rPr lang="en-US" sz="900" dirty="0" smtClean="0"/>
              <a:t> </a:t>
            </a:r>
            <a:r>
              <a:rPr lang="en-US" sz="900" dirty="0" err="1" smtClean="0"/>
              <a:t>étanches</a:t>
            </a:r>
            <a:r>
              <a:rPr lang="en-US" sz="900" dirty="0" smtClean="0"/>
              <a:t> à </a:t>
            </a:r>
            <a:r>
              <a:rPr lang="en-US" sz="900" dirty="0" err="1" smtClean="0"/>
              <a:t>l’eau</a:t>
            </a:r>
            <a:r>
              <a:rPr lang="en-US" sz="900" dirty="0" smtClean="0"/>
              <a:t> de </a:t>
            </a:r>
            <a:r>
              <a:rPr lang="en-US" sz="900" dirty="0" err="1" smtClean="0"/>
              <a:t>lavage</a:t>
            </a:r>
            <a:endParaRPr lang="en-US" sz="900" dirty="0"/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4723470" y="4982838"/>
            <a:ext cx="21923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000" b="1" dirty="0" err="1" smtClean="0"/>
              <a:t>Red•Dot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Couvercles</a:t>
            </a:r>
            <a:r>
              <a:rPr lang="en-US" sz="900" dirty="0" smtClean="0"/>
              <a:t> Code </a:t>
            </a:r>
            <a:r>
              <a:rPr lang="en-US" sz="900" dirty="0" err="1" smtClean="0"/>
              <a:t>Keeper</a:t>
            </a:r>
            <a:r>
              <a:rPr lang="en-US" sz="900" baseline="30000" dirty="0" err="1" smtClean="0"/>
              <a:t>mc</a:t>
            </a:r>
            <a:r>
              <a:rPr lang="en-US" sz="900" baseline="30000" dirty="0" smtClean="0"/>
              <a:t/>
            </a:r>
            <a:br>
              <a:rPr lang="en-US" sz="900" baseline="30000" dirty="0" smtClean="0"/>
            </a:br>
            <a:r>
              <a:rPr lang="en-US" sz="900" dirty="0" err="1" smtClean="0"/>
              <a:t>étanches</a:t>
            </a:r>
            <a:r>
              <a:rPr lang="en-US" sz="900" dirty="0" smtClean="0"/>
              <a:t> en service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77" y="3505200"/>
            <a:ext cx="1705307" cy="1477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31811"/>
            <a:ext cx="1314450" cy="131445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004879"/>
              </p:ext>
            </p:extLst>
          </p:nvPr>
        </p:nvGraphicFramePr>
        <p:xfrm>
          <a:off x="381000" y="2100385"/>
          <a:ext cx="2116562" cy="273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Acrobat Document" r:id="rId5" imgW="7779960" imgH="10051560" progId="AcroExch.Document.7">
                  <p:embed/>
                </p:oleObj>
              </mc:Choice>
              <mc:Fallback>
                <p:oleObj name="Acrobat Document" r:id="rId5" imgW="7779960" imgH="10051560" progId="AcroExch.Document.7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00385"/>
                        <a:ext cx="2116562" cy="2739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56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65" y="1642533"/>
            <a:ext cx="6372535" cy="4453464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0" y="2590800"/>
            <a:ext cx="4117600" cy="775961"/>
          </a:xfrm>
        </p:spPr>
        <p:txBody>
          <a:bodyPr/>
          <a:lstStyle/>
          <a:p>
            <a:r>
              <a:rPr lang="en-US" dirty="0" smtClean="0"/>
              <a:t>Protection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err="1" smtClean="0"/>
              <a:t>l’infiltration</a:t>
            </a:r>
            <a:r>
              <a:rPr lang="en-US" dirty="0" smtClean="0"/>
              <a:t> des </a:t>
            </a:r>
            <a:r>
              <a:rPr lang="en-US" dirty="0" err="1" smtClean="0"/>
              <a:t>liquides</a:t>
            </a:r>
            <a:endParaRPr lang="en-US" dirty="0"/>
          </a:p>
        </p:txBody>
      </p:sp>
      <p:pic>
        <p:nvPicPr>
          <p:cNvPr id="4" name="Picture 14" descr="LiquidIngres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013" y="2642721"/>
            <a:ext cx="7397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6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343400" cy="914400"/>
          </a:xfrm>
        </p:spPr>
        <p:txBody>
          <a:bodyPr/>
          <a:lstStyle/>
          <a:p>
            <a:r>
              <a:rPr lang="en-US" dirty="0" smtClean="0"/>
              <a:t>Protection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err="1" smtClean="0"/>
              <a:t>l’infiltration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 </a:t>
            </a:r>
            <a:r>
              <a:rPr lang="en-US" dirty="0" err="1" smtClean="0"/>
              <a:t>liquides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Pour les installations </a:t>
            </a:r>
            <a:r>
              <a:rPr lang="en-US" dirty="0" err="1" smtClean="0"/>
              <a:t>électriques</a:t>
            </a:r>
            <a:r>
              <a:rPr lang="en-US" dirty="0" smtClean="0"/>
              <a:t> </a:t>
            </a:r>
            <a:r>
              <a:rPr lang="en-US" dirty="0" err="1" smtClean="0"/>
              <a:t>extérieures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plus important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jamais</a:t>
            </a:r>
            <a:r>
              <a:rPr lang="en-US" dirty="0" smtClean="0"/>
              <a:t> de </a:t>
            </a:r>
            <a:r>
              <a:rPr lang="en-US" dirty="0" err="1" smtClean="0"/>
              <a:t>penser</a:t>
            </a:r>
            <a:r>
              <a:rPr lang="en-US" dirty="0" smtClean="0"/>
              <a:t> à les </a:t>
            </a:r>
            <a:r>
              <a:rPr lang="en-US" dirty="0" err="1" smtClean="0"/>
              <a:t>protéger</a:t>
            </a:r>
            <a:r>
              <a:rPr lang="en-US" dirty="0" smtClean="0"/>
              <a:t> des </a:t>
            </a:r>
            <a:r>
              <a:rPr lang="en-US" dirty="0" err="1" smtClean="0"/>
              <a:t>intempéries</a:t>
            </a:r>
            <a:r>
              <a:rPr lang="en-US" dirty="0" smtClean="0"/>
              <a:t>. Les </a:t>
            </a:r>
            <a:r>
              <a:rPr lang="en-US" dirty="0" err="1" smtClean="0"/>
              <a:t>investissements</a:t>
            </a:r>
            <a:r>
              <a:rPr lang="en-US" dirty="0" smtClean="0"/>
              <a:t> en </a:t>
            </a:r>
            <a:r>
              <a:rPr lang="en-US" dirty="0" err="1" smtClean="0"/>
              <a:t>énergie</a:t>
            </a:r>
            <a:r>
              <a:rPr lang="en-US" dirty="0" smtClean="0"/>
              <a:t> </a:t>
            </a:r>
            <a:r>
              <a:rPr lang="en-US" dirty="0" err="1" smtClean="0"/>
              <a:t>éolienne</a:t>
            </a:r>
            <a:r>
              <a:rPr lang="en-US" dirty="0" smtClean="0"/>
              <a:t>, les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unités</a:t>
            </a:r>
            <a:r>
              <a:rPr lang="en-US" dirty="0" smtClean="0"/>
              <a:t> haute </a:t>
            </a:r>
            <a:r>
              <a:rPr lang="en-US" dirty="0" err="1" smtClean="0"/>
              <a:t>efficacité</a:t>
            </a:r>
            <a:r>
              <a:rPr lang="en-US" dirty="0" smtClean="0"/>
              <a:t> pour la </a:t>
            </a:r>
            <a:r>
              <a:rPr lang="en-US" dirty="0" err="1" smtClean="0"/>
              <a:t>qualité</a:t>
            </a:r>
            <a:r>
              <a:rPr lang="en-US" dirty="0" smtClean="0"/>
              <a:t> de </a:t>
            </a:r>
            <a:r>
              <a:rPr lang="en-US" dirty="0" err="1" smtClean="0"/>
              <a:t>l’air</a:t>
            </a:r>
            <a:r>
              <a:rPr lang="en-US" dirty="0" smtClean="0"/>
              <a:t> et la </a:t>
            </a:r>
            <a:r>
              <a:rPr lang="en-US" dirty="0" err="1" smtClean="0"/>
              <a:t>popularité</a:t>
            </a:r>
            <a:r>
              <a:rPr lang="en-US" dirty="0" smtClean="0"/>
              <a:t> de la vie à </a:t>
            </a:r>
            <a:r>
              <a:rPr lang="en-US" dirty="0" err="1" smtClean="0"/>
              <a:t>l’extérieur</a:t>
            </a:r>
            <a:r>
              <a:rPr lang="en-US" dirty="0" smtClean="0"/>
              <a:t>, exigent </a:t>
            </a:r>
            <a:r>
              <a:rPr lang="en-US" dirty="0" err="1" smtClean="0"/>
              <a:t>une</a:t>
            </a:r>
            <a:r>
              <a:rPr lang="en-US" dirty="0" smtClean="0"/>
              <a:t> remise en question des </a:t>
            </a:r>
            <a:r>
              <a:rPr lang="en-US" dirty="0" err="1" smtClean="0"/>
              <a:t>façons</a:t>
            </a:r>
            <a:r>
              <a:rPr lang="en-US" dirty="0" smtClean="0"/>
              <a:t> </a:t>
            </a:r>
            <a:r>
              <a:rPr lang="en-US" dirty="0" err="1" smtClean="0"/>
              <a:t>d’assurer</a:t>
            </a:r>
            <a:r>
              <a:rPr lang="en-US" dirty="0" smtClean="0"/>
              <a:t> </a:t>
            </a:r>
            <a:r>
              <a:rPr lang="en-US" dirty="0" err="1" smtClean="0"/>
              <a:t>l’éclairage</a:t>
            </a:r>
            <a:r>
              <a:rPr lang="en-US" dirty="0" smtClean="0"/>
              <a:t> et </a:t>
            </a:r>
            <a:r>
              <a:rPr lang="en-US" dirty="0" err="1" smtClean="0"/>
              <a:t>l’alimentation</a:t>
            </a:r>
            <a:r>
              <a:rPr lang="en-US" dirty="0" smtClean="0"/>
              <a:t> à </a:t>
            </a:r>
            <a:r>
              <a:rPr lang="en-US" dirty="0" err="1" smtClean="0"/>
              <a:t>l’extérieur</a:t>
            </a:r>
            <a:r>
              <a:rPr lang="en-US" dirty="0" smtClean="0"/>
              <a:t> des habitations.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Reznor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Shrink-</a:t>
            </a:r>
            <a:r>
              <a:rPr lang="en-US" dirty="0" err="1" smtClean="0"/>
              <a:t>Kon</a:t>
            </a:r>
            <a:r>
              <a:rPr lang="en-US" baseline="30000" dirty="0" err="1" smtClean="0"/>
              <a:t>mc</a:t>
            </a:r>
            <a:endParaRPr lang="en-US" baseline="30000" dirty="0" smtClean="0"/>
          </a:p>
          <a:p>
            <a:endParaRPr lang="en-US" dirty="0" err="1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la protection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err="1" smtClean="0"/>
              <a:t>l’infiltration</a:t>
            </a:r>
            <a:r>
              <a:rPr lang="en-US" dirty="0" smtClean="0"/>
              <a:t> des </a:t>
            </a:r>
            <a:r>
              <a:rPr lang="en-US" dirty="0" err="1" smtClean="0"/>
              <a:t>liquides</a:t>
            </a:r>
            <a:endParaRPr lang="en-US" dirty="0"/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2408237" y="5105400"/>
            <a:ext cx="252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Red•Dot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1000" dirty="0" smtClean="0"/>
              <a:t> </a:t>
            </a:r>
            <a:r>
              <a:rPr lang="en-US" sz="1000" dirty="0" err="1" smtClean="0"/>
              <a:t>Couvercles</a:t>
            </a:r>
            <a:r>
              <a:rPr lang="en-US" sz="1000" dirty="0" smtClean="0"/>
              <a:t> Code </a:t>
            </a:r>
            <a:r>
              <a:rPr lang="en-US" sz="1000" dirty="0" err="1" smtClean="0"/>
              <a:t>Keeper</a:t>
            </a:r>
            <a:r>
              <a:rPr lang="en-US" sz="1000" baseline="30000" dirty="0" err="1" smtClean="0"/>
              <a:t>mc</a:t>
            </a:r>
            <a:r>
              <a:rPr lang="en-US" sz="1000" dirty="0" smtClean="0"/>
              <a:t> </a:t>
            </a:r>
          </a:p>
          <a:p>
            <a:pPr algn="ctr"/>
            <a:r>
              <a:rPr lang="en-US" sz="1000" dirty="0" err="1" smtClean="0"/>
              <a:t>étanches</a:t>
            </a:r>
            <a:r>
              <a:rPr lang="en-US" sz="1000" dirty="0" smtClean="0"/>
              <a:t> en usage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4947677" y="5105400"/>
            <a:ext cx="1984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Iberville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étanches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aux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liquides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2070895"/>
            <a:ext cx="2073275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86200"/>
            <a:ext cx="1344168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60" y="3762610"/>
            <a:ext cx="1226254" cy="13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990600"/>
            <a:ext cx="4343400" cy="914400"/>
          </a:xfrm>
        </p:spPr>
        <p:txBody>
          <a:bodyPr/>
          <a:lstStyle/>
          <a:p>
            <a:r>
              <a:rPr lang="en-US" dirty="0" smtClean="0"/>
              <a:t>Protection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err="1" smtClean="0"/>
              <a:t>l’infiltration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 </a:t>
            </a:r>
            <a:r>
              <a:rPr lang="en-US" dirty="0" err="1" smtClean="0"/>
              <a:t>liquides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Pour </a:t>
            </a:r>
            <a:r>
              <a:rPr lang="en-US" dirty="0" err="1" smtClean="0"/>
              <a:t>protéger</a:t>
            </a:r>
            <a:r>
              <a:rPr lang="en-US" dirty="0" smtClean="0"/>
              <a:t> les </a:t>
            </a:r>
            <a:r>
              <a:rPr lang="en-US" dirty="0" err="1" smtClean="0"/>
              <a:t>systèmes</a:t>
            </a:r>
            <a:r>
              <a:rPr lang="en-US" dirty="0" smtClean="0"/>
              <a:t> </a:t>
            </a:r>
            <a:r>
              <a:rPr lang="en-US" dirty="0" err="1" smtClean="0"/>
              <a:t>électriques,Thomas</a:t>
            </a:r>
            <a:r>
              <a:rPr lang="en-US" dirty="0" smtClean="0"/>
              <a:t> &amp; Betts </a:t>
            </a:r>
            <a:r>
              <a:rPr lang="en-US" dirty="0" err="1" smtClean="0"/>
              <a:t>s’est</a:t>
            </a:r>
            <a:r>
              <a:rPr lang="en-US" dirty="0" smtClean="0"/>
              <a:t> </a:t>
            </a:r>
            <a:r>
              <a:rPr lang="en-US" dirty="0" err="1" smtClean="0"/>
              <a:t>engagée</a:t>
            </a:r>
            <a:r>
              <a:rPr lang="en-US" dirty="0" smtClean="0"/>
              <a:t> à </a:t>
            </a:r>
            <a:r>
              <a:rPr lang="en-US" dirty="0" err="1" smtClean="0"/>
              <a:t>trouver</a:t>
            </a:r>
            <a:r>
              <a:rPr lang="en-US" dirty="0" smtClean="0"/>
              <a:t> des solutions </a:t>
            </a:r>
            <a:r>
              <a:rPr lang="en-US" dirty="0" err="1" smtClean="0"/>
              <a:t>novatrices</a:t>
            </a:r>
            <a:r>
              <a:rPr lang="en-US" dirty="0" smtClean="0"/>
              <a:t>, durables et </a:t>
            </a:r>
            <a:r>
              <a:rPr lang="en-US" dirty="0" err="1" smtClean="0"/>
              <a:t>viables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Reznor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smtClean="0"/>
              <a:t>Shrink-</a:t>
            </a:r>
            <a:r>
              <a:rPr lang="en-US" dirty="0" err="1" smtClean="0"/>
              <a:t>Kon</a:t>
            </a:r>
            <a:r>
              <a:rPr lang="en-US" baseline="30000" dirty="0" err="1" smtClean="0"/>
              <a:t>mc</a:t>
            </a:r>
            <a:endParaRPr lang="en-US" baseline="30000" dirty="0"/>
          </a:p>
          <a:p>
            <a:endParaRPr lang="en-US" dirty="0" err="1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 pour la protection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err="1" smtClean="0"/>
              <a:t>l’infiltration</a:t>
            </a:r>
            <a:r>
              <a:rPr lang="en-US" dirty="0" smtClean="0"/>
              <a:t> des </a:t>
            </a:r>
            <a:r>
              <a:rPr lang="en-US" dirty="0" err="1" smtClean="0"/>
              <a:t>liquides</a:t>
            </a:r>
            <a:endParaRPr lang="en-US" dirty="0"/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4723102" y="4684433"/>
            <a:ext cx="1795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Carlon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smtClean="0"/>
              <a:t> Conduits et </a:t>
            </a:r>
            <a:r>
              <a:rPr lang="en-US" sz="900" dirty="0" err="1" smtClean="0"/>
              <a:t>raccords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non </a:t>
            </a:r>
            <a:r>
              <a:rPr lang="en-US" sz="900" dirty="0" err="1" smtClean="0"/>
              <a:t>métalliques</a:t>
            </a:r>
            <a:r>
              <a:rPr lang="en-US" sz="900" dirty="0" smtClean="0"/>
              <a:t> </a:t>
            </a:r>
            <a:r>
              <a:rPr lang="en-US" sz="900" dirty="0" err="1" smtClean="0"/>
              <a:t>Carflex</a:t>
            </a:r>
            <a:r>
              <a:rPr lang="en-US" sz="900" baseline="30000" dirty="0" err="1" smtClean="0"/>
              <a:t>md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3006322" y="4745988"/>
            <a:ext cx="12394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Kon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Ruban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isolant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à</a:t>
            </a:r>
            <a:br>
              <a:rPr lang="en-US" sz="1000" dirty="0" smtClean="0"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latin typeface="Arial" pitchFamily="34" charset="0"/>
                <a:cs typeface="Arial" pitchFamily="34" charset="0"/>
              </a:rPr>
              <a:t>auto-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fusionnement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96" y="3475037"/>
            <a:ext cx="115887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26" y="3115468"/>
            <a:ext cx="1676400" cy="16764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285167"/>
              </p:ext>
            </p:extLst>
          </p:nvPr>
        </p:nvGraphicFramePr>
        <p:xfrm>
          <a:off x="381000" y="2052202"/>
          <a:ext cx="2198724" cy="2845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Acrobat Document" r:id="rId5" imgW="7779960" imgH="10051560" progId="AcroExch.Document.7">
                  <p:embed/>
                </p:oleObj>
              </mc:Choice>
              <mc:Fallback>
                <p:oleObj name="Acrobat Document" r:id="rId5" imgW="7779960" imgH="10051560" progId="AcroExch.Document.7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2202"/>
                        <a:ext cx="2198724" cy="2845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7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00400" y="1371600"/>
            <a:ext cx="5943600" cy="579438"/>
          </a:xfrm>
        </p:spPr>
        <p:txBody>
          <a:bodyPr/>
          <a:lstStyle/>
          <a:p>
            <a:r>
              <a:rPr lang="en-US" dirty="0" err="1" smtClean="0"/>
              <a:t>Facteurs</a:t>
            </a:r>
            <a:r>
              <a:rPr lang="en-US" dirty="0" smtClean="0"/>
              <a:t> </a:t>
            </a:r>
            <a:r>
              <a:rPr lang="en-US" dirty="0" err="1" smtClean="0"/>
              <a:t>déterminants</a:t>
            </a:r>
            <a:r>
              <a:rPr lang="en-US" dirty="0" smtClean="0"/>
              <a:t> en construction </a:t>
            </a:r>
            <a:r>
              <a:rPr lang="en-US" dirty="0" err="1" smtClean="0"/>
              <a:t>résidentielle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00400" y="2133600"/>
            <a:ext cx="4953000" cy="4114800"/>
          </a:xfrm>
        </p:spPr>
        <p:txBody>
          <a:bodyPr/>
          <a:lstStyle/>
          <a:p>
            <a:r>
              <a:rPr lang="en-US" dirty="0" err="1" smtClean="0"/>
              <a:t>Viabilité</a:t>
            </a:r>
            <a:r>
              <a:rPr lang="en-US" dirty="0" smtClean="0"/>
              <a:t> et </a:t>
            </a:r>
            <a:r>
              <a:rPr lang="en-US" dirty="0" err="1" smtClean="0"/>
              <a:t>efficacité</a:t>
            </a:r>
            <a:r>
              <a:rPr lang="en-US" dirty="0" smtClean="0"/>
              <a:t> </a:t>
            </a:r>
            <a:r>
              <a:rPr lang="en-US" dirty="0" err="1" smtClean="0"/>
              <a:t>énergétique</a:t>
            </a:r>
            <a:endParaRPr lang="en-US" dirty="0"/>
          </a:p>
          <a:p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  <a:p>
            <a:r>
              <a:rPr lang="en-US" dirty="0" err="1" smtClean="0"/>
              <a:t>Sécurité</a:t>
            </a:r>
            <a:r>
              <a:rPr lang="en-US" dirty="0" smtClean="0"/>
              <a:t> pour les occupants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pour les </a:t>
            </a:r>
            <a:r>
              <a:rPr lang="en-US" dirty="0" err="1" smtClean="0"/>
              <a:t>installateurs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Modern_Home_is1263068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610" y="2199268"/>
            <a:ext cx="2038195" cy="28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Merci de </a:t>
            </a:r>
            <a:r>
              <a:rPr lang="en-US" dirty="0" err="1" smtClean="0"/>
              <a:t>votre</a:t>
            </a:r>
            <a:r>
              <a:rPr lang="en-US" dirty="0" smtClean="0"/>
              <a:t> attention !!!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23" y="5486400"/>
            <a:ext cx="1992876" cy="447675"/>
          </a:xfr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850358"/>
              </p:ext>
            </p:extLst>
          </p:nvPr>
        </p:nvGraphicFramePr>
        <p:xfrm>
          <a:off x="3200400" y="1752600"/>
          <a:ext cx="2786817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Acrobat Document" r:id="rId4" imgW="7779960" imgH="10051560" progId="AcroExch.Document.7">
                  <p:embed/>
                </p:oleObj>
              </mc:Choice>
              <mc:Fallback>
                <p:oleObj name="Acrobat Document" r:id="rId4" imgW="7779960" imgH="10051560" progId="AcroExch.Document.7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752600"/>
                        <a:ext cx="2786817" cy="360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17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idential_HighRes_15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939" y="830146"/>
            <a:ext cx="7882060" cy="5185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5029200" cy="762000"/>
          </a:xfrm>
        </p:spPr>
        <p:txBody>
          <a:bodyPr/>
          <a:lstStyle/>
          <a:p>
            <a:r>
              <a:rPr lang="en-US" dirty="0" smtClean="0"/>
              <a:t>Solutions techniques T&amp;B pour </a:t>
            </a:r>
            <a:r>
              <a:rPr lang="en-US" dirty="0" err="1" smtClean="0"/>
              <a:t>tous</a:t>
            </a:r>
            <a:r>
              <a:rPr lang="en-US" dirty="0" smtClean="0"/>
              <a:t> les </a:t>
            </a:r>
            <a:r>
              <a:rPr lang="en-US" dirty="0" err="1" smtClean="0"/>
              <a:t>projets</a:t>
            </a:r>
            <a:r>
              <a:rPr lang="en-US" dirty="0" smtClean="0"/>
              <a:t> </a:t>
            </a:r>
            <a:r>
              <a:rPr lang="en-US" dirty="0" err="1" smtClean="0"/>
              <a:t>résidentiels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2362200" cy="2209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Maisons</a:t>
            </a:r>
            <a:r>
              <a:rPr lang="en-US" dirty="0" smtClean="0"/>
              <a:t> </a:t>
            </a:r>
            <a:r>
              <a:rPr lang="en-US" dirty="0" err="1" smtClean="0"/>
              <a:t>unifamiliales</a:t>
            </a:r>
            <a:endParaRPr lang="en-US" dirty="0"/>
          </a:p>
          <a:p>
            <a:r>
              <a:rPr lang="en-US" dirty="0" smtClean="0"/>
              <a:t>Habitations multi-</a:t>
            </a:r>
            <a:r>
              <a:rPr lang="en-US" dirty="0" err="1" smtClean="0"/>
              <a:t>familiales</a:t>
            </a:r>
            <a:r>
              <a:rPr lang="en-US" dirty="0" smtClean="0"/>
              <a:t>, y </a:t>
            </a:r>
            <a:r>
              <a:rPr lang="en-US" dirty="0" err="1" smtClean="0"/>
              <a:t>inclus</a:t>
            </a:r>
            <a:r>
              <a:rPr lang="en-US" dirty="0" smtClean="0"/>
              <a:t> les tours </a:t>
            </a:r>
            <a:r>
              <a:rPr lang="en-US" dirty="0" err="1" smtClean="0"/>
              <a:t>d’habitation</a:t>
            </a:r>
            <a:r>
              <a:rPr lang="en-US" dirty="0" smtClean="0"/>
              <a:t> et les tours de </a:t>
            </a:r>
            <a:r>
              <a:rPr lang="en-US" dirty="0" err="1" smtClean="0"/>
              <a:t>copropriétés</a:t>
            </a:r>
            <a:endParaRPr lang="en-US" dirty="0"/>
          </a:p>
          <a:p>
            <a:r>
              <a:rPr lang="en-US" dirty="0" err="1" smtClean="0"/>
              <a:t>Nouvelles</a:t>
            </a:r>
            <a:r>
              <a:rPr lang="en-US" dirty="0" smtClean="0"/>
              <a:t> constructions</a:t>
            </a:r>
            <a:endParaRPr lang="en-US" dirty="0"/>
          </a:p>
          <a:p>
            <a:r>
              <a:rPr lang="en-US" dirty="0" err="1" smtClean="0"/>
              <a:t>Rénovations</a:t>
            </a:r>
            <a:r>
              <a:rPr lang="en-US" dirty="0" smtClean="0"/>
              <a:t> et </a:t>
            </a:r>
            <a:r>
              <a:rPr lang="en-US" dirty="0" err="1" smtClean="0"/>
              <a:t>remaniements</a:t>
            </a:r>
            <a:endParaRPr lang="en-US" dirty="0"/>
          </a:p>
          <a:p>
            <a:r>
              <a:rPr lang="en-US" dirty="0"/>
              <a:t>Additions </a:t>
            </a:r>
            <a:r>
              <a:rPr lang="en-US" dirty="0" smtClean="0"/>
              <a:t>aux structures </a:t>
            </a:r>
            <a:r>
              <a:rPr lang="en-US" dirty="0" err="1" smtClean="0"/>
              <a:t>existantes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relatives à la construction</a:t>
            </a:r>
            <a:br>
              <a:rPr lang="en-US" dirty="0" smtClean="0"/>
            </a:br>
            <a:r>
              <a:rPr lang="en-US" dirty="0" err="1" smtClean="0"/>
              <a:t>d’habitations</a:t>
            </a:r>
            <a:r>
              <a:rPr lang="en-US" dirty="0" smtClean="0"/>
              <a:t> </a:t>
            </a:r>
            <a:r>
              <a:rPr lang="en-US" dirty="0" err="1" smtClean="0"/>
              <a:t>uni</a:t>
            </a:r>
            <a:r>
              <a:rPr lang="en-US" dirty="0" smtClean="0"/>
              <a:t>- et multi-</a:t>
            </a:r>
            <a:r>
              <a:rPr lang="en-US" dirty="0" err="1" smtClean="0"/>
              <a:t>familiales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Mise</a:t>
            </a:r>
            <a:r>
              <a:rPr lang="en-US" dirty="0" smtClean="0"/>
              <a:t> à la </a:t>
            </a:r>
            <a:r>
              <a:rPr lang="en-US" dirty="0" err="1" smtClean="0"/>
              <a:t>terre</a:t>
            </a:r>
            <a:r>
              <a:rPr lang="en-US" dirty="0" smtClean="0"/>
              <a:t> et </a:t>
            </a:r>
            <a:r>
              <a:rPr lang="en-US" dirty="0" err="1" smtClean="0"/>
              <a:t>continuité</a:t>
            </a:r>
            <a:r>
              <a:rPr lang="en-US" dirty="0" smtClean="0"/>
              <a:t> des masses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Sécurité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err="1" smtClean="0"/>
              <a:t>Qualité</a:t>
            </a:r>
            <a:r>
              <a:rPr lang="en-US" dirty="0" smtClean="0"/>
              <a:t>, </a:t>
            </a:r>
            <a:r>
              <a:rPr lang="en-US" dirty="0" err="1" smtClean="0"/>
              <a:t>efficacité</a:t>
            </a:r>
            <a:r>
              <a:rPr lang="en-US" dirty="0" smtClean="0"/>
              <a:t> et </a:t>
            </a:r>
            <a:r>
              <a:rPr lang="en-US" dirty="0" err="1" smtClean="0"/>
              <a:t>fiabilité</a:t>
            </a:r>
            <a:r>
              <a:rPr lang="en-US" dirty="0" smtClean="0"/>
              <a:t> de </a:t>
            </a:r>
            <a:r>
              <a:rPr lang="en-US" dirty="0" err="1" smtClean="0"/>
              <a:t>l’alimentation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smtClean="0"/>
              <a:t>Protection </a:t>
            </a:r>
            <a:r>
              <a:rPr lang="en-US" dirty="0" err="1" smtClean="0"/>
              <a:t>contre</a:t>
            </a:r>
            <a:r>
              <a:rPr lang="en-US" dirty="0" smtClean="0"/>
              <a:t> les </a:t>
            </a:r>
            <a:r>
              <a:rPr lang="en-US" dirty="0" err="1" smtClean="0"/>
              <a:t>températures</a:t>
            </a:r>
            <a:r>
              <a:rPr lang="en-US" dirty="0" smtClean="0"/>
              <a:t> </a:t>
            </a:r>
            <a:r>
              <a:rPr lang="en-US" dirty="0" err="1" smtClean="0"/>
              <a:t>extrêmes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dirty="0" smtClean="0"/>
              <a:t>Protection </a:t>
            </a:r>
            <a:r>
              <a:rPr lang="en-US" dirty="0" err="1" smtClean="0"/>
              <a:t>contre</a:t>
            </a:r>
            <a:r>
              <a:rPr lang="en-US" dirty="0" smtClean="0"/>
              <a:t> </a:t>
            </a:r>
            <a:r>
              <a:rPr lang="en-US" dirty="0" err="1" smtClean="0"/>
              <a:t>l’infiltration</a:t>
            </a:r>
            <a:r>
              <a:rPr lang="en-US" dirty="0" smtClean="0"/>
              <a:t> de </a:t>
            </a:r>
            <a:r>
              <a:rPr lang="en-US" dirty="0" err="1" smtClean="0"/>
              <a:t>liquides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dirty="0"/>
          </a:p>
        </p:txBody>
      </p:sp>
      <p:pic>
        <p:nvPicPr>
          <p:cNvPr id="4" name="Picture 17" descr="Safet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88" y="3832265"/>
            <a:ext cx="4333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Continuou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8" y="2273300"/>
            <a:ext cx="4206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GroundBon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81" y="3338475"/>
            <a:ext cx="4064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Pow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346230"/>
            <a:ext cx="4365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ExtremeTem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81" y="4857752"/>
            <a:ext cx="4064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CostReduc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" y="2821069"/>
            <a:ext cx="4238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LiquidIngres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88" y="5324475"/>
            <a:ext cx="4333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53466" y="1608667"/>
            <a:ext cx="6372533" cy="445346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2819400"/>
            <a:ext cx="5844799" cy="775961"/>
          </a:xfrm>
        </p:spPr>
        <p:txBody>
          <a:bodyPr/>
          <a:lstStyle/>
          <a:p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</p:txBody>
      </p:sp>
      <p:pic>
        <p:nvPicPr>
          <p:cNvPr id="11" name="Picture 18" descr="Continuou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418" y="2894013"/>
            <a:ext cx="7366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8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143000"/>
            <a:ext cx="4267200" cy="533400"/>
          </a:xfrm>
        </p:spPr>
        <p:txBody>
          <a:bodyPr/>
          <a:lstStyle/>
          <a:p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05000"/>
            <a:ext cx="4267200" cy="1600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/>
              <a:t>L’évolution</a:t>
            </a:r>
            <a:r>
              <a:rPr lang="en-US" dirty="0" smtClean="0"/>
              <a:t> en </a:t>
            </a:r>
            <a:r>
              <a:rPr lang="en-US" dirty="0" err="1" smtClean="0"/>
              <a:t>technologie</a:t>
            </a:r>
            <a:r>
              <a:rPr lang="en-US" dirty="0" smtClean="0"/>
              <a:t> et en </a:t>
            </a:r>
            <a:r>
              <a:rPr lang="en-US" dirty="0" err="1" smtClean="0"/>
              <a:t>réglementation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cause de </a:t>
            </a:r>
            <a:r>
              <a:rPr lang="en-US" dirty="0" err="1" smtClean="0"/>
              <a:t>changements</a:t>
            </a:r>
            <a:r>
              <a:rPr lang="en-US" dirty="0" smtClean="0"/>
              <a:t> en construction </a:t>
            </a:r>
            <a:r>
              <a:rPr lang="en-US" dirty="0" err="1" smtClean="0"/>
              <a:t>d’habitations</a:t>
            </a:r>
            <a:r>
              <a:rPr lang="en-US" dirty="0" smtClean="0"/>
              <a:t> </a:t>
            </a:r>
            <a:r>
              <a:rPr lang="en-US" dirty="0" err="1" smtClean="0"/>
              <a:t>uni</a:t>
            </a:r>
            <a:r>
              <a:rPr lang="en-US" dirty="0" smtClean="0"/>
              <a:t>- et multi-</a:t>
            </a:r>
            <a:r>
              <a:rPr lang="en-US" dirty="0" err="1" smtClean="0"/>
              <a:t>familiales</a:t>
            </a:r>
            <a:r>
              <a:rPr lang="en-US" dirty="0" smtClean="0"/>
              <a:t>. 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Thomas </a:t>
            </a:r>
            <a:r>
              <a:rPr lang="en-US" dirty="0"/>
              <a:t>&amp; Betts </a:t>
            </a:r>
            <a:r>
              <a:rPr lang="en-US" dirty="0" err="1" smtClean="0"/>
              <a:t>mise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solutions </a:t>
            </a:r>
            <a:r>
              <a:rPr lang="en-US" dirty="0" err="1" smtClean="0"/>
              <a:t>électriques</a:t>
            </a:r>
            <a:r>
              <a:rPr lang="en-US" dirty="0" smtClean="0"/>
              <a:t> </a:t>
            </a:r>
            <a:r>
              <a:rPr lang="en-US" dirty="0" err="1" smtClean="0"/>
              <a:t>novatrices</a:t>
            </a:r>
            <a:r>
              <a:rPr lang="en-US" dirty="0" smtClean="0"/>
              <a:t> qui ne </a:t>
            </a:r>
            <a:r>
              <a:rPr lang="en-US" dirty="0" err="1" smtClean="0"/>
              <a:t>sont</a:t>
            </a:r>
            <a:r>
              <a:rPr lang="en-US" dirty="0" smtClean="0"/>
              <a:t> pas </a:t>
            </a:r>
            <a:r>
              <a:rPr lang="en-US" dirty="0" err="1" smtClean="0"/>
              <a:t>seulement</a:t>
            </a:r>
            <a:r>
              <a:rPr lang="en-US" dirty="0" smtClean="0"/>
              <a:t> durables et </a:t>
            </a:r>
            <a:r>
              <a:rPr lang="en-US" dirty="0" err="1" smtClean="0"/>
              <a:t>conservent</a:t>
            </a:r>
            <a:r>
              <a:rPr lang="en-US" dirty="0" smtClean="0"/>
              <a:t>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intégrité</a:t>
            </a:r>
            <a:r>
              <a:rPr lang="en-US" dirty="0" smtClean="0"/>
              <a:t> pendant de </a:t>
            </a:r>
            <a:r>
              <a:rPr lang="en-US" dirty="0" err="1" smtClean="0"/>
              <a:t>nombreuses</a:t>
            </a:r>
            <a:r>
              <a:rPr lang="en-US" dirty="0" smtClean="0"/>
              <a:t> </a:t>
            </a:r>
            <a:r>
              <a:rPr lang="en-US" dirty="0" err="1" smtClean="0"/>
              <a:t>années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assez</a:t>
            </a:r>
            <a:r>
              <a:rPr lang="en-US" dirty="0" smtClean="0"/>
              <a:t> </a:t>
            </a:r>
            <a:r>
              <a:rPr lang="en-US" dirty="0" err="1" smtClean="0"/>
              <a:t>souples</a:t>
            </a:r>
            <a:r>
              <a:rPr lang="en-US" dirty="0" smtClean="0"/>
              <a:t> pour </a:t>
            </a:r>
            <a:r>
              <a:rPr lang="en-US" dirty="0" err="1" smtClean="0"/>
              <a:t>convenir</a:t>
            </a:r>
            <a:r>
              <a:rPr lang="en-US" dirty="0" smtClean="0"/>
              <a:t> aux </a:t>
            </a:r>
            <a:r>
              <a:rPr lang="en-US" dirty="0" err="1" smtClean="0"/>
              <a:t>exigences</a:t>
            </a:r>
            <a:r>
              <a:rPr lang="en-US" dirty="0" smtClean="0"/>
              <a:t> et </a:t>
            </a:r>
            <a:r>
              <a:rPr lang="en-US" dirty="0" err="1" smtClean="0"/>
              <a:t>besoins</a:t>
            </a:r>
            <a:r>
              <a:rPr lang="en-US" dirty="0" smtClean="0"/>
              <a:t> </a:t>
            </a:r>
            <a:r>
              <a:rPr lang="en-US" dirty="0" err="1" smtClean="0"/>
              <a:t>futurs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fr-CA" dirty="0" err="1" smtClean="0"/>
              <a:t>Microlectric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NuTek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le service </a:t>
            </a:r>
            <a:r>
              <a:rPr lang="en-US" dirty="0" err="1" smtClean="0"/>
              <a:t>continu</a:t>
            </a:r>
            <a:r>
              <a:rPr lang="en-US" dirty="0" smtClean="0"/>
              <a:t> et la </a:t>
            </a:r>
            <a:r>
              <a:rPr lang="en-US" dirty="0" err="1" smtClean="0"/>
              <a:t>viabilité</a:t>
            </a:r>
            <a:endParaRPr lang="en-US" dirty="0"/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2454895" y="5780204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Microlectric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/>
            <a:r>
              <a:rPr lang="en-US" sz="900" dirty="0" err="1" smtClean="0"/>
              <a:t>Socles</a:t>
            </a:r>
            <a:r>
              <a:rPr lang="en-US" sz="900" dirty="0" smtClean="0"/>
              <a:t> de </a:t>
            </a:r>
            <a:r>
              <a:rPr lang="en-US" sz="900" dirty="0" err="1" smtClean="0"/>
              <a:t>compteurs</a:t>
            </a:r>
            <a:endParaRPr lang="en-US" sz="900" dirty="0"/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720636" y="5794609"/>
            <a:ext cx="21844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/>
              <a:t>Steel </a:t>
            </a:r>
            <a:r>
              <a:rPr lang="en-US" sz="1000" b="1" dirty="0" err="1" smtClean="0"/>
              <a:t>City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de sol </a:t>
            </a:r>
            <a:r>
              <a:rPr lang="en-US" sz="900" dirty="0" err="1" smtClean="0"/>
              <a:t>résidentielles</a:t>
            </a:r>
            <a:endParaRPr lang="en-US" sz="900" dirty="0"/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4038600" y="4724400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Iberville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LHTQ</a:t>
            </a:r>
            <a:endParaRPr lang="en-US" sz="900" dirty="0"/>
          </a:p>
        </p:txBody>
      </p:sp>
      <p:pic>
        <p:nvPicPr>
          <p:cNvPr id="9" name="Picture 8" descr="135459850.ep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4"/>
          <a:stretch/>
        </p:blipFill>
        <p:spPr>
          <a:xfrm>
            <a:off x="359316" y="1914294"/>
            <a:ext cx="2081561" cy="27382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657600"/>
            <a:ext cx="1004385" cy="1004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10" y="4785828"/>
            <a:ext cx="1186769" cy="994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73" y="4775819"/>
            <a:ext cx="1279855" cy="9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</a:t>
            </a:r>
            <a:r>
              <a:rPr lang="en-US" dirty="0" err="1" smtClean="0"/>
              <a:t>continu</a:t>
            </a:r>
            <a:r>
              <a:rPr lang="en-US" dirty="0" smtClean="0"/>
              <a:t> et </a:t>
            </a:r>
            <a:r>
              <a:rPr lang="en-US" dirty="0" err="1" smtClean="0"/>
              <a:t>viabilité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l’industrie</a:t>
            </a:r>
            <a:r>
              <a:rPr lang="en-US" dirty="0" smtClean="0"/>
              <a:t> de la construction </a:t>
            </a:r>
            <a:r>
              <a:rPr lang="en-US" dirty="0" err="1" smtClean="0"/>
              <a:t>résidentielle</a:t>
            </a:r>
            <a:r>
              <a:rPr lang="en-US" dirty="0" smtClean="0"/>
              <a:t>, un </a:t>
            </a:r>
            <a:r>
              <a:rPr lang="en-US" dirty="0" err="1" smtClean="0"/>
              <a:t>seul</a:t>
            </a:r>
            <a:r>
              <a:rPr lang="en-US" dirty="0" smtClean="0"/>
              <a:t> point de rupture </a:t>
            </a:r>
            <a:r>
              <a:rPr lang="en-US" dirty="0" err="1" smtClean="0"/>
              <a:t>risque</a:t>
            </a:r>
            <a:r>
              <a:rPr lang="en-US" dirty="0" smtClean="0"/>
              <a:t> </a:t>
            </a:r>
            <a:r>
              <a:rPr lang="en-US" dirty="0" err="1" smtClean="0"/>
              <a:t>d’entraîner</a:t>
            </a:r>
            <a:r>
              <a:rPr lang="en-US" dirty="0" smtClean="0"/>
              <a:t> des </a:t>
            </a:r>
            <a:r>
              <a:rPr lang="en-US" dirty="0" err="1" smtClean="0"/>
              <a:t>conséquences</a:t>
            </a:r>
            <a:r>
              <a:rPr lang="en-US" dirty="0" smtClean="0"/>
              <a:t> </a:t>
            </a:r>
            <a:r>
              <a:rPr lang="en-US" dirty="0" err="1" smtClean="0"/>
              <a:t>majeures</a:t>
            </a:r>
            <a:r>
              <a:rPr lang="en-US" dirty="0" smtClean="0"/>
              <a:t> </a:t>
            </a:r>
            <a:r>
              <a:rPr lang="en-US" dirty="0" err="1" smtClean="0"/>
              <a:t>telles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reprise </a:t>
            </a:r>
            <a:r>
              <a:rPr lang="en-US" dirty="0" err="1" smtClean="0"/>
              <a:t>coûteuse</a:t>
            </a:r>
            <a:r>
              <a:rPr lang="en-US" dirty="0" smtClean="0"/>
              <a:t> des </a:t>
            </a:r>
            <a:r>
              <a:rPr lang="en-US" dirty="0" err="1" smtClean="0"/>
              <a:t>travaux</a:t>
            </a:r>
            <a:r>
              <a:rPr lang="en-US" dirty="0" smtClean="0"/>
              <a:t> et des </a:t>
            </a:r>
            <a:r>
              <a:rPr lang="en-US" dirty="0" err="1" smtClean="0"/>
              <a:t>pertes</a:t>
            </a:r>
            <a:r>
              <a:rPr lang="en-US" dirty="0" smtClean="0"/>
              <a:t> </a:t>
            </a:r>
            <a:r>
              <a:rPr lang="en-US" dirty="0" err="1" smtClean="0"/>
              <a:t>significatives</a:t>
            </a:r>
            <a:r>
              <a:rPr lang="en-US" dirty="0" smtClean="0"/>
              <a:t> de </a:t>
            </a:r>
            <a:r>
              <a:rPr lang="en-US" dirty="0" err="1" smtClean="0"/>
              <a:t>bénéfices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fr-CA" dirty="0" err="1" smtClean="0"/>
              <a:t>Microlectric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NuTek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 err="1" smtClean="0"/>
              <a:t>Red•Dot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r>
              <a:rPr lang="en-US" dirty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&amp; Betts pour le service </a:t>
            </a:r>
            <a:r>
              <a:rPr lang="en-US" dirty="0" err="1" smtClean="0"/>
              <a:t>continu</a:t>
            </a:r>
            <a:r>
              <a:rPr lang="en-US" dirty="0" smtClean="0"/>
              <a:t> et la </a:t>
            </a:r>
            <a:r>
              <a:rPr lang="en-US" dirty="0" err="1" smtClean="0"/>
              <a:t>viabilité</a:t>
            </a:r>
            <a:endParaRPr lang="en-US" dirty="0"/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572000" y="5837574"/>
            <a:ext cx="2236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Red•Dot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Ciouvercles</a:t>
            </a:r>
            <a:r>
              <a:rPr lang="en-US" sz="900" dirty="0" smtClean="0"/>
              <a:t> Code </a:t>
            </a:r>
            <a:r>
              <a:rPr lang="en-US" sz="900" dirty="0" err="1" smtClean="0"/>
              <a:t>Keeper</a:t>
            </a:r>
            <a:r>
              <a:rPr lang="en-US" sz="900" baseline="30000" dirty="0" err="1" smtClean="0"/>
              <a:t>mc</a:t>
            </a:r>
            <a:r>
              <a:rPr lang="en-US" sz="900" baseline="30000" dirty="0" smtClean="0"/>
              <a:t/>
            </a:r>
            <a:br>
              <a:rPr lang="en-US" sz="900" baseline="30000" dirty="0" smtClean="0"/>
            </a:br>
            <a:r>
              <a:rPr lang="en-US" sz="900" dirty="0" err="1" smtClean="0"/>
              <a:t>étanches</a:t>
            </a:r>
            <a:r>
              <a:rPr lang="en-US" sz="900" dirty="0" smtClean="0"/>
              <a:t> en service</a:t>
            </a:r>
            <a:endParaRPr lang="en-US" sz="900" dirty="0"/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2514600" y="5791200"/>
            <a:ext cx="2184400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50" b="1" dirty="0" err="1" smtClean="0"/>
              <a:t>Carlon</a:t>
            </a:r>
            <a:r>
              <a:rPr lang="en-US" sz="1050" b="1" baseline="30000" dirty="0" err="1" smtClean="0"/>
              <a:t>md</a:t>
            </a:r>
            <a:endParaRPr lang="en-US" sz="1050" b="1" baseline="30000" dirty="0"/>
          </a:p>
          <a:p>
            <a:pPr algn="ctr"/>
            <a:r>
              <a:rPr lang="en-US" sz="1000" dirty="0" err="1" smtClean="0"/>
              <a:t>Boîtes</a:t>
            </a:r>
            <a:r>
              <a:rPr lang="en-US" sz="1000" dirty="0" smtClean="0"/>
              <a:t> pour centre </a:t>
            </a:r>
            <a:r>
              <a:rPr lang="en-US" sz="1000" dirty="0" err="1" smtClean="0"/>
              <a:t>multimédia</a:t>
            </a:r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335" y="4700717"/>
            <a:ext cx="1317392" cy="995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8586" y="4495628"/>
            <a:ext cx="1442208" cy="12005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5200" y="4095518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r>
              <a:rPr lang="en-US" sz="1000" b="1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/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Microlectric</a:t>
            </a:r>
            <a:r>
              <a:rPr lang="en-US" sz="1000" b="1" baseline="30000" dirty="0" err="1" smtClean="0"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Connecteurs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branchement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aérien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787622"/>
              </p:ext>
            </p:extLst>
          </p:nvPr>
        </p:nvGraphicFramePr>
        <p:xfrm>
          <a:off x="381000" y="2057400"/>
          <a:ext cx="2099925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5" imgW="7779960" imgH="10051560" progId="AcroExch.Document.7">
                  <p:embed/>
                </p:oleObj>
              </mc:Choice>
              <mc:Fallback>
                <p:oleObj name="Acrobat Document" r:id="rId5" imgW="7779960" imgH="10051560" progId="AcroExch.Document.7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2099925" cy="271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5"/>
          <a:stretch/>
        </p:blipFill>
        <p:spPr>
          <a:xfrm>
            <a:off x="4191000" y="2971800"/>
            <a:ext cx="959621" cy="11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013" y="1651000"/>
            <a:ext cx="6348305" cy="4436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881639"/>
            <a:ext cx="5684518" cy="775961"/>
          </a:xfrm>
        </p:spPr>
        <p:txBody>
          <a:bodyPr/>
          <a:lstStyle/>
          <a:p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pic>
        <p:nvPicPr>
          <p:cNvPr id="4" name="Picture 21" descr="CostReduc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69056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90600"/>
            <a:ext cx="5334000" cy="9144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981200"/>
            <a:ext cx="42672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Le </a:t>
            </a:r>
            <a:r>
              <a:rPr lang="en-US" dirty="0" err="1" smtClean="0"/>
              <a:t>marché</a:t>
            </a:r>
            <a:r>
              <a:rPr lang="en-US" dirty="0" smtClean="0"/>
              <a:t> </a:t>
            </a:r>
            <a:r>
              <a:rPr lang="en-US" dirty="0" err="1" smtClean="0"/>
              <a:t>résidentiel</a:t>
            </a:r>
            <a:r>
              <a:rPr lang="en-US" dirty="0" smtClean="0"/>
              <a:t> </a:t>
            </a:r>
            <a:r>
              <a:rPr lang="en-US" dirty="0" err="1" smtClean="0"/>
              <a:t>comprend</a:t>
            </a:r>
            <a:r>
              <a:rPr lang="en-US" dirty="0" smtClean="0"/>
              <a:t> beaucoup plus </a:t>
            </a:r>
            <a:r>
              <a:rPr lang="en-US" dirty="0" err="1" smtClean="0"/>
              <a:t>que</a:t>
            </a:r>
            <a:r>
              <a:rPr lang="en-US" dirty="0" smtClean="0"/>
              <a:t> les </a:t>
            </a:r>
            <a:r>
              <a:rPr lang="en-US" dirty="0" err="1" smtClean="0"/>
              <a:t>maisons</a:t>
            </a:r>
            <a:r>
              <a:rPr lang="en-US" dirty="0" smtClean="0"/>
              <a:t> </a:t>
            </a:r>
            <a:r>
              <a:rPr lang="en-US" dirty="0" err="1" smtClean="0"/>
              <a:t>unifamiliales</a:t>
            </a:r>
            <a:r>
              <a:rPr lang="en-US" dirty="0" smtClean="0"/>
              <a:t>. Pour les tours </a:t>
            </a:r>
            <a:r>
              <a:rPr lang="en-US" dirty="0" err="1" smtClean="0"/>
              <a:t>d’habitation</a:t>
            </a:r>
            <a:r>
              <a:rPr lang="en-US" dirty="0" smtClean="0"/>
              <a:t> et de </a:t>
            </a:r>
            <a:r>
              <a:rPr lang="en-US" dirty="0" err="1" smtClean="0"/>
              <a:t>copropriété</a:t>
            </a:r>
            <a:r>
              <a:rPr lang="en-US" dirty="0" smtClean="0"/>
              <a:t>, les </a:t>
            </a:r>
            <a:r>
              <a:rPr lang="en-US" dirty="0" err="1" smtClean="0"/>
              <a:t>besoins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différents</a:t>
            </a:r>
            <a:r>
              <a:rPr lang="en-US" dirty="0" smtClean="0"/>
              <a:t> de </a:t>
            </a:r>
            <a:r>
              <a:rPr lang="en-US" dirty="0" err="1" smtClean="0"/>
              <a:t>ceux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maison</a:t>
            </a:r>
            <a:r>
              <a:rPr lang="en-US" dirty="0" smtClean="0"/>
              <a:t> de 2000 </a:t>
            </a:r>
            <a:r>
              <a:rPr lang="en-US" dirty="0" err="1" smtClean="0"/>
              <a:t>pieds</a:t>
            </a:r>
            <a:r>
              <a:rPr lang="en-US" dirty="0" smtClean="0"/>
              <a:t> </a:t>
            </a:r>
            <a:r>
              <a:rPr lang="en-US" dirty="0" err="1" smtClean="0"/>
              <a:t>carrés</a:t>
            </a:r>
            <a:r>
              <a:rPr lang="en-US" dirty="0" smtClean="0"/>
              <a:t>. </a:t>
            </a:r>
            <a:r>
              <a:rPr lang="en-US" dirty="0" err="1" smtClean="0"/>
              <a:t>Grands</a:t>
            </a:r>
            <a:r>
              <a:rPr lang="en-US" dirty="0" smtClean="0"/>
              <a:t> </a:t>
            </a:r>
            <a:r>
              <a:rPr lang="en-US" dirty="0" err="1" smtClean="0"/>
              <a:t>espaces</a:t>
            </a:r>
            <a:r>
              <a:rPr lang="en-US" dirty="0" smtClean="0"/>
              <a:t>, </a:t>
            </a:r>
            <a:r>
              <a:rPr lang="en-US" dirty="0" err="1" smtClean="0"/>
              <a:t>souvent</a:t>
            </a:r>
            <a:r>
              <a:rPr lang="en-US" dirty="0" smtClean="0"/>
              <a:t> </a:t>
            </a:r>
            <a:r>
              <a:rPr lang="en-US" dirty="0" err="1" smtClean="0"/>
              <a:t>répétés</a:t>
            </a:r>
            <a:r>
              <a:rPr lang="en-US" dirty="0" smtClean="0"/>
              <a:t>, </a:t>
            </a:r>
            <a:r>
              <a:rPr lang="en-US" dirty="0" err="1" smtClean="0"/>
              <a:t>murs</a:t>
            </a:r>
            <a:r>
              <a:rPr lang="en-US" dirty="0" smtClean="0"/>
              <a:t> coupe-</a:t>
            </a:r>
            <a:r>
              <a:rPr lang="en-US" dirty="0" err="1" smtClean="0"/>
              <a:t>feu</a:t>
            </a:r>
            <a:r>
              <a:rPr lang="en-US" dirty="0" smtClean="0"/>
              <a:t> et </a:t>
            </a:r>
            <a:r>
              <a:rPr lang="en-US" dirty="0" err="1" smtClean="0"/>
              <a:t>colombages</a:t>
            </a:r>
            <a:r>
              <a:rPr lang="en-US" dirty="0" smtClean="0"/>
              <a:t> en </a:t>
            </a:r>
            <a:r>
              <a:rPr lang="en-US" dirty="0" err="1" smtClean="0"/>
              <a:t>acier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des </a:t>
            </a:r>
            <a:r>
              <a:rPr lang="en-US" dirty="0" err="1" smtClean="0"/>
              <a:t>différences</a:t>
            </a:r>
            <a:r>
              <a:rPr lang="en-US" dirty="0" smtClean="0"/>
              <a:t> qui exigent des solutions à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mesure</a:t>
            </a:r>
            <a:r>
              <a:rPr lang="en-US" dirty="0" smtClean="0"/>
              <a:t>. Le </a:t>
            </a:r>
            <a:r>
              <a:rPr lang="en-US" dirty="0" err="1" smtClean="0"/>
              <a:t>besoin</a:t>
            </a:r>
            <a:r>
              <a:rPr lang="en-US" dirty="0" smtClean="0"/>
              <a:t> en main-d’oeuvre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multiplié</a:t>
            </a:r>
            <a:r>
              <a:rPr lang="en-US" dirty="0" smtClean="0"/>
              <a:t> et </a:t>
            </a:r>
            <a:r>
              <a:rPr lang="en-US" dirty="0" err="1" smtClean="0"/>
              <a:t>l’efficacité</a:t>
            </a:r>
            <a:r>
              <a:rPr lang="en-US" dirty="0" smtClean="0"/>
              <a:t> </a:t>
            </a:r>
            <a:r>
              <a:rPr lang="en-US" dirty="0" err="1" smtClean="0"/>
              <a:t>devient</a:t>
            </a:r>
            <a:r>
              <a:rPr lang="en-US" dirty="0" smtClean="0"/>
              <a:t> le mot </a:t>
            </a:r>
            <a:r>
              <a:rPr lang="en-US" dirty="0" err="1" smtClean="0"/>
              <a:t>clé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086600" y="1943883"/>
            <a:ext cx="1943100" cy="4114800"/>
          </a:xfrm>
        </p:spPr>
        <p:txBody>
          <a:bodyPr/>
          <a:lstStyle/>
          <a:p>
            <a:r>
              <a:rPr lang="en-US" dirty="0" err="1" smtClean="0"/>
              <a:t>Blackburn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Carlon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Iberville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Marrette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Microlectric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err="1" smtClean="0"/>
              <a:t>NuTek</a:t>
            </a:r>
            <a:r>
              <a:rPr lang="en-US" baseline="30000" dirty="0" err="1" smtClean="0"/>
              <a:t>md</a:t>
            </a:r>
            <a:endParaRPr lang="en-US" baseline="30000" dirty="0" smtClean="0"/>
          </a:p>
          <a:p>
            <a:r>
              <a:rPr lang="en-US" dirty="0" smtClean="0"/>
              <a:t>Steel </a:t>
            </a:r>
            <a:r>
              <a:rPr lang="en-US" dirty="0" err="1" smtClean="0"/>
              <a:t>City</a:t>
            </a:r>
            <a:r>
              <a:rPr lang="en-US" baseline="30000" dirty="0" err="1" smtClean="0"/>
              <a:t>md</a:t>
            </a:r>
            <a:endParaRPr lang="en-US" baseline="30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Marques Thomas </a:t>
            </a:r>
            <a:r>
              <a:rPr lang="en-US" dirty="0"/>
              <a:t>&amp; Betts </a:t>
            </a:r>
            <a:r>
              <a:rPr lang="en-US" dirty="0" smtClean="0"/>
              <a:t>pour la </a:t>
            </a:r>
            <a:r>
              <a:rPr lang="en-US" dirty="0" err="1" smtClean="0"/>
              <a:t>réduction</a:t>
            </a:r>
            <a:r>
              <a:rPr lang="en-US" dirty="0" smtClean="0"/>
              <a:t> du </a:t>
            </a:r>
            <a:r>
              <a:rPr lang="en-US" dirty="0" err="1" smtClean="0"/>
              <a:t>coût</a:t>
            </a:r>
            <a:r>
              <a:rPr lang="en-US" dirty="0" smtClean="0"/>
              <a:t> global des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2430463" y="5983258"/>
            <a:ext cx="218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smtClean="0"/>
              <a:t>Steel </a:t>
            </a:r>
            <a:r>
              <a:rPr lang="en-US" sz="1000" b="1" dirty="0" err="1" smtClean="0"/>
              <a:t>City</a:t>
            </a:r>
            <a:r>
              <a:rPr lang="en-US" sz="1000" b="1" baseline="30000" dirty="0" err="1" smtClean="0"/>
              <a:t>md</a:t>
            </a:r>
            <a:endParaRPr lang="en-US" sz="1000" b="1" dirty="0" smtClean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et </a:t>
            </a:r>
            <a:r>
              <a:rPr lang="en-US" sz="900" dirty="0" err="1" smtClean="0"/>
              <a:t>accessoires</a:t>
            </a:r>
            <a:r>
              <a:rPr lang="en-US" sz="900" dirty="0" smtClean="0"/>
              <a:t> pour</a:t>
            </a:r>
            <a:br>
              <a:rPr lang="en-US" sz="900" dirty="0" smtClean="0"/>
            </a:br>
            <a:r>
              <a:rPr lang="en-US" sz="900" dirty="0" err="1" smtClean="0"/>
              <a:t>avertisseur</a:t>
            </a:r>
            <a:r>
              <a:rPr lang="en-US" sz="900" dirty="0" smtClean="0"/>
              <a:t> </a:t>
            </a:r>
            <a:r>
              <a:rPr lang="en-US" sz="900" dirty="0" err="1" smtClean="0"/>
              <a:t>d’incendie</a:t>
            </a:r>
            <a:endParaRPr lang="en-US" sz="900" dirty="0"/>
          </a:p>
        </p:txBody>
      </p:sp>
      <p:sp>
        <p:nvSpPr>
          <p:cNvPr id="7" name="TextBox 33"/>
          <p:cNvSpPr txBox="1">
            <a:spLocks noChangeArrowheads="1"/>
          </p:cNvSpPr>
          <p:nvPr/>
        </p:nvSpPr>
        <p:spPr bwMode="auto">
          <a:xfrm>
            <a:off x="4525963" y="5959910"/>
            <a:ext cx="2527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Superstrut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900" dirty="0" err="1" smtClean="0"/>
              <a:t>Système</a:t>
            </a:r>
            <a:r>
              <a:rPr lang="en-US" sz="900" dirty="0" smtClean="0"/>
              <a:t> de structure et </a:t>
            </a:r>
            <a:br>
              <a:rPr lang="en-US" sz="900" dirty="0" smtClean="0"/>
            </a:br>
            <a:r>
              <a:rPr lang="en-US" sz="900" dirty="0" err="1" smtClean="0"/>
              <a:t>d’accessoires</a:t>
            </a:r>
            <a:r>
              <a:rPr lang="en-US" sz="900" dirty="0" smtClean="0"/>
              <a:t> </a:t>
            </a:r>
            <a:r>
              <a:rPr lang="en-US" sz="900" dirty="0" err="1" smtClean="0"/>
              <a:t>métalliques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541" y="5279336"/>
            <a:ext cx="819469" cy="749300"/>
          </a:xfrm>
          <a:prstGeom prst="rect">
            <a:avLst/>
          </a:prstGeom>
        </p:spPr>
      </p:pic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3962400" y="4946636"/>
            <a:ext cx="11430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 err="1" smtClean="0"/>
              <a:t>Iberville</a:t>
            </a:r>
            <a:r>
              <a:rPr lang="en-US" sz="1000" b="1" baseline="30000" dirty="0" err="1" smtClean="0"/>
              <a:t>md</a:t>
            </a:r>
            <a:endParaRPr lang="en-US" sz="1000" b="1" dirty="0" smtClean="0"/>
          </a:p>
          <a:p>
            <a:pPr algn="ctr"/>
            <a:r>
              <a:rPr lang="en-US" sz="900" dirty="0" err="1" smtClean="0"/>
              <a:t>Boîtes</a:t>
            </a:r>
            <a:r>
              <a:rPr lang="en-US" sz="900" dirty="0" smtClean="0"/>
              <a:t> LHTQ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45" y="3810000"/>
            <a:ext cx="1136636" cy="11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21" y="5000065"/>
            <a:ext cx="1838095" cy="10285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85182"/>
            <a:ext cx="2209800" cy="202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3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</TotalTime>
  <Words>821</Words>
  <Application>Microsoft Office PowerPoint</Application>
  <PresentationFormat>On-screen Show (4:3)</PresentationFormat>
  <Paragraphs>168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Acrobat Document</vt:lpstr>
      <vt:lpstr>PowerPoint Presentation</vt:lpstr>
      <vt:lpstr>Facteurs déterminants en construction résidentielle</vt:lpstr>
      <vt:lpstr>Solutions techniques T&amp;B pour tous les projets résidentiels</vt:lpstr>
      <vt:lpstr>Questions relatives à la construction d’habitations uni- et multi-familiales</vt:lpstr>
      <vt:lpstr>Service continu et viabilité</vt:lpstr>
      <vt:lpstr>Service continu et viabilité</vt:lpstr>
      <vt:lpstr>Service continu et viabilité</vt:lpstr>
      <vt:lpstr>Réduction du coût global des projets</vt:lpstr>
      <vt:lpstr> Réduction du coût global des projets</vt:lpstr>
      <vt:lpstr> Réduction du coût global des projets</vt:lpstr>
      <vt:lpstr>Mise à la terre et continuité des masses</vt:lpstr>
      <vt:lpstr>Mise à la terre et continuité des masses</vt:lpstr>
      <vt:lpstr>Mise à la terre et continuité des masses</vt:lpstr>
      <vt:lpstr>Sécurité</vt:lpstr>
      <vt:lpstr> Sécurité</vt:lpstr>
      <vt:lpstr> Sécurité</vt:lpstr>
      <vt:lpstr>Protection contre l’infiltration des liquides</vt:lpstr>
      <vt:lpstr>Protection contre l’infiltration des liquides</vt:lpstr>
      <vt:lpstr>Protection contre l’infiltration des liquides</vt:lpstr>
      <vt:lpstr>Merci de votre attention !!!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Carole Poirier</dc:creator>
  <cp:lastModifiedBy>Sophie Hamel</cp:lastModifiedBy>
  <cp:revision>96</cp:revision>
  <dcterms:created xsi:type="dcterms:W3CDTF">2013-01-03T19:41:28Z</dcterms:created>
  <dcterms:modified xsi:type="dcterms:W3CDTF">2013-06-07T13:50:12Z</dcterms:modified>
</cp:coreProperties>
</file>