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handoutMasterIdLst>
    <p:handoutMasterId r:id="rId32"/>
  </p:handoutMasterIdLst>
  <p:sldIdLst>
    <p:sldId id="268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5" r:id="rId13"/>
    <p:sldId id="296" r:id="rId14"/>
    <p:sldId id="297" r:id="rId15"/>
    <p:sldId id="298" r:id="rId16"/>
    <p:sldId id="299" r:id="rId17"/>
    <p:sldId id="300" r:id="rId18"/>
    <p:sldId id="302" r:id="rId19"/>
    <p:sldId id="303" r:id="rId20"/>
    <p:sldId id="304" r:id="rId21"/>
    <p:sldId id="306" r:id="rId22"/>
    <p:sldId id="307" r:id="rId23"/>
    <p:sldId id="309" r:id="rId24"/>
    <p:sldId id="310" r:id="rId25"/>
    <p:sldId id="311" r:id="rId26"/>
    <p:sldId id="312" r:id="rId27"/>
    <p:sldId id="313" r:id="rId28"/>
    <p:sldId id="314" r:id="rId29"/>
    <p:sldId id="283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>
      <p:cViewPr>
        <p:scale>
          <a:sx n="100" d="100"/>
          <a:sy n="100" d="100"/>
        </p:scale>
        <p:origin x="-213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5778"/>
    </p:cViewPr>
  </p:sorter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6949969-C4C2-4041-9A25-38ACC46069DF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F666DB-B302-4FD0-88AF-57916D7AA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67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3BF344-C78D-40C2-8B94-D763E5411B91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56548A9-1925-4297-BC88-F93D4D96F8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9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7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7" descr="background_ChemIndustr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267200" cy="9144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4114800"/>
          </a:xfrm>
        </p:spPr>
        <p:txBody>
          <a:bodyPr>
            <a:normAutofit/>
          </a:bodyPr>
          <a:lstStyle>
            <a:lvl1pPr>
              <a:defRPr sz="1200" b="1"/>
            </a:lvl1pPr>
            <a:lvl2pPr>
              <a:defRPr sz="1000" b="1"/>
            </a:lvl2pPr>
            <a:lvl3pPr>
              <a:defRPr sz="900" b="1"/>
            </a:lvl3pPr>
            <a:lvl4pPr>
              <a:defRPr sz="1100" b="1"/>
            </a:lvl4pPr>
            <a:lvl5pPr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86600" y="1981200"/>
            <a:ext cx="1943100" cy="4114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0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7086600" y="990600"/>
            <a:ext cx="2057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1200" b="1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457200" y="64611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Divison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endParaRPr lang="en-US" dirty="0" smtClean="0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152400" y="1651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 err="1" smtClean="0">
                <a:solidFill>
                  <a:schemeClr val="bg1"/>
                </a:solidFill>
              </a:rPr>
              <a:t>Electricité</a:t>
            </a:r>
            <a:r>
              <a:rPr lang="en-US" sz="2000" b="1" dirty="0" smtClean="0">
                <a:solidFill>
                  <a:schemeClr val="bg1"/>
                </a:solidFill>
              </a:rPr>
              <a:t> — Solutions / Industries des mines et </a:t>
            </a:r>
            <a:r>
              <a:rPr lang="en-US" sz="2000" b="1" dirty="0" err="1" smtClean="0">
                <a:solidFill>
                  <a:schemeClr val="bg1"/>
                </a:solidFill>
              </a:rPr>
              <a:t>métaux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74107"/>
            <a:ext cx="1618236" cy="3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9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_Picture_Lef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819400"/>
            <a:ext cx="5257800" cy="775961"/>
          </a:xfrm>
          <a:solidFill>
            <a:srgbClr val="206DA3">
              <a:alpha val="54118"/>
            </a:srgbClr>
          </a:solidFill>
        </p:spPr>
        <p:txBody>
          <a:bodyPr lIns="54864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ution_Picture_Right 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819400"/>
            <a:ext cx="5257800" cy="775961"/>
          </a:xfrm>
          <a:solidFill>
            <a:srgbClr val="206DA3">
              <a:alpha val="54118"/>
            </a:srgbClr>
          </a:solidFill>
        </p:spPr>
        <p:txBody>
          <a:bodyPr lIns="91440" rIns="54864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4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3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1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581025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1">
                <a:solidFill>
                  <a:srgbClr val="206D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33600"/>
            <a:ext cx="4040188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581025"/>
          </a:xfrm>
        </p:spPr>
        <p:txBody>
          <a:bodyPr anchor="ctr">
            <a:noAutofit/>
          </a:bodyPr>
          <a:lstStyle>
            <a:lvl1pPr marL="0" indent="0">
              <a:buNone/>
              <a:defRPr sz="2200" b="1" i="1">
                <a:solidFill>
                  <a:srgbClr val="206DA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3992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8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17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3508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629400"/>
            <a:ext cx="2133600" cy="163882"/>
          </a:xfrm>
        </p:spPr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4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Divison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3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5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Divison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6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hank you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6629400" cy="579438"/>
          </a:xfrm>
        </p:spPr>
        <p:txBody>
          <a:bodyPr/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6629400" cy="4114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0104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7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71600"/>
            <a:ext cx="7010400" cy="5794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0104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74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371600"/>
            <a:ext cx="5943600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133600"/>
            <a:ext cx="5943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200400" cy="10668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32004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ef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2895600" cy="10668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2133600" cy="3810000"/>
          </a:xfrm>
        </p:spPr>
        <p:txBody>
          <a:bodyPr>
            <a:normAutofit/>
          </a:bodyPr>
          <a:lstStyle>
            <a:lvl1pPr marL="177800" indent="-17780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defRPr sz="1050" b="1"/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7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Header.png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740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629400"/>
            <a:ext cx="2133600" cy="1638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52400" y="165100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 err="1" smtClean="0">
                <a:solidFill>
                  <a:schemeClr val="bg1"/>
                </a:solidFill>
              </a:rPr>
              <a:t>Électricité</a:t>
            </a:r>
            <a:r>
              <a:rPr lang="en-US" sz="2000" b="1" dirty="0" smtClean="0">
                <a:solidFill>
                  <a:schemeClr val="bg1"/>
                </a:solidFill>
              </a:rPr>
              <a:t> — Solutions / Industries des mines et </a:t>
            </a:r>
            <a:r>
              <a:rPr lang="en-US" sz="2000" b="1" dirty="0" err="1" smtClean="0">
                <a:solidFill>
                  <a:schemeClr val="bg1"/>
                </a:solidFill>
              </a:rPr>
              <a:t>métaux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457200" y="6461125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Divison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74107"/>
            <a:ext cx="1618236" cy="3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0" r:id="rId3"/>
    <p:sldLayoutId id="2147483672" r:id="rId4"/>
    <p:sldLayoutId id="2147483666" r:id="rId5"/>
    <p:sldLayoutId id="2147483670" r:id="rId6"/>
    <p:sldLayoutId id="2147483665" r:id="rId7"/>
    <p:sldLayoutId id="2147483664" r:id="rId8"/>
    <p:sldLayoutId id="2147483668" r:id="rId9"/>
    <p:sldLayoutId id="2147483667" r:id="rId10"/>
    <p:sldLayoutId id="2147483669" r:id="rId11"/>
    <p:sldLayoutId id="2147483671" r:id="rId12"/>
    <p:sldLayoutId id="2147483649" r:id="rId13"/>
    <p:sldLayoutId id="2147483651" r:id="rId14"/>
    <p:sldLayoutId id="2147483652" r:id="rId15"/>
    <p:sldLayoutId id="2147483653" r:id="rId16"/>
    <p:sldLayoutId id="2147483656" r:id="rId17"/>
    <p:sldLayoutId id="2147483657" r:id="rId18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200" b="1" i="1" kern="1200">
          <a:solidFill>
            <a:srgbClr val="206DA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Divison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F1DB7-D7E3-4C8C-96DE-BF6CD2D88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0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6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3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_13062063_Reclaimer_at_Sunset_IronOre_Sit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68" y="167267"/>
            <a:ext cx="9167353" cy="61021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Divison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endParaRPr lang="en-US" dirty="0" smtClean="0"/>
          </a:p>
        </p:txBody>
      </p:sp>
      <p:pic>
        <p:nvPicPr>
          <p:cNvPr id="10" name="Picture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3275"/>
            <a:ext cx="9161463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769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152400" y="183685"/>
            <a:ext cx="8991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dirty="0" err="1" smtClean="0">
                <a:solidFill>
                  <a:srgbClr val="000000"/>
                </a:solidFill>
              </a:rPr>
              <a:t>Électricité</a:t>
            </a:r>
            <a:r>
              <a:rPr lang="en-US" sz="2000" b="1" dirty="0" smtClean="0">
                <a:solidFill>
                  <a:srgbClr val="000000"/>
                </a:solidFill>
              </a:rPr>
              <a:t> — </a:t>
            </a:r>
            <a:r>
              <a:rPr lang="en-US" sz="2000" b="1" dirty="0">
                <a:solidFill>
                  <a:srgbClr val="000000"/>
                </a:solidFill>
              </a:rPr>
              <a:t>Solutions </a:t>
            </a:r>
            <a:r>
              <a:rPr lang="en-US" sz="2000" b="1" dirty="0" smtClean="0">
                <a:solidFill>
                  <a:srgbClr val="000000"/>
                </a:solidFill>
              </a:rPr>
              <a:t>/ Industries des mines et </a:t>
            </a:r>
            <a:r>
              <a:rPr lang="en-US" sz="2000" b="1" dirty="0" err="1" smtClean="0">
                <a:solidFill>
                  <a:srgbClr val="000000"/>
                </a:solidFill>
              </a:rPr>
              <a:t>métaux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374107"/>
            <a:ext cx="1618236" cy="3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8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990600"/>
            <a:ext cx="4495800" cy="914400"/>
          </a:xfrm>
        </p:spPr>
        <p:txBody>
          <a:bodyPr/>
          <a:lstStyle/>
          <a:p>
            <a:r>
              <a:rPr lang="en-US" sz="2100" dirty="0" smtClean="0"/>
              <a:t>Protection </a:t>
            </a:r>
            <a:r>
              <a:rPr lang="en-US" sz="2100" dirty="0" err="1" smtClean="0"/>
              <a:t>contre</a:t>
            </a:r>
            <a:r>
              <a:rPr lang="en-US" sz="2100" dirty="0" smtClean="0"/>
              <a:t> la corrosion et les </a:t>
            </a:r>
            <a:r>
              <a:rPr lang="en-US" sz="2100" dirty="0" err="1" smtClean="0"/>
              <a:t>environnements</a:t>
            </a:r>
            <a:r>
              <a:rPr lang="en-US" sz="2100" dirty="0" smtClean="0"/>
              <a:t> </a:t>
            </a:r>
            <a:r>
              <a:rPr lang="en-US" sz="2100" dirty="0" err="1" smtClean="0"/>
              <a:t>défavorables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naturel</a:t>
            </a:r>
            <a:r>
              <a:rPr lang="en-US" dirty="0" smtClean="0"/>
              <a:t> et </a:t>
            </a:r>
            <a:r>
              <a:rPr lang="en-US" dirty="0" err="1" smtClean="0"/>
              <a:t>inévitable</a:t>
            </a:r>
            <a:r>
              <a:rPr lang="en-US" dirty="0" smtClean="0"/>
              <a:t>, la corrosion ne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éliminée</a:t>
            </a:r>
            <a:r>
              <a:rPr lang="en-US" dirty="0" smtClean="0"/>
              <a:t>. Elle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toutefois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gérée</a:t>
            </a:r>
            <a:r>
              <a:rPr lang="en-US" dirty="0" smtClean="0"/>
              <a:t> et </a:t>
            </a:r>
            <a:r>
              <a:rPr lang="en-US" dirty="0" err="1" smtClean="0"/>
              <a:t>contrôlée</a:t>
            </a:r>
            <a:r>
              <a:rPr lang="en-US" dirty="0" smtClean="0"/>
              <a:t> à </a:t>
            </a:r>
            <a:r>
              <a:rPr lang="en-US" dirty="0" err="1" smtClean="0"/>
              <a:t>l’usage</a:t>
            </a:r>
            <a:r>
              <a:rPr lang="en-US" dirty="0" smtClean="0"/>
              <a:t> des </a:t>
            </a:r>
            <a:r>
              <a:rPr lang="en-US" dirty="0" err="1" smtClean="0"/>
              <a:t>produits</a:t>
            </a:r>
            <a:r>
              <a:rPr lang="en-US" dirty="0" smtClean="0"/>
              <a:t> </a:t>
            </a:r>
            <a:r>
              <a:rPr lang="en-US" dirty="0" err="1" smtClean="0"/>
              <a:t>appropriés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7086600" y="1944978"/>
            <a:ext cx="1943100" cy="4114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Carlon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Reznor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Chemins</a:t>
            </a:r>
            <a:r>
              <a:rPr lang="en-US" dirty="0" smtClean="0"/>
              <a:t> de </a:t>
            </a:r>
            <a:r>
              <a:rPr lang="en-US" dirty="0" err="1" smtClean="0"/>
              <a:t>câbles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protection </a:t>
            </a:r>
            <a:r>
              <a:rPr lang="en-US" dirty="0" err="1" smtClean="0"/>
              <a:t>contre</a:t>
            </a:r>
            <a:r>
              <a:rPr lang="en-US" dirty="0" smtClean="0"/>
              <a:t> la corrosion et les </a:t>
            </a:r>
            <a:r>
              <a:rPr lang="en-US" dirty="0" err="1" smtClean="0"/>
              <a:t>envi-ronnements</a:t>
            </a:r>
            <a:r>
              <a:rPr lang="en-US" dirty="0" smtClean="0"/>
              <a:t> </a:t>
            </a:r>
            <a:r>
              <a:rPr lang="en-US" dirty="0" err="1" smtClean="0"/>
              <a:t>défavorables</a:t>
            </a:r>
            <a:endParaRPr lang="en-US" dirty="0"/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2391317" y="4346651"/>
            <a:ext cx="2267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900" dirty="0" err="1" smtClean="0"/>
              <a:t>Coudes</a:t>
            </a:r>
            <a:r>
              <a:rPr lang="en-US" sz="900" dirty="0" smtClean="0"/>
              <a:t> de </a:t>
            </a:r>
            <a:r>
              <a:rPr lang="en-US" sz="900" dirty="0" err="1" smtClean="0"/>
              <a:t>tirage</a:t>
            </a:r>
            <a:r>
              <a:rPr lang="en-US" sz="900" dirty="0" smtClean="0"/>
              <a:t> en </a:t>
            </a:r>
            <a:r>
              <a:rPr lang="en-US" sz="900" dirty="0" err="1" smtClean="0"/>
              <a:t>acier</a:t>
            </a:r>
            <a:r>
              <a:rPr lang="en-US" sz="900" dirty="0" smtClean="0"/>
              <a:t> </a:t>
            </a:r>
            <a:r>
              <a:rPr lang="en-US" sz="900" dirty="0" err="1" smtClean="0"/>
              <a:t>inoxydable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de </a:t>
            </a:r>
            <a:r>
              <a:rPr lang="en-US" sz="900" dirty="0" err="1" smtClean="0"/>
              <a:t>forme</a:t>
            </a:r>
            <a:r>
              <a:rPr lang="en-US" sz="900" dirty="0" smtClean="0"/>
              <a:t> 8 et </a:t>
            </a:r>
            <a:r>
              <a:rPr lang="en-US" sz="900" dirty="0" err="1" smtClean="0"/>
              <a:t>BlueKote</a:t>
            </a:r>
            <a:r>
              <a:rPr lang="en-US" sz="900" baseline="30000" dirty="0" err="1" smtClean="0"/>
              <a:t>mc</a:t>
            </a:r>
            <a:endParaRPr lang="en-US" sz="900" dirty="0"/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4658731" y="4346651"/>
            <a:ext cx="226741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Shrink-</a:t>
            </a:r>
            <a:r>
              <a:rPr lang="en-US" sz="1000" b="1" dirty="0" err="1" smtClean="0"/>
              <a:t>Kon</a:t>
            </a:r>
            <a:r>
              <a:rPr lang="en-US" sz="1000" b="1" baseline="30000" dirty="0" err="1" smtClean="0"/>
              <a:t>mc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Produits</a:t>
            </a:r>
            <a:r>
              <a:rPr lang="en-US" sz="900" dirty="0" smtClean="0"/>
              <a:t> </a:t>
            </a:r>
            <a:r>
              <a:rPr lang="en-US" sz="900" dirty="0" err="1" smtClean="0"/>
              <a:t>isolants</a:t>
            </a:r>
            <a:endParaRPr lang="en-US" sz="9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074" y="3568295"/>
            <a:ext cx="1121316" cy="805770"/>
          </a:xfrm>
          <a:prstGeom prst="rect">
            <a:avLst/>
          </a:prstGeom>
        </p:spPr>
      </p:pic>
      <p:pic>
        <p:nvPicPr>
          <p:cNvPr id="21" name="Picture 27" descr="FLPWB glan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304">
            <a:off x="4140628" y="4780543"/>
            <a:ext cx="11398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3805665" y="5624163"/>
            <a:ext cx="1795463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Raccords</a:t>
            </a:r>
            <a:r>
              <a:rPr lang="en-US" sz="1400" b="1" baseline="30000" dirty="0" smtClean="0"/>
              <a:t> </a:t>
            </a:r>
            <a:r>
              <a:rPr lang="en-US" sz="1400" b="1" baseline="30000" dirty="0" err="1" smtClean="0"/>
              <a:t>T&amp;B</a:t>
            </a:r>
            <a:r>
              <a:rPr lang="en-US" sz="800" b="1" baseline="100000" dirty="0" err="1" smtClean="0"/>
              <a:t>md</a:t>
            </a:r>
            <a:endParaRPr lang="en-US" sz="700" b="1" baseline="30000" dirty="0"/>
          </a:p>
          <a:p>
            <a:pPr algn="ctr"/>
            <a:r>
              <a:rPr lang="en-US" sz="1400" baseline="30000" dirty="0" err="1" smtClean="0"/>
              <a:t>Raccords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étanches</a:t>
            </a:r>
            <a:r>
              <a:rPr lang="en-US" sz="1400" baseline="30000" dirty="0" smtClean="0"/>
              <a:t> en</a:t>
            </a:r>
            <a:br>
              <a:rPr lang="en-US" sz="1400" baseline="30000" dirty="0" smtClean="0"/>
            </a:br>
            <a:r>
              <a:rPr lang="en-US" sz="1400" baseline="30000" dirty="0" err="1" smtClean="0"/>
              <a:t>acier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inoxydable</a:t>
            </a:r>
            <a:r>
              <a:rPr lang="en-US" sz="1400" baseline="30000" dirty="0" smtClean="0"/>
              <a:t> pour</a:t>
            </a:r>
            <a:br>
              <a:rPr lang="en-US" sz="1400" baseline="30000" dirty="0" smtClean="0"/>
            </a:br>
            <a:r>
              <a:rPr lang="en-US" sz="1400" baseline="30000" dirty="0" smtClean="0"/>
              <a:t>conduits et cordons </a:t>
            </a:r>
            <a:r>
              <a:rPr lang="en-US" sz="1400" baseline="30000" dirty="0" err="1" smtClean="0"/>
              <a:t>flexibles</a:t>
            </a:r>
            <a:endParaRPr lang="en-US" sz="14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63" y="3276600"/>
            <a:ext cx="1200150" cy="9715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031655"/>
              </p:ext>
            </p:extLst>
          </p:nvPr>
        </p:nvGraphicFramePr>
        <p:xfrm>
          <a:off x="424674" y="2084507"/>
          <a:ext cx="2041049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6" imgW="7779960" imgH="10051560" progId="AcroExch.Document.7">
                  <p:embed/>
                </p:oleObj>
              </mc:Choice>
              <mc:Fallback>
                <p:oleObj name="Acrobat Document" r:id="rId6" imgW="7779960" imgH="10051560" progId="AcroExch.Document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74" y="2084507"/>
                        <a:ext cx="2041049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39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964" y="1642533"/>
            <a:ext cx="6372538" cy="4453465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0" y="2178513"/>
            <a:ext cx="4117602" cy="775961"/>
          </a:xfrm>
        </p:spPr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des </a:t>
            </a:r>
            <a:r>
              <a:rPr lang="en-US" dirty="0" err="1" smtClean="0"/>
              <a:t>liquides</a:t>
            </a:r>
            <a:endParaRPr lang="en-US" dirty="0"/>
          </a:p>
        </p:txBody>
      </p:sp>
      <p:pic>
        <p:nvPicPr>
          <p:cNvPr id="4" name="Picture 14" descr="LiquidIngres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013" y="2286136"/>
            <a:ext cx="73977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218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des </a:t>
            </a:r>
            <a:r>
              <a:rPr lang="en-US" dirty="0" err="1" smtClean="0"/>
              <a:t>liquides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752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Afin</a:t>
            </a:r>
            <a:r>
              <a:rPr lang="en-US" dirty="0" smtClean="0"/>
              <a:t> </a:t>
            </a:r>
            <a:r>
              <a:rPr lang="en-US" dirty="0" err="1" smtClean="0"/>
              <a:t>d’en</a:t>
            </a:r>
            <a:r>
              <a:rPr lang="en-US" dirty="0" smtClean="0"/>
              <a:t> assurer le </a:t>
            </a:r>
            <a:r>
              <a:rPr lang="en-US" dirty="0" err="1" smtClean="0"/>
              <a:t>fonctionnement</a:t>
            </a:r>
            <a:r>
              <a:rPr lang="en-US" dirty="0" smtClean="0"/>
              <a:t> </a:t>
            </a:r>
            <a:r>
              <a:rPr lang="en-US" dirty="0" err="1" smtClean="0"/>
              <a:t>ininterrompu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essentiel</a:t>
            </a:r>
            <a:r>
              <a:rPr lang="en-US" dirty="0" smtClean="0"/>
              <a:t> de </a:t>
            </a:r>
            <a:r>
              <a:rPr lang="en-US" dirty="0" err="1" smtClean="0"/>
              <a:t>protéger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 </a:t>
            </a:r>
            <a:r>
              <a:rPr lang="en-US" dirty="0" err="1" smtClean="0"/>
              <a:t>matières</a:t>
            </a:r>
            <a:r>
              <a:rPr lang="en-US" dirty="0" smtClean="0"/>
              <a:t> </a:t>
            </a:r>
            <a:r>
              <a:rPr lang="en-US" dirty="0" err="1" smtClean="0"/>
              <a:t>étrangères</a:t>
            </a:r>
            <a:r>
              <a:rPr lang="en-US" dirty="0" smtClean="0"/>
              <a:t>. </a:t>
            </a:r>
            <a:r>
              <a:rPr lang="en-US" dirty="0" err="1" smtClean="0"/>
              <a:t>L’exposition</a:t>
            </a:r>
            <a:r>
              <a:rPr lang="en-US" dirty="0" smtClean="0"/>
              <a:t> à de </a:t>
            </a:r>
            <a:r>
              <a:rPr lang="en-US" dirty="0" err="1" smtClean="0"/>
              <a:t>l’eau</a:t>
            </a:r>
            <a:r>
              <a:rPr lang="en-US" dirty="0" smtClean="0"/>
              <a:t>, à </a:t>
            </a:r>
            <a:r>
              <a:rPr lang="en-US" dirty="0" err="1" smtClean="0"/>
              <a:t>l’intérieur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à </a:t>
            </a:r>
            <a:r>
              <a:rPr lang="en-US" dirty="0" err="1" smtClean="0"/>
              <a:t>l’extérieur</a:t>
            </a:r>
            <a:r>
              <a:rPr lang="en-US" dirty="0" smtClean="0"/>
              <a:t>, aux </a:t>
            </a:r>
            <a:r>
              <a:rPr lang="en-US" dirty="0" err="1" smtClean="0"/>
              <a:t>poussières</a:t>
            </a:r>
            <a:r>
              <a:rPr lang="en-US" dirty="0" smtClean="0"/>
              <a:t> en suspension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l’air</a:t>
            </a:r>
            <a:r>
              <a:rPr lang="en-US" dirty="0" smtClean="0"/>
              <a:t>, à la condensation, aux </a:t>
            </a:r>
            <a:r>
              <a:rPr lang="en-US" dirty="0" err="1" smtClean="0"/>
              <a:t>déversements</a:t>
            </a:r>
            <a:r>
              <a:rPr lang="en-US" dirty="0" smtClean="0"/>
              <a:t> </a:t>
            </a:r>
            <a:r>
              <a:rPr lang="en-US" dirty="0" err="1" smtClean="0"/>
              <a:t>accidentels</a:t>
            </a:r>
            <a:r>
              <a:rPr lang="en-US" dirty="0" smtClean="0"/>
              <a:t> </a:t>
            </a:r>
            <a:r>
              <a:rPr lang="en-US" dirty="0" err="1" smtClean="0"/>
              <a:t>d’huile</a:t>
            </a:r>
            <a:r>
              <a:rPr lang="en-US" dirty="0" smtClean="0"/>
              <a:t> et de </a:t>
            </a:r>
            <a:r>
              <a:rPr lang="en-US" dirty="0" err="1" smtClean="0"/>
              <a:t>lubrifiants</a:t>
            </a:r>
            <a:r>
              <a:rPr lang="en-US" dirty="0" smtClean="0"/>
              <a:t> pour machines,  </a:t>
            </a:r>
            <a:r>
              <a:rPr lang="en-US" dirty="0" err="1" smtClean="0"/>
              <a:t>peut</a:t>
            </a:r>
            <a:r>
              <a:rPr lang="en-US" dirty="0" smtClean="0"/>
              <a:t>  en </a:t>
            </a:r>
            <a:r>
              <a:rPr lang="en-US" dirty="0" err="1" smtClean="0"/>
              <a:t>réduire</a:t>
            </a:r>
            <a:r>
              <a:rPr lang="en-US" dirty="0" smtClean="0"/>
              <a:t> la vie de service.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goutte</a:t>
            </a:r>
            <a:r>
              <a:rPr lang="en-US" dirty="0" smtClean="0"/>
              <a:t> </a:t>
            </a:r>
            <a:r>
              <a:rPr lang="en-US" dirty="0" err="1" smtClean="0"/>
              <a:t>suffit</a:t>
            </a:r>
            <a:r>
              <a:rPr lang="en-US" dirty="0" smtClean="0"/>
              <a:t> à </a:t>
            </a:r>
            <a:r>
              <a:rPr lang="en-US" dirty="0" err="1" smtClean="0"/>
              <a:t>arrêter</a:t>
            </a:r>
            <a:r>
              <a:rPr lang="en-US" dirty="0" smtClean="0"/>
              <a:t> les </a:t>
            </a:r>
            <a:r>
              <a:rPr lang="en-US" dirty="0" err="1" smtClean="0"/>
              <a:t>systèmes</a:t>
            </a:r>
            <a:r>
              <a:rPr lang="en-US" dirty="0" smtClean="0"/>
              <a:t> de production et de </a:t>
            </a:r>
            <a:r>
              <a:rPr lang="en-US" dirty="0" err="1" smtClean="0"/>
              <a:t>traitement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Carlon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fr-CA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Reznor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r>
              <a:rPr lang="en-US" dirty="0" smtClean="0"/>
              <a:t> </a:t>
            </a:r>
          </a:p>
          <a:p>
            <a:r>
              <a:rPr lang="fr-CA" dirty="0" err="1" smtClean="0"/>
              <a:t>Sta</a:t>
            </a:r>
            <a:r>
              <a:rPr lang="fr-CA" dirty="0" smtClean="0"/>
              <a:t>-</a:t>
            </a:r>
            <a:r>
              <a:rPr lang="fr-CA" dirty="0" err="1" smtClean="0"/>
              <a:t>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fr-CA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</a:t>
            </a:r>
            <a:r>
              <a:rPr lang="en-US" dirty="0" smtClean="0"/>
              <a:t>Betts pour la 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des </a:t>
            </a:r>
            <a:r>
              <a:rPr lang="en-US" dirty="0" err="1" smtClean="0"/>
              <a:t>liquides</a:t>
            </a:r>
            <a:endParaRPr lang="en-US" dirty="0"/>
          </a:p>
        </p:txBody>
      </p: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4686300" y="5915608"/>
            <a:ext cx="2192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Red•Dot</a:t>
            </a:r>
            <a:r>
              <a:rPr lang="en-US" sz="1000" b="1" baseline="30000" dirty="0" err="1" smtClean="0"/>
              <a:t>mc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Couvercles</a:t>
            </a:r>
            <a:r>
              <a:rPr lang="en-US" sz="900" dirty="0" smtClean="0"/>
              <a:t> Code </a:t>
            </a:r>
            <a:r>
              <a:rPr lang="en-US" sz="900" dirty="0" err="1" smtClean="0"/>
              <a:t>Keeper</a:t>
            </a:r>
            <a:r>
              <a:rPr lang="en-US" sz="900" baseline="30000" dirty="0" err="1" smtClean="0"/>
              <a:t>mc</a:t>
            </a:r>
            <a:r>
              <a:rPr lang="en-US" sz="900" baseline="30000" dirty="0" smtClean="0"/>
              <a:t/>
            </a:r>
            <a:br>
              <a:rPr lang="en-US" sz="900" baseline="30000" dirty="0" smtClean="0"/>
            </a:br>
            <a:r>
              <a:rPr lang="en-US" sz="900" dirty="0" smtClean="0"/>
              <a:t> </a:t>
            </a:r>
            <a:r>
              <a:rPr lang="en-US" sz="900" dirty="0" err="1" smtClean="0"/>
              <a:t>étanches</a:t>
            </a:r>
            <a:r>
              <a:rPr lang="en-US" sz="900" dirty="0" smtClean="0"/>
              <a:t> en usage</a:t>
            </a:r>
            <a:endParaRPr lang="en-US" sz="900" dirty="0"/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2209800" y="5917195"/>
            <a:ext cx="2209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900" dirty="0" err="1" smtClean="0"/>
              <a:t>Raccords</a:t>
            </a:r>
            <a:r>
              <a:rPr lang="en-US" sz="900" dirty="0" smtClean="0"/>
              <a:t> </a:t>
            </a:r>
            <a:r>
              <a:rPr lang="en-US" sz="900" dirty="0" err="1" smtClean="0"/>
              <a:t>étanches</a:t>
            </a:r>
            <a:r>
              <a:rPr lang="en-US" sz="900" dirty="0" smtClean="0"/>
              <a:t> en </a:t>
            </a:r>
            <a:r>
              <a:rPr lang="en-US" sz="900" dirty="0" err="1" smtClean="0"/>
              <a:t>acier</a:t>
            </a:r>
            <a:r>
              <a:rPr lang="en-US" sz="900" dirty="0" smtClean="0"/>
              <a:t> </a:t>
            </a:r>
            <a:r>
              <a:rPr lang="en-US" sz="900" dirty="0" err="1" smtClean="0"/>
              <a:t>inoxydable</a:t>
            </a:r>
            <a:r>
              <a:rPr lang="en-US" sz="900" dirty="0" smtClean="0"/>
              <a:t> pour conduits et cordons </a:t>
            </a:r>
            <a:r>
              <a:rPr lang="en-US" sz="900" dirty="0" err="1" smtClean="0"/>
              <a:t>flexibles</a:t>
            </a:r>
            <a:endParaRPr lang="en-US" sz="900" dirty="0"/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3048000" y="4724400"/>
            <a:ext cx="289559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Connecteurs</a:t>
            </a:r>
            <a:r>
              <a:rPr lang="en-US" sz="900" dirty="0" smtClean="0"/>
              <a:t> à broche et </a:t>
            </a:r>
            <a:r>
              <a:rPr lang="en-US" sz="900" dirty="0" err="1" smtClean="0"/>
              <a:t>manchon</a:t>
            </a:r>
            <a:r>
              <a:rPr lang="en-US" sz="900" dirty="0" smtClean="0"/>
              <a:t> </a:t>
            </a:r>
            <a:r>
              <a:rPr lang="en-US" sz="900" dirty="0" err="1" smtClean="0"/>
              <a:t>DuraGard</a:t>
            </a:r>
            <a:r>
              <a:rPr lang="en-US" sz="900" baseline="30000" dirty="0" err="1" smtClean="0"/>
              <a:t>md</a:t>
            </a:r>
            <a:endParaRPr lang="en-US" sz="900" dirty="0"/>
          </a:p>
        </p:txBody>
      </p:sp>
      <p:pic>
        <p:nvPicPr>
          <p:cNvPr id="9" name="Picture 8" descr="rs_washdowntypicalsit#3A5E4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81" y="3733800"/>
            <a:ext cx="1293226" cy="990811"/>
          </a:xfrm>
          <a:prstGeom prst="rect">
            <a:avLst/>
          </a:prstGeom>
          <a:ln>
            <a:noFill/>
          </a:ln>
          <a:effectLst>
            <a:softEdge rad="889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244" y="5181600"/>
            <a:ext cx="911916" cy="724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5209932"/>
            <a:ext cx="1081845" cy="742340"/>
          </a:xfrm>
          <a:prstGeom prst="rect">
            <a:avLst/>
          </a:prstGeom>
        </p:spPr>
      </p:pic>
      <p:pic>
        <p:nvPicPr>
          <p:cNvPr id="12" name="Picture 11" descr="Washing_of_Coal_dt10159437.eps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74" y="2032000"/>
            <a:ext cx="2019611" cy="26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des </a:t>
            </a:r>
            <a:r>
              <a:rPr lang="en-US" dirty="0" err="1" smtClean="0"/>
              <a:t>liquides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Les </a:t>
            </a:r>
            <a:r>
              <a:rPr lang="en-US" dirty="0" err="1" smtClean="0"/>
              <a:t>conséquences</a:t>
            </a:r>
            <a:r>
              <a:rPr lang="en-US" dirty="0" smtClean="0"/>
              <a:t> </a:t>
            </a:r>
            <a:r>
              <a:rPr lang="en-US" dirty="0" err="1" smtClean="0"/>
              <a:t>financières</a:t>
            </a:r>
            <a:r>
              <a:rPr lang="en-US" dirty="0" smtClean="0"/>
              <a:t> de la migration de </a:t>
            </a:r>
            <a:r>
              <a:rPr lang="en-US" dirty="0" err="1" smtClean="0"/>
              <a:t>matières</a:t>
            </a:r>
            <a:r>
              <a:rPr lang="en-US" dirty="0" smtClean="0"/>
              <a:t> </a:t>
            </a:r>
            <a:r>
              <a:rPr lang="en-US" dirty="0" err="1" smtClean="0"/>
              <a:t>étrangères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significatives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le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soit</a:t>
            </a:r>
            <a:r>
              <a:rPr lang="en-US" dirty="0" smtClean="0"/>
              <a:t> du</a:t>
            </a:r>
            <a:br>
              <a:rPr lang="en-US" dirty="0" smtClean="0"/>
            </a:br>
            <a:r>
              <a:rPr lang="en-US" dirty="0" smtClean="0"/>
              <a:t>temps </a:t>
            </a:r>
            <a:r>
              <a:rPr lang="en-US" dirty="0" err="1" smtClean="0"/>
              <a:t>d’arrêt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le </a:t>
            </a:r>
            <a:r>
              <a:rPr lang="en-US" dirty="0" err="1" smtClean="0"/>
              <a:t>remplacement</a:t>
            </a:r>
            <a:r>
              <a:rPr lang="en-US" dirty="0" smtClean="0"/>
              <a:t> de </a:t>
            </a:r>
            <a:r>
              <a:rPr lang="en-US" dirty="0" err="1" smtClean="0"/>
              <a:t>composants</a:t>
            </a:r>
            <a:r>
              <a:rPr lang="en-US" dirty="0" smtClean="0"/>
              <a:t> </a:t>
            </a:r>
            <a:r>
              <a:rPr lang="en-US" dirty="0" err="1" smtClean="0"/>
              <a:t>endommagés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Carlon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fr-CA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Reznor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r>
              <a:rPr lang="en-US" dirty="0" smtClean="0"/>
              <a:t> </a:t>
            </a:r>
            <a:endParaRPr lang="en-US" dirty="0"/>
          </a:p>
          <a:p>
            <a:r>
              <a:rPr lang="fr-CA" dirty="0" err="1" smtClean="0"/>
              <a:t>Sta</a:t>
            </a:r>
            <a:r>
              <a:rPr lang="fr-CA" dirty="0" smtClean="0"/>
              <a:t>-</a:t>
            </a:r>
            <a:r>
              <a:rPr lang="fr-CA" dirty="0" err="1" smtClean="0"/>
              <a:t>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fr-CA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des </a:t>
            </a:r>
            <a:r>
              <a:rPr lang="en-US" dirty="0" err="1" smtClean="0"/>
              <a:t>liquides</a:t>
            </a:r>
            <a:endParaRPr lang="en-US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3870" y="4935614"/>
            <a:ext cx="11747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2438400" y="4572000"/>
            <a:ext cx="218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Ocal</a:t>
            </a:r>
            <a:r>
              <a:rPr lang="en-US" sz="1000" b="1" baseline="30000" dirty="0" err="1" smtClean="0"/>
              <a:t>mc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Coudes</a:t>
            </a:r>
            <a:r>
              <a:rPr lang="en-US" sz="900" dirty="0" smtClean="0"/>
              <a:t> de </a:t>
            </a:r>
            <a:r>
              <a:rPr lang="en-US" sz="900" dirty="0" err="1" smtClean="0"/>
              <a:t>tirage</a:t>
            </a:r>
            <a:r>
              <a:rPr lang="en-US" sz="900" dirty="0" smtClean="0"/>
              <a:t> OCAL-</a:t>
            </a:r>
            <a:r>
              <a:rPr lang="en-US" sz="900" dirty="0" err="1" smtClean="0"/>
              <a:t>BLUE</a:t>
            </a:r>
            <a:r>
              <a:rPr lang="en-US" sz="900" baseline="30000" dirty="0" err="1" smtClean="0"/>
              <a:t>mc</a:t>
            </a:r>
            <a:r>
              <a:rPr lang="en-US" sz="900" dirty="0" smtClean="0"/>
              <a:t> </a:t>
            </a:r>
            <a:br>
              <a:rPr lang="en-US" sz="900" dirty="0" smtClean="0"/>
            </a:br>
            <a:r>
              <a:rPr lang="en-US" sz="900" dirty="0" smtClean="0"/>
              <a:t>Type 4X, </a:t>
            </a:r>
            <a:r>
              <a:rPr lang="en-US" sz="900" dirty="0" err="1" smtClean="0"/>
              <a:t>forme</a:t>
            </a:r>
            <a:r>
              <a:rPr lang="en-US" sz="900" dirty="0" smtClean="0"/>
              <a:t> 8</a:t>
            </a:r>
            <a:endParaRPr lang="en-US" sz="9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85" y="3686096"/>
            <a:ext cx="1379550" cy="1230042"/>
          </a:xfrm>
          <a:prstGeom prst="rect">
            <a:avLst/>
          </a:prstGeom>
        </p:spPr>
      </p:pic>
      <p:sp>
        <p:nvSpPr>
          <p:cNvPr id="17" name="TextBox 33"/>
          <p:cNvSpPr txBox="1">
            <a:spLocks noChangeArrowheads="1"/>
          </p:cNvSpPr>
          <p:nvPr/>
        </p:nvSpPr>
        <p:spPr bwMode="auto">
          <a:xfrm>
            <a:off x="4532158" y="4763158"/>
            <a:ext cx="252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PMA</a:t>
            </a:r>
            <a:r>
              <a:rPr lang="en-US" sz="700" b="1" baseline="100000" dirty="0" err="1" smtClean="0"/>
              <a:t>md</a:t>
            </a:r>
            <a:r>
              <a:rPr lang="en-US" sz="700" b="1" baseline="100000" dirty="0" smtClean="0"/>
              <a:t/>
            </a:r>
            <a:br>
              <a:rPr lang="en-US" sz="700" b="1" baseline="100000" dirty="0" smtClean="0"/>
            </a:br>
            <a:r>
              <a:rPr lang="en-US" sz="1400" baseline="30000" dirty="0" err="1" smtClean="0"/>
              <a:t>Système</a:t>
            </a:r>
            <a:r>
              <a:rPr lang="en-US" sz="1400" baseline="30000" dirty="0" smtClean="0"/>
              <a:t> de conduits </a:t>
            </a:r>
            <a:r>
              <a:rPr lang="en-US" sz="1400" baseline="30000" dirty="0" err="1" smtClean="0"/>
              <a:t>flexibles</a:t>
            </a:r>
            <a:r>
              <a:rPr lang="en-US" sz="1400" baseline="30000" dirty="0" smtClean="0"/>
              <a:t/>
            </a:r>
            <a:br>
              <a:rPr lang="en-US" sz="1400" baseline="30000" dirty="0" smtClean="0"/>
            </a:br>
            <a:r>
              <a:rPr lang="en-US" sz="1400" baseline="30000" dirty="0" smtClean="0"/>
              <a:t>en nylon</a:t>
            </a:r>
            <a:endParaRPr lang="en-US" sz="1400" baseline="30000" dirty="0"/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433" y="4007508"/>
            <a:ext cx="11541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3459820" y="5796039"/>
            <a:ext cx="2192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smtClean="0"/>
              <a:t>Shrink-</a:t>
            </a:r>
            <a:r>
              <a:rPr lang="en-US" sz="1400" b="1" baseline="30000" dirty="0" err="1" smtClean="0"/>
              <a:t>Kon</a:t>
            </a:r>
            <a:r>
              <a:rPr lang="en-US" sz="800" b="1" baseline="100000" dirty="0" err="1" smtClean="0"/>
              <a:t>mc</a:t>
            </a:r>
            <a:r>
              <a:rPr lang="en-US" sz="1400" b="1" baseline="30000" dirty="0" smtClean="0"/>
              <a:t> </a:t>
            </a:r>
          </a:p>
          <a:p>
            <a:pPr algn="ctr"/>
            <a:r>
              <a:rPr lang="en-US" sz="1400" baseline="30000" dirty="0" err="1" smtClean="0"/>
              <a:t>Produits</a:t>
            </a:r>
            <a:r>
              <a:rPr lang="en-US" sz="1400" baseline="30000" dirty="0" smtClean="0"/>
              <a:t> </a:t>
            </a:r>
            <a:r>
              <a:rPr lang="en-US" sz="1400" baseline="30000" dirty="0" err="1" smtClean="0"/>
              <a:t>isolants</a:t>
            </a:r>
            <a:r>
              <a:rPr lang="en-US" sz="1400" baseline="30000" dirty="0" smtClean="0"/>
              <a:t> pour</a:t>
            </a:r>
            <a:br>
              <a:rPr lang="en-US" sz="1400" baseline="30000" dirty="0" smtClean="0"/>
            </a:br>
            <a:r>
              <a:rPr lang="en-US" sz="1400" baseline="30000" dirty="0" err="1" smtClean="0"/>
              <a:t>fils</a:t>
            </a:r>
            <a:r>
              <a:rPr lang="en-US" sz="1400" baseline="30000" dirty="0" smtClean="0"/>
              <a:t> et </a:t>
            </a:r>
            <a:r>
              <a:rPr lang="en-US" sz="1400" baseline="30000" dirty="0" err="1" smtClean="0"/>
              <a:t>connecteurs</a:t>
            </a:r>
            <a:endParaRPr lang="en-US" sz="1400" baseline="30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84495"/>
              </p:ext>
            </p:extLst>
          </p:nvPr>
        </p:nvGraphicFramePr>
        <p:xfrm>
          <a:off x="389414" y="2042183"/>
          <a:ext cx="2041049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crobat Document" r:id="rId6" imgW="7779960" imgH="10051560" progId="AcroExch.Document.7">
                  <p:embed/>
                </p:oleObj>
              </mc:Choice>
              <mc:Fallback>
                <p:oleObj name="Acrobat Document" r:id="rId6" imgW="7779960" imgH="10051560" progId="AcroExch.Document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4" y="2042183"/>
                        <a:ext cx="2041049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4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1" y="1610626"/>
            <a:ext cx="6366930" cy="4449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1" y="2281449"/>
            <a:ext cx="3962399" cy="775961"/>
          </a:xfrm>
        </p:spPr>
        <p:txBody>
          <a:bodyPr/>
          <a:lstStyle/>
          <a:p>
            <a:r>
              <a:rPr lang="en-US" dirty="0" err="1" smtClean="0"/>
              <a:t>Sécurité</a:t>
            </a:r>
            <a:endParaRPr lang="en-US" dirty="0"/>
          </a:p>
        </p:txBody>
      </p:sp>
      <p:pic>
        <p:nvPicPr>
          <p:cNvPr id="4" name="Picture 29" descr="Safet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13" y="2365260"/>
            <a:ext cx="76358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Sécurité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Durant la </a:t>
            </a:r>
            <a:r>
              <a:rPr lang="en-US" dirty="0" err="1" smtClean="0"/>
              <a:t>période</a:t>
            </a:r>
            <a:r>
              <a:rPr lang="en-US" dirty="0" smtClean="0"/>
              <a:t> 2000 à 2009, les accidents </a:t>
            </a:r>
            <a:r>
              <a:rPr lang="en-US" dirty="0" err="1" smtClean="0"/>
              <a:t>dus</a:t>
            </a:r>
            <a:r>
              <a:rPr lang="en-US" dirty="0" smtClean="0"/>
              <a:t> à </a:t>
            </a:r>
            <a:r>
              <a:rPr lang="en-US" dirty="0" err="1" smtClean="0"/>
              <a:t>l’électricité</a:t>
            </a:r>
            <a:r>
              <a:rPr lang="en-US" dirty="0" smtClean="0"/>
              <a:t> </a:t>
            </a:r>
            <a:r>
              <a:rPr lang="en-US" dirty="0" err="1" smtClean="0"/>
              <a:t>ont</a:t>
            </a:r>
            <a:r>
              <a:rPr lang="en-US" dirty="0" smtClean="0"/>
              <a:t> </a:t>
            </a:r>
            <a:r>
              <a:rPr lang="en-US" dirty="0" err="1" smtClean="0"/>
              <a:t>compté</a:t>
            </a:r>
            <a:r>
              <a:rPr lang="en-US" dirty="0" smtClean="0"/>
              <a:t> pour six pour cent des </a:t>
            </a:r>
            <a:r>
              <a:rPr lang="en-US" dirty="0" err="1" smtClean="0"/>
              <a:t>mortalités</a:t>
            </a:r>
            <a:r>
              <a:rPr lang="en-US" dirty="0" smtClean="0"/>
              <a:t> chez les </a:t>
            </a:r>
            <a:r>
              <a:rPr lang="en-US" dirty="0" err="1" smtClean="0"/>
              <a:t>travailleurs</a:t>
            </a:r>
            <a:r>
              <a:rPr lang="en-US" dirty="0" smtClean="0"/>
              <a:t> de </a:t>
            </a:r>
            <a:r>
              <a:rPr lang="en-US" dirty="0" err="1" smtClean="0"/>
              <a:t>l’industrie</a:t>
            </a:r>
            <a:r>
              <a:rPr lang="en-US" dirty="0" smtClean="0"/>
              <a:t> </a:t>
            </a:r>
            <a:r>
              <a:rPr lang="en-US" dirty="0" err="1" smtClean="0"/>
              <a:t>minière</a:t>
            </a:r>
            <a:r>
              <a:rPr lang="en-US" dirty="0" smtClean="0"/>
              <a:t> </a:t>
            </a:r>
            <a:r>
              <a:rPr lang="en-US" dirty="0" err="1" smtClean="0"/>
              <a:t>américaine</a:t>
            </a:r>
            <a:r>
              <a:rPr lang="en-US" dirty="0" smtClean="0"/>
              <a:t>. Quant aux </a:t>
            </a:r>
            <a:r>
              <a:rPr lang="en-US" dirty="0" err="1" smtClean="0"/>
              <a:t>blessures</a:t>
            </a:r>
            <a:r>
              <a:rPr lang="en-US" dirty="0" smtClean="0"/>
              <a:t> </a:t>
            </a:r>
            <a:r>
              <a:rPr lang="en-US" dirty="0" err="1" smtClean="0"/>
              <a:t>causées</a:t>
            </a:r>
            <a:r>
              <a:rPr lang="en-US" dirty="0" smtClean="0"/>
              <a:t> par </a:t>
            </a:r>
            <a:r>
              <a:rPr lang="en-US" dirty="0" err="1" smtClean="0"/>
              <a:t>l’électricité</a:t>
            </a:r>
            <a:r>
              <a:rPr lang="en-US" dirty="0" smtClean="0"/>
              <a:t>, le </a:t>
            </a:r>
            <a:r>
              <a:rPr lang="en-US" dirty="0" err="1" smtClean="0"/>
              <a:t>taux</a:t>
            </a:r>
            <a:r>
              <a:rPr lang="en-US" dirty="0" smtClean="0"/>
              <a:t> de </a:t>
            </a:r>
            <a:r>
              <a:rPr lang="en-US" dirty="0" err="1" smtClean="0"/>
              <a:t>mortalité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de 1 </a:t>
            </a:r>
            <a:r>
              <a:rPr lang="en-US" dirty="0" err="1" smtClean="0"/>
              <a:t>sur</a:t>
            </a:r>
            <a:r>
              <a:rPr lang="en-US" dirty="0" smtClean="0"/>
              <a:t> 22,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loin d’être </a:t>
            </a:r>
            <a:r>
              <a:rPr lang="en-US" dirty="0" err="1" smtClean="0"/>
              <a:t>proportionnel</a:t>
            </a:r>
            <a:r>
              <a:rPr lang="en-US" dirty="0" smtClean="0"/>
              <a:t> à la </a:t>
            </a:r>
            <a:r>
              <a:rPr lang="en-US" dirty="0" err="1" smtClean="0"/>
              <a:t>moyenne</a:t>
            </a:r>
            <a:r>
              <a:rPr lang="en-US" dirty="0" smtClean="0"/>
              <a:t> de 1 </a:t>
            </a:r>
            <a:r>
              <a:rPr lang="en-US" dirty="0" err="1" smtClean="0"/>
              <a:t>sur</a:t>
            </a:r>
            <a:r>
              <a:rPr lang="en-US" dirty="0" smtClean="0"/>
              <a:t> 203 pour les </a:t>
            </a:r>
            <a:r>
              <a:rPr lang="en-US" dirty="0" err="1" smtClean="0"/>
              <a:t>blessures</a:t>
            </a:r>
            <a:r>
              <a:rPr lang="en-US" dirty="0" smtClean="0"/>
              <a:t> de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autres</a:t>
            </a:r>
            <a:r>
              <a:rPr lang="en-US" dirty="0" smtClean="0"/>
              <a:t> genres combinés.*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7086600" y="1981200"/>
            <a:ext cx="19431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Joslyn</a:t>
            </a:r>
            <a:r>
              <a:rPr lang="en-US" dirty="0" smtClean="0"/>
              <a:t> Hi-</a:t>
            </a:r>
            <a:r>
              <a:rPr lang="en-US" dirty="0" err="1" smtClean="0"/>
              <a:t>Voltage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fr-CA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</a:t>
            </a:r>
            <a:r>
              <a:rPr lang="en-US" dirty="0" err="1" smtClean="0"/>
              <a:t>sécurité</a:t>
            </a:r>
            <a:endParaRPr lang="en-US" dirty="0"/>
          </a:p>
        </p:txBody>
      </p:sp>
      <p:pic>
        <p:nvPicPr>
          <p:cNvPr id="6" name="Picture 23" descr="aptbd74_ez1ld_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4850625"/>
            <a:ext cx="2746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 descr="lb86877_ez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8538" y="4831575"/>
            <a:ext cx="288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WMSL-0-45 ne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4934763"/>
            <a:ext cx="2762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az1100_ez1ph_rev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9550" y="5020488"/>
            <a:ext cx="6985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3545740" y="4277421"/>
            <a:ext cx="218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 smtClean="0"/>
              <a:t>Ty-</a:t>
            </a:r>
            <a:r>
              <a:rPr lang="en-US" sz="900" b="1" dirty="0" err="1" smtClean="0"/>
              <a:t>Rap</a:t>
            </a:r>
            <a:r>
              <a:rPr lang="en-US" sz="900" b="1" baseline="30000" dirty="0" err="1" smtClean="0"/>
              <a:t>md</a:t>
            </a:r>
            <a:endParaRPr lang="en-US" sz="900" b="1" baseline="30000" dirty="0"/>
          </a:p>
          <a:p>
            <a:pPr algn="ctr"/>
            <a:r>
              <a:rPr lang="en-US" sz="900" dirty="0" smtClean="0"/>
              <a:t>Attaches </a:t>
            </a:r>
            <a:r>
              <a:rPr lang="en-US" sz="900" dirty="0" err="1" smtClean="0"/>
              <a:t>ignifuges</a:t>
            </a:r>
            <a:r>
              <a:rPr lang="en-US" sz="900" dirty="0" smtClean="0"/>
              <a:t> pour </a:t>
            </a:r>
            <a:r>
              <a:rPr lang="en-US" sz="900" dirty="0" err="1" smtClean="0"/>
              <a:t>câbles</a:t>
            </a:r>
            <a:endParaRPr lang="en-US" sz="900" dirty="0"/>
          </a:p>
        </p:txBody>
      </p:sp>
      <p:sp>
        <p:nvSpPr>
          <p:cNvPr id="11" name="TextBox 29"/>
          <p:cNvSpPr txBox="1">
            <a:spLocks noChangeArrowheads="1"/>
          </p:cNvSpPr>
          <p:nvPr/>
        </p:nvSpPr>
        <p:spPr bwMode="auto">
          <a:xfrm>
            <a:off x="2286000" y="5621299"/>
            <a:ext cx="2626384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900" b="1" dirty="0" err="1" smtClean="0"/>
              <a:t>Emergi-Lite</a:t>
            </a:r>
            <a:r>
              <a:rPr lang="en-US" sz="900" b="1" baseline="30000" dirty="0" err="1" smtClean="0"/>
              <a:t>md</a:t>
            </a:r>
            <a:r>
              <a:rPr lang="en-US" sz="900" b="1" baseline="30000" dirty="0" smtClean="0"/>
              <a:t> /</a:t>
            </a:r>
            <a:r>
              <a:rPr lang="en-US" sz="900" b="1" dirty="0" err="1" smtClean="0"/>
              <a:t>Lumacell</a:t>
            </a:r>
            <a:r>
              <a:rPr lang="en-US" sz="900" b="1" baseline="30000" dirty="0" err="1" smtClean="0"/>
              <a:t>md</a:t>
            </a:r>
            <a:r>
              <a:rPr lang="en-US" sz="900" b="1" baseline="30000" dirty="0" smtClean="0"/>
              <a:t> </a:t>
            </a:r>
            <a:r>
              <a:rPr lang="en-US" sz="900" b="1" dirty="0" smtClean="0">
                <a:solidFill>
                  <a:srgbClr val="000000"/>
                </a:solidFill>
              </a:rPr>
              <a:t>/</a:t>
            </a:r>
            <a:r>
              <a:rPr lang="en-US" sz="900" b="1" dirty="0" smtClean="0"/>
              <a:t>Ready-</a:t>
            </a:r>
            <a:r>
              <a:rPr lang="en-US" sz="900" b="1" dirty="0" err="1" smtClean="0"/>
              <a:t>Lite</a:t>
            </a:r>
            <a:r>
              <a:rPr lang="en-US" sz="900" b="1" baseline="30000" dirty="0" err="1" smtClean="0"/>
              <a:t>md</a:t>
            </a:r>
            <a:endParaRPr lang="en-US" sz="900" b="1" dirty="0" smtClean="0"/>
          </a:p>
          <a:p>
            <a:pPr algn="ctr"/>
            <a:r>
              <a:rPr lang="en-US" sz="900" dirty="0" err="1" smtClean="0"/>
              <a:t>Éclairage</a:t>
            </a:r>
            <a:r>
              <a:rPr lang="en-US" sz="900" dirty="0" smtClean="0"/>
              <a:t> de </a:t>
            </a:r>
            <a:r>
              <a:rPr lang="en-US" sz="900" dirty="0" err="1" smtClean="0"/>
              <a:t>secours</a:t>
            </a:r>
            <a:endParaRPr lang="en-US" sz="900" dirty="0"/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4689514" y="5621299"/>
            <a:ext cx="2184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 smtClean="0"/>
              <a:t>E-Z-</a:t>
            </a:r>
            <a:r>
              <a:rPr lang="en-US" sz="900" b="1" dirty="0" err="1" smtClean="0"/>
              <a:t>Code</a:t>
            </a:r>
            <a:r>
              <a:rPr lang="en-US" sz="900" b="1" baseline="30000" dirty="0" err="1" smtClean="0"/>
              <a:t>md</a:t>
            </a:r>
            <a:r>
              <a:rPr lang="en-US" sz="900" b="1" baseline="30000" dirty="0"/>
              <a:t/>
            </a:r>
            <a:br>
              <a:rPr lang="en-US" sz="900" b="1" baseline="30000" dirty="0"/>
            </a:br>
            <a:r>
              <a:rPr lang="en-US" sz="900" b="1" dirty="0" err="1" smtClean="0"/>
              <a:t>É</a:t>
            </a:r>
            <a:r>
              <a:rPr lang="en-US" sz="900" dirty="0" err="1" smtClean="0"/>
              <a:t>tiquettes</a:t>
            </a:r>
            <a:r>
              <a:rPr lang="en-US" sz="900" dirty="0" smtClean="0"/>
              <a:t>, </a:t>
            </a:r>
            <a:r>
              <a:rPr lang="en-US" sz="900" dirty="0" err="1" smtClean="0"/>
              <a:t>affiches</a:t>
            </a:r>
            <a:r>
              <a:rPr lang="en-US" sz="900" dirty="0" smtClean="0"/>
              <a:t>  et </a:t>
            </a:r>
            <a:r>
              <a:rPr lang="en-US" sz="900" dirty="0" err="1" smtClean="0"/>
              <a:t>enseignes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de </a:t>
            </a:r>
            <a:r>
              <a:rPr lang="en-US" sz="900" dirty="0" err="1" smtClean="0"/>
              <a:t>sécurité</a:t>
            </a:r>
            <a:r>
              <a:rPr lang="en-US" sz="900" dirty="0" smtClean="0"/>
              <a:t> et </a:t>
            </a:r>
            <a:r>
              <a:rPr lang="en-US" sz="900" dirty="0" err="1" smtClean="0"/>
              <a:t>rubans</a:t>
            </a:r>
            <a:r>
              <a:rPr lang="en-US" sz="900" dirty="0" smtClean="0"/>
              <a:t> de barricade</a:t>
            </a:r>
            <a:endParaRPr lang="en-US" sz="900" dirty="0"/>
          </a:p>
        </p:txBody>
      </p:sp>
      <p:pic>
        <p:nvPicPr>
          <p:cNvPr id="13" name="Picture 12" descr="GasPlant_is3365072.eps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78" y="2056780"/>
            <a:ext cx="2031028" cy="25771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0" y="4928151"/>
            <a:ext cx="564015" cy="5969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6974" y="4978067"/>
            <a:ext cx="588538" cy="6158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856977" y="3383568"/>
            <a:ext cx="2087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" i="1" dirty="0">
                <a:latin typeface="Arial" pitchFamily="34" charset="0"/>
                <a:cs typeface="Arial" pitchFamily="34" charset="0"/>
              </a:rPr>
              <a:t>* </a:t>
            </a:r>
            <a:r>
              <a:rPr lang="en-US" sz="600" i="1" dirty="0" smtClean="0">
                <a:latin typeface="Arial" pitchFamily="34" charset="0"/>
                <a:cs typeface="Arial" pitchFamily="34" charset="0"/>
              </a:rPr>
              <a:t>Source : </a:t>
            </a:r>
            <a:r>
              <a:rPr lang="en-US" sz="600" i="1" dirty="0">
                <a:latin typeface="Arial" pitchFamily="34" charset="0"/>
                <a:cs typeface="Arial" pitchFamily="34" charset="0"/>
              </a:rPr>
              <a:t>U.S. Occupational Safety and Health,</a:t>
            </a:r>
          </a:p>
          <a:p>
            <a:pPr algn="r"/>
            <a:r>
              <a:rPr lang="en-US" sz="600" i="1" dirty="0">
                <a:latin typeface="Arial" pitchFamily="34" charset="0"/>
                <a:cs typeface="Arial" pitchFamily="34" charset="0"/>
              </a:rPr>
              <a:t>http://</a:t>
            </a:r>
            <a:r>
              <a:rPr lang="en-US" sz="600" i="1" dirty="0" err="1">
                <a:latin typeface="Arial" pitchFamily="34" charset="0"/>
                <a:cs typeface="Arial" pitchFamily="34" charset="0"/>
              </a:rPr>
              <a:t>www.cdc.gov</a:t>
            </a:r>
            <a:r>
              <a:rPr lang="en-US" sz="600" i="1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600" i="1" dirty="0" err="1">
                <a:latin typeface="Arial" pitchFamily="34" charset="0"/>
                <a:cs typeface="Arial" pitchFamily="34" charset="0"/>
              </a:rPr>
              <a:t>niosh</a:t>
            </a:r>
            <a:r>
              <a:rPr lang="en-US" sz="600" i="1" dirty="0">
                <a:latin typeface="Arial" pitchFamily="34" charset="0"/>
                <a:cs typeface="Arial" pitchFamily="34" charset="0"/>
              </a:rPr>
              <a:t>/mining/topicspage1.htm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2439" y="3630767"/>
            <a:ext cx="257717" cy="6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Sécurité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Personne</a:t>
            </a:r>
            <a:r>
              <a:rPr lang="en-US" dirty="0" smtClean="0"/>
              <a:t> </a:t>
            </a:r>
            <a:r>
              <a:rPr lang="en-US" dirty="0" err="1" smtClean="0"/>
              <a:t>n’est</a:t>
            </a:r>
            <a:r>
              <a:rPr lang="en-US" dirty="0" smtClean="0"/>
              <a:t> à </a:t>
            </a:r>
            <a:r>
              <a:rPr lang="en-US" dirty="0" err="1" smtClean="0"/>
              <a:t>l’abri</a:t>
            </a:r>
            <a:r>
              <a:rPr lang="en-US" dirty="0" smtClean="0"/>
              <a:t> des </a:t>
            </a:r>
            <a:r>
              <a:rPr lang="en-US" dirty="0" err="1" smtClean="0"/>
              <a:t>problèmes</a:t>
            </a:r>
            <a:r>
              <a:rPr lang="en-US" dirty="0" smtClean="0"/>
              <a:t> de </a:t>
            </a:r>
            <a:r>
              <a:rPr lang="en-US" dirty="0" err="1" smtClean="0"/>
              <a:t>sécurité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répercussions</a:t>
            </a:r>
            <a:r>
              <a:rPr lang="en-US" dirty="0" smtClean="0"/>
              <a:t> </a:t>
            </a:r>
            <a:r>
              <a:rPr lang="en-US" dirty="0" err="1" smtClean="0"/>
              <a:t>touchent</a:t>
            </a:r>
            <a:r>
              <a:rPr lang="en-US" dirty="0" smtClean="0"/>
              <a:t> les </a:t>
            </a:r>
            <a:r>
              <a:rPr lang="en-US" dirty="0" err="1" smtClean="0"/>
              <a:t>travaileurs</a:t>
            </a:r>
            <a:r>
              <a:rPr lang="en-US" dirty="0" smtClean="0"/>
              <a:t>, les </a:t>
            </a:r>
            <a:r>
              <a:rPr lang="en-US" dirty="0" err="1" smtClean="0"/>
              <a:t>échéanciers</a:t>
            </a:r>
            <a:r>
              <a:rPr lang="en-US" dirty="0" smtClean="0"/>
              <a:t> de production et les </a:t>
            </a:r>
            <a:r>
              <a:rPr lang="en-US" dirty="0" err="1" smtClean="0"/>
              <a:t>résultats</a:t>
            </a:r>
            <a:r>
              <a:rPr lang="en-US" dirty="0" smtClean="0"/>
              <a:t> nets pour </a:t>
            </a:r>
            <a:r>
              <a:rPr lang="en-US" dirty="0" err="1" smtClean="0"/>
              <a:t>l’ensemble</a:t>
            </a:r>
            <a:r>
              <a:rPr lang="en-US" dirty="0" smtClean="0"/>
              <a:t> des industries</a:t>
            </a:r>
            <a:r>
              <a:rPr lang="en-US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7200900" y="2057863"/>
            <a:ext cx="1943100" cy="4419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Joslyn</a:t>
            </a:r>
            <a:r>
              <a:rPr lang="en-US" dirty="0" smtClean="0"/>
              <a:t> Hi-</a:t>
            </a:r>
            <a:r>
              <a:rPr lang="en-US" dirty="0" err="1" smtClean="0"/>
              <a:t>Voltage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dirty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fr-CA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</a:t>
            </a:r>
            <a:r>
              <a:rPr lang="en-US" dirty="0" err="1" smtClean="0"/>
              <a:t>sécurité</a:t>
            </a:r>
            <a:endParaRPr lang="en-US" dirty="0"/>
          </a:p>
        </p:txBody>
      </p:sp>
      <p:sp>
        <p:nvSpPr>
          <p:cNvPr id="19" name="TextBox 30"/>
          <p:cNvSpPr txBox="1">
            <a:spLocks noChangeArrowheads="1"/>
          </p:cNvSpPr>
          <p:nvPr/>
        </p:nvSpPr>
        <p:spPr bwMode="auto">
          <a:xfrm>
            <a:off x="4748250" y="4817214"/>
            <a:ext cx="219233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Prises</a:t>
            </a:r>
            <a:r>
              <a:rPr lang="en-US" sz="900" dirty="0" smtClean="0"/>
              <a:t> </a:t>
            </a:r>
            <a:r>
              <a:rPr lang="en-US" sz="900" dirty="0" err="1" smtClean="0"/>
              <a:t>verrouillées</a:t>
            </a:r>
            <a:endParaRPr lang="en-US" sz="900" dirty="0"/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2542786" y="4817214"/>
            <a:ext cx="2192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Indicateur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de </a:t>
            </a:r>
            <a:r>
              <a:rPr lang="en-US" sz="900" dirty="0" err="1" smtClean="0"/>
              <a:t>mise</a:t>
            </a:r>
            <a:r>
              <a:rPr lang="en-US" sz="900" dirty="0" smtClean="0"/>
              <a:t> à la </a:t>
            </a:r>
            <a:r>
              <a:rPr lang="en-US" sz="900" dirty="0" err="1" smtClean="0"/>
              <a:t>terre</a:t>
            </a:r>
            <a:r>
              <a:rPr lang="en-US" sz="900" dirty="0" smtClean="0"/>
              <a:t> </a:t>
            </a:r>
            <a:r>
              <a:rPr lang="en-US" sz="900" dirty="0" err="1" smtClean="0"/>
              <a:t>sécuritaire</a:t>
            </a:r>
            <a:endParaRPr lang="en-US" sz="9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534" y="3723267"/>
            <a:ext cx="721949" cy="10887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417" y="3768992"/>
            <a:ext cx="599998" cy="10223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613" y="4421232"/>
            <a:ext cx="457143" cy="352381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99996"/>
              </p:ext>
            </p:extLst>
          </p:nvPr>
        </p:nvGraphicFramePr>
        <p:xfrm>
          <a:off x="304800" y="2132013"/>
          <a:ext cx="2041049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Acrobat Document" r:id="rId6" imgW="7779960" imgH="10051560" progId="AcroExch.Document.7">
                  <p:embed/>
                </p:oleObj>
              </mc:Choice>
              <mc:Fallback>
                <p:oleObj name="Acrobat Document" r:id="rId6" imgW="7779960" imgH="10051560" progId="AcroExch.Document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2013"/>
                        <a:ext cx="2041049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6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3798" y="1653017"/>
            <a:ext cx="6358465" cy="44436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798" y="2590800"/>
            <a:ext cx="5079727" cy="775961"/>
          </a:xfrm>
        </p:spPr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</a:t>
            </a:r>
            <a:br>
              <a:rPr lang="en-US" dirty="0" smtClean="0"/>
            </a:b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</p:txBody>
      </p:sp>
      <p:pic>
        <p:nvPicPr>
          <p:cNvPr id="4" name="Picture 15" descr="ExtremeTem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0150" y="2667000"/>
            <a:ext cx="66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4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</a:t>
            </a:r>
            <a:br>
              <a:rPr lang="en-US" dirty="0" smtClean="0"/>
            </a:b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soient</a:t>
            </a:r>
            <a:r>
              <a:rPr lang="en-US" dirty="0" smtClean="0"/>
              <a:t> à </a:t>
            </a:r>
            <a:r>
              <a:rPr lang="en-US" dirty="0" err="1" smtClean="0"/>
              <a:t>l’extérieur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à </a:t>
            </a:r>
            <a:r>
              <a:rPr lang="en-US" dirty="0" err="1" smtClean="0"/>
              <a:t>l’intérieur</a:t>
            </a:r>
            <a:r>
              <a:rPr lang="en-US" dirty="0" smtClean="0"/>
              <a:t>, la </a:t>
            </a:r>
            <a:r>
              <a:rPr lang="en-US" dirty="0" err="1" smtClean="0"/>
              <a:t>machinerie</a:t>
            </a:r>
            <a:r>
              <a:rPr lang="en-US" dirty="0" smtClean="0"/>
              <a:t> et les </a:t>
            </a:r>
            <a:r>
              <a:rPr lang="en-US" dirty="0" err="1" smtClean="0"/>
              <a:t>équipements</a:t>
            </a:r>
            <a:r>
              <a:rPr lang="en-US" dirty="0" smtClean="0"/>
              <a:t> des installations de </a:t>
            </a:r>
            <a:r>
              <a:rPr lang="en-US" dirty="0" err="1" smtClean="0"/>
              <a:t>traitement</a:t>
            </a:r>
            <a:r>
              <a:rPr lang="en-US" dirty="0" smtClean="0"/>
              <a:t> du </a:t>
            </a:r>
            <a:r>
              <a:rPr lang="en-US" dirty="0" err="1" smtClean="0"/>
              <a:t>métal</a:t>
            </a:r>
            <a:r>
              <a:rPr lang="en-US" dirty="0" smtClean="0"/>
              <a:t>, du </a:t>
            </a:r>
            <a:r>
              <a:rPr lang="en-US" dirty="0" err="1" smtClean="0"/>
              <a:t>charbon</a:t>
            </a:r>
            <a:r>
              <a:rPr lang="en-US" dirty="0" smtClean="0"/>
              <a:t> et du </a:t>
            </a:r>
            <a:r>
              <a:rPr lang="en-US" dirty="0" err="1" smtClean="0"/>
              <a:t>ciment</a:t>
            </a:r>
            <a:r>
              <a:rPr lang="en-US" dirty="0" smtClean="0"/>
              <a:t> </a:t>
            </a:r>
            <a:r>
              <a:rPr lang="en-US" dirty="0" err="1" smtClean="0"/>
              <a:t>doivent</a:t>
            </a:r>
            <a:r>
              <a:rPr lang="en-US" dirty="0" smtClean="0"/>
              <a:t> </a:t>
            </a:r>
            <a:r>
              <a:rPr lang="en-US" dirty="0" err="1" smtClean="0"/>
              <a:t>résister</a:t>
            </a:r>
            <a:r>
              <a:rPr lang="en-US" dirty="0" smtClean="0"/>
              <a:t> à des </a:t>
            </a: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r>
              <a:rPr lang="en-US" dirty="0" smtClean="0"/>
              <a:t>, aux </a:t>
            </a:r>
            <a:r>
              <a:rPr lang="en-US" dirty="0" err="1" smtClean="0"/>
              <a:t>rayons</a:t>
            </a:r>
            <a:r>
              <a:rPr lang="en-US" dirty="0" smtClean="0"/>
              <a:t> UV, à </a:t>
            </a:r>
            <a:r>
              <a:rPr lang="en-US" dirty="0" err="1" smtClean="0"/>
              <a:t>l’humidité</a:t>
            </a:r>
            <a:r>
              <a:rPr lang="en-US" dirty="0" smtClean="0"/>
              <a:t> et aux substances corrosives.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genre </a:t>
            </a:r>
            <a:r>
              <a:rPr lang="en-US" dirty="0" err="1" smtClean="0"/>
              <a:t>d’environne-ment</a:t>
            </a:r>
            <a:r>
              <a:rPr lang="en-US" dirty="0" smtClean="0"/>
              <a:t> </a:t>
            </a:r>
            <a:r>
              <a:rPr lang="en-US" dirty="0" err="1" smtClean="0"/>
              <a:t>très</a:t>
            </a:r>
            <a:r>
              <a:rPr lang="en-US" dirty="0" smtClean="0"/>
              <a:t> </a:t>
            </a:r>
            <a:r>
              <a:rPr lang="en-US" dirty="0" err="1" smtClean="0"/>
              <a:t>défavorable</a:t>
            </a:r>
            <a:r>
              <a:rPr lang="en-US" dirty="0" smtClean="0"/>
              <a:t>, les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</a:t>
            </a:r>
            <a:r>
              <a:rPr lang="en-US" dirty="0" err="1" smtClean="0"/>
              <a:t>doivent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protégés de la condensation</a:t>
            </a:r>
            <a:r>
              <a:rPr lang="en-US" dirty="0"/>
              <a:t>, </a:t>
            </a:r>
            <a:r>
              <a:rPr lang="en-US" dirty="0" smtClean="0"/>
              <a:t>de </a:t>
            </a:r>
            <a:r>
              <a:rPr lang="en-US" dirty="0" err="1" smtClean="0"/>
              <a:t>l’eau</a:t>
            </a:r>
            <a:r>
              <a:rPr lang="en-US" dirty="0" smtClean="0"/>
              <a:t> et des </a:t>
            </a:r>
            <a:r>
              <a:rPr lang="en-US" dirty="0" err="1" smtClean="0"/>
              <a:t>boues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Shrink-</a:t>
            </a:r>
            <a:r>
              <a:rPr lang="en-US" dirty="0" err="1" smtClean="0"/>
              <a:t>Kon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protection </a:t>
            </a:r>
            <a:r>
              <a:rPr lang="en-US" dirty="0" err="1" smtClean="0"/>
              <a:t>contre</a:t>
            </a:r>
            <a:r>
              <a:rPr lang="en-US" dirty="0" smtClean="0"/>
              <a:t> les </a:t>
            </a: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2430463" y="4730750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Ty-</a:t>
            </a:r>
            <a:r>
              <a:rPr lang="en-US" sz="1000" b="1" dirty="0" err="1" smtClean="0"/>
              <a:t>Rap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smtClean="0"/>
              <a:t>Attaches en </a:t>
            </a:r>
            <a:r>
              <a:rPr lang="en-US" sz="1000" dirty="0" err="1" smtClean="0"/>
              <a:t>acier</a:t>
            </a:r>
            <a:r>
              <a:rPr lang="en-US" sz="1000" dirty="0" smtClean="0"/>
              <a:t> </a:t>
            </a:r>
            <a:r>
              <a:rPr lang="en-US" sz="1000" dirty="0" err="1" smtClean="0"/>
              <a:t>inoxydable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et attaches </a:t>
            </a:r>
            <a:r>
              <a:rPr lang="en-US" sz="1000" dirty="0" err="1" smtClean="0"/>
              <a:t>thernofuges</a:t>
            </a:r>
            <a:endParaRPr lang="en-US" sz="1000" dirty="0" smtClean="0"/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3352800" y="5791200"/>
            <a:ext cx="2667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1000" dirty="0" smtClean="0"/>
              <a:t>Conduits et </a:t>
            </a:r>
            <a:r>
              <a:rPr lang="en-US" sz="1000" dirty="0" err="1" smtClean="0"/>
              <a:t>raccords</a:t>
            </a:r>
            <a:r>
              <a:rPr lang="en-US" sz="1000" dirty="0" smtClean="0"/>
              <a:t> </a:t>
            </a:r>
            <a:r>
              <a:rPr lang="en-US" sz="1000" dirty="0" err="1" smtClean="0"/>
              <a:t>métalliques</a:t>
            </a:r>
            <a:r>
              <a:rPr lang="en-US" sz="1000" dirty="0" smtClean="0"/>
              <a:t> </a:t>
            </a:r>
            <a:r>
              <a:rPr lang="en-US" sz="1000" dirty="0" err="1" smtClean="0"/>
              <a:t>flexibles</a:t>
            </a:r>
            <a:r>
              <a:rPr lang="en-US" sz="1000" dirty="0" smtClean="0"/>
              <a:t>  </a:t>
            </a:r>
            <a:r>
              <a:rPr lang="en-US" sz="1000" dirty="0" err="1" smtClean="0"/>
              <a:t>Liquiatite</a:t>
            </a:r>
            <a:r>
              <a:rPr lang="en-US" sz="1000" baseline="30000" dirty="0" err="1" smtClean="0"/>
              <a:t>md</a:t>
            </a:r>
            <a:r>
              <a:rPr lang="en-US" sz="1000" dirty="0" smtClean="0"/>
              <a:t> ATX</a:t>
            </a:r>
            <a:endParaRPr lang="en-US" sz="1000" dirty="0"/>
          </a:p>
        </p:txBody>
      </p:sp>
      <p:pic>
        <p:nvPicPr>
          <p:cNvPr id="8" name="Picture 28" descr="dbre6404060k0_rs1ph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0338" y="3806825"/>
            <a:ext cx="108426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4525963" y="4725988"/>
            <a:ext cx="2527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Sta-Kon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Cosses</a:t>
            </a:r>
            <a:r>
              <a:rPr lang="en-US" sz="1000" dirty="0" smtClean="0"/>
              <a:t> et </a:t>
            </a:r>
            <a:r>
              <a:rPr lang="en-US" sz="1000" dirty="0" err="1" smtClean="0"/>
              <a:t>connecteurs</a:t>
            </a:r>
            <a:r>
              <a:rPr lang="en-US" sz="1000" dirty="0" smtClean="0"/>
              <a:t> </a:t>
            </a:r>
            <a:br>
              <a:rPr lang="en-US" sz="1000" dirty="0" smtClean="0"/>
            </a:br>
            <a:r>
              <a:rPr lang="en-US" sz="1000" dirty="0" err="1" smtClean="0"/>
              <a:t>thermofuges</a:t>
            </a:r>
            <a:endParaRPr lang="en-US" sz="1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825" y="5423057"/>
            <a:ext cx="1485590" cy="339025"/>
          </a:xfrm>
          <a:prstGeom prst="rect">
            <a:avLst/>
          </a:prstGeom>
        </p:spPr>
      </p:pic>
      <p:pic>
        <p:nvPicPr>
          <p:cNvPr id="11" name="Picture 10" descr="Blast_Furnace_is17029839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268" y="2013414"/>
            <a:ext cx="1988634" cy="2645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110" y="3792235"/>
            <a:ext cx="577695" cy="96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</a:t>
            </a:r>
            <a:br>
              <a:rPr lang="en-US" dirty="0" smtClean="0"/>
            </a:b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Chaleur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froid</a:t>
            </a:r>
            <a:r>
              <a:rPr lang="en-US" dirty="0" smtClean="0"/>
              <a:t> </a:t>
            </a:r>
            <a:r>
              <a:rPr lang="en-US" dirty="0" err="1" smtClean="0"/>
              <a:t>excessifs</a:t>
            </a:r>
            <a:r>
              <a:rPr lang="en-US" dirty="0" smtClean="0"/>
              <a:t> </a:t>
            </a:r>
            <a:r>
              <a:rPr lang="en-US" dirty="0" err="1" smtClean="0"/>
              <a:t>causent</a:t>
            </a:r>
            <a:r>
              <a:rPr lang="en-US" dirty="0" smtClean="0"/>
              <a:t> de graves </a:t>
            </a:r>
            <a:r>
              <a:rPr lang="en-US" dirty="0" err="1" smtClean="0"/>
              <a:t>dommages</a:t>
            </a:r>
            <a:r>
              <a:rPr lang="en-US" dirty="0" smtClean="0"/>
              <a:t> aux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avec le </a:t>
            </a:r>
            <a:r>
              <a:rPr lang="en-US" dirty="0" err="1" smtClean="0"/>
              <a:t>résultat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composants</a:t>
            </a:r>
            <a:r>
              <a:rPr lang="en-US" dirty="0" smtClean="0"/>
              <a:t> </a:t>
            </a:r>
            <a:r>
              <a:rPr lang="en-US" dirty="0" err="1" smtClean="0"/>
              <a:t>essentiels</a:t>
            </a:r>
            <a:r>
              <a:rPr lang="en-US" dirty="0" smtClean="0"/>
              <a:t> </a:t>
            </a:r>
            <a:r>
              <a:rPr lang="en-US" dirty="0" err="1" smtClean="0"/>
              <a:t>risquent</a:t>
            </a:r>
            <a:r>
              <a:rPr lang="en-US" dirty="0" smtClean="0"/>
              <a:t> de </a:t>
            </a:r>
            <a:r>
              <a:rPr lang="en-US" dirty="0" err="1" smtClean="0"/>
              <a:t>céder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Shrink-</a:t>
            </a:r>
            <a:r>
              <a:rPr lang="en-US" dirty="0" err="1" smtClean="0"/>
              <a:t>Kon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protection </a:t>
            </a:r>
            <a:r>
              <a:rPr lang="en-US" dirty="0" err="1" smtClean="0"/>
              <a:t>contre</a:t>
            </a:r>
            <a:r>
              <a:rPr lang="en-US" dirty="0" smtClean="0"/>
              <a:t> les </a:t>
            </a: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</p:txBody>
      </p:sp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2621148" y="5085189"/>
            <a:ext cx="1795463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PMA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smtClean="0"/>
              <a:t>Conduits et </a:t>
            </a:r>
            <a:r>
              <a:rPr lang="en-US" sz="900" dirty="0" err="1" smtClean="0"/>
              <a:t>raccords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en nylon </a:t>
            </a:r>
            <a:r>
              <a:rPr lang="en-US" sz="900" dirty="0" err="1" smtClean="0"/>
              <a:t>résistant</a:t>
            </a:r>
            <a:r>
              <a:rPr lang="en-US" sz="900" dirty="0" smtClean="0"/>
              <a:t> aux </a:t>
            </a:r>
            <a:br>
              <a:rPr lang="en-US" sz="900" dirty="0" smtClean="0"/>
            </a:br>
            <a:r>
              <a:rPr lang="en-US" sz="900" dirty="0" err="1" smtClean="0"/>
              <a:t>températures</a:t>
            </a:r>
            <a:r>
              <a:rPr lang="en-US" sz="900" dirty="0" smtClean="0"/>
              <a:t> </a:t>
            </a:r>
            <a:r>
              <a:rPr lang="en-US" sz="900" dirty="0" err="1" smtClean="0"/>
              <a:t>élevées</a:t>
            </a:r>
            <a:endParaRPr lang="en-US" sz="900" baseline="30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903" y="4429882"/>
            <a:ext cx="1189463" cy="470459"/>
          </a:xfrm>
          <a:prstGeom prst="rect">
            <a:avLst/>
          </a:prstGeom>
        </p:spPr>
      </p:pic>
      <p:pic>
        <p:nvPicPr>
          <p:cNvPr id="16" name="Picture 23" descr="aptbd74_ez1ld_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1381" y="4032870"/>
            <a:ext cx="479671" cy="82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 descr="WMSL-0-45 new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239" y="4141789"/>
            <a:ext cx="482445" cy="85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4683319" y="5082324"/>
            <a:ext cx="2184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900" b="1" dirty="0" smtClean="0"/>
              <a:t>E-Z-</a:t>
            </a:r>
            <a:r>
              <a:rPr lang="en-US" sz="900" b="1" dirty="0" err="1" smtClean="0"/>
              <a:t>Code</a:t>
            </a:r>
            <a:r>
              <a:rPr lang="en-US" sz="900" b="1" baseline="30000" dirty="0" err="1" smtClean="0"/>
              <a:t>md</a:t>
            </a:r>
            <a:endParaRPr lang="en-US" sz="900" b="1" baseline="30000" dirty="0"/>
          </a:p>
          <a:p>
            <a:pPr algn="ctr"/>
            <a:r>
              <a:rPr lang="en-US" sz="900" dirty="0" err="1" smtClean="0"/>
              <a:t>Étiquettes</a:t>
            </a:r>
            <a:r>
              <a:rPr lang="en-US" sz="900" dirty="0" smtClean="0"/>
              <a:t>, </a:t>
            </a:r>
            <a:r>
              <a:rPr lang="en-US" sz="900" dirty="0" err="1" smtClean="0"/>
              <a:t>affiches</a:t>
            </a:r>
            <a:r>
              <a:rPr lang="en-US" sz="900" dirty="0" smtClean="0"/>
              <a:t> et </a:t>
            </a:r>
            <a:r>
              <a:rPr lang="en-US" sz="900" dirty="0" err="1" smtClean="0"/>
              <a:t>enseignes</a:t>
            </a:r>
            <a:r>
              <a:rPr lang="en-US" sz="900" dirty="0" smtClean="0"/>
              <a:t> </a:t>
            </a:r>
            <a:br>
              <a:rPr lang="en-US" sz="900" dirty="0" smtClean="0"/>
            </a:br>
            <a:r>
              <a:rPr lang="en-US" sz="900" dirty="0" smtClean="0"/>
              <a:t>de </a:t>
            </a:r>
            <a:r>
              <a:rPr lang="en-US" sz="900" dirty="0" err="1" smtClean="0"/>
              <a:t>sécurité</a:t>
            </a:r>
            <a:r>
              <a:rPr lang="en-US" sz="900" dirty="0" smtClean="0"/>
              <a:t> et </a:t>
            </a:r>
            <a:r>
              <a:rPr lang="en-US" sz="900" dirty="0" err="1" smtClean="0"/>
              <a:t>ruban</a:t>
            </a:r>
            <a:r>
              <a:rPr lang="en-US" sz="900" dirty="0" smtClean="0"/>
              <a:t> de barricade</a:t>
            </a:r>
            <a:endParaRPr lang="en-US" sz="9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565620"/>
              </p:ext>
            </p:extLst>
          </p:nvPr>
        </p:nvGraphicFramePr>
        <p:xfrm>
          <a:off x="381000" y="2192188"/>
          <a:ext cx="2041049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Acrobat Document" r:id="rId6" imgW="7779960" imgH="10051560" progId="AcroExch.Document.7">
                  <p:embed/>
                </p:oleObj>
              </mc:Choice>
              <mc:Fallback>
                <p:oleObj name="Acrobat Document" r:id="rId6" imgW="7779960" imgH="10051560" progId="AcroExch.Document.7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92188"/>
                        <a:ext cx="2041049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4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Facteurs</a:t>
            </a:r>
            <a:r>
              <a:rPr lang="en-US" dirty="0" smtClean="0"/>
              <a:t> </a:t>
            </a:r>
            <a:r>
              <a:rPr lang="en-US" dirty="0" err="1" smtClean="0"/>
              <a:t>déterminants</a:t>
            </a:r>
            <a:r>
              <a:rPr lang="en-US" dirty="0" smtClean="0"/>
              <a:t> pour les industries</a:t>
            </a:r>
            <a:br>
              <a:rPr lang="en-US" dirty="0" smtClean="0"/>
            </a:br>
            <a:r>
              <a:rPr lang="en-US" dirty="0" smtClean="0"/>
              <a:t>des mines et </a:t>
            </a:r>
            <a:r>
              <a:rPr lang="en-US" dirty="0" err="1" smtClean="0"/>
              <a:t>métaux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Minimiser</a:t>
            </a:r>
            <a:r>
              <a:rPr lang="en-US" dirty="0" smtClean="0"/>
              <a:t> les </a:t>
            </a:r>
            <a:r>
              <a:rPr lang="en-US" dirty="0" err="1" smtClean="0"/>
              <a:t>coûts</a:t>
            </a:r>
            <a:r>
              <a:rPr lang="en-US" dirty="0" smtClean="0"/>
              <a:t> </a:t>
            </a:r>
            <a:r>
              <a:rPr lang="en-US" dirty="0" err="1" smtClean="0"/>
              <a:t>d’exploitation</a:t>
            </a:r>
            <a:r>
              <a:rPr lang="en-US" dirty="0" smtClean="0"/>
              <a:t> et de maintenance</a:t>
            </a:r>
            <a:endParaRPr lang="en-US" dirty="0"/>
          </a:p>
          <a:p>
            <a:r>
              <a:rPr lang="en-US" dirty="0" err="1" smtClean="0"/>
              <a:t>Maximiser</a:t>
            </a:r>
            <a:r>
              <a:rPr lang="en-US" dirty="0" smtClean="0"/>
              <a:t> la </a:t>
            </a:r>
            <a:r>
              <a:rPr lang="en-US" dirty="0" err="1" smtClean="0"/>
              <a:t>disponibilité</a:t>
            </a:r>
            <a:r>
              <a:rPr lang="en-US" dirty="0" smtClean="0"/>
              <a:t> et le flux de production des installations</a:t>
            </a:r>
            <a:endParaRPr lang="en-US" dirty="0"/>
          </a:p>
          <a:p>
            <a:r>
              <a:rPr lang="en-US" dirty="0" smtClean="0"/>
              <a:t>Assurer la </a:t>
            </a:r>
            <a:r>
              <a:rPr lang="en-US" dirty="0" err="1" smtClean="0"/>
              <a:t>sécurité</a:t>
            </a:r>
            <a:r>
              <a:rPr lang="en-US" dirty="0" smtClean="0"/>
              <a:t> du personnel</a:t>
            </a:r>
            <a:r>
              <a:rPr lang="en-US" dirty="0"/>
              <a:t>, </a:t>
            </a:r>
            <a:r>
              <a:rPr lang="en-US" dirty="0" smtClean="0"/>
              <a:t>de la </a:t>
            </a:r>
            <a:r>
              <a:rPr lang="en-US" dirty="0" err="1" smtClean="0"/>
              <a:t>machinerie</a:t>
            </a:r>
            <a:r>
              <a:rPr lang="en-US" dirty="0" smtClean="0"/>
              <a:t>, des </a:t>
            </a:r>
            <a:r>
              <a:rPr lang="en-US" dirty="0" err="1" smtClean="0"/>
              <a:t>matériaux</a:t>
            </a:r>
            <a:r>
              <a:rPr lang="en-US" dirty="0" smtClean="0"/>
              <a:t> et des </a:t>
            </a:r>
            <a:r>
              <a:rPr lang="en-US" dirty="0" err="1" smtClean="0"/>
              <a:t>biens</a:t>
            </a:r>
            <a:endParaRPr lang="en-US" dirty="0"/>
          </a:p>
          <a:p>
            <a:r>
              <a:rPr lang="en-US" dirty="0" smtClean="0"/>
              <a:t>Conserver les </a:t>
            </a:r>
            <a:r>
              <a:rPr lang="en-US" dirty="0" err="1" smtClean="0"/>
              <a:t>ressources</a:t>
            </a:r>
            <a:r>
              <a:rPr lang="en-US" dirty="0" smtClean="0"/>
              <a:t> </a:t>
            </a:r>
            <a:r>
              <a:rPr lang="en-US" dirty="0" err="1" smtClean="0"/>
              <a:t>naturelles</a:t>
            </a:r>
            <a:r>
              <a:rPr lang="en-US" dirty="0" smtClean="0"/>
              <a:t> et </a:t>
            </a:r>
            <a:r>
              <a:rPr lang="en-US" dirty="0" err="1" smtClean="0"/>
              <a:t>réduire</a:t>
            </a:r>
            <a:r>
              <a:rPr lang="en-US" dirty="0" smtClean="0"/>
              <a:t> les </a:t>
            </a:r>
            <a:r>
              <a:rPr lang="en-US" dirty="0" err="1" smtClean="0"/>
              <a:t>émissions</a:t>
            </a:r>
            <a:endParaRPr lang="en-US" dirty="0"/>
          </a:p>
          <a:p>
            <a:r>
              <a:rPr lang="en-US" dirty="0" smtClean="0"/>
              <a:t>Conserver </a:t>
            </a:r>
            <a:r>
              <a:rPr lang="en-US" dirty="0" err="1" smtClean="0"/>
              <a:t>l’énergie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Industrial_Machinery_Ball_Mill_is15319180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414" y="2217854"/>
            <a:ext cx="2025805" cy="281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3" y="1622916"/>
            <a:ext cx="6392333" cy="446729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134" y="2819400"/>
            <a:ext cx="4834466" cy="775961"/>
          </a:xfrm>
        </p:spPr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</a:t>
            </a:r>
            <a:br>
              <a:rPr lang="en-US" dirty="0" smtClean="0"/>
            </a:b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dangereux</a:t>
            </a:r>
            <a:endParaRPr lang="en-US" dirty="0"/>
          </a:p>
        </p:txBody>
      </p:sp>
      <p:pic>
        <p:nvPicPr>
          <p:cNvPr id="4" name="Picture 16" descr="Hazardou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137" y="2863410"/>
            <a:ext cx="70326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3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343400" cy="91440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</a:t>
            </a:r>
            <a:br>
              <a:rPr lang="en-US" dirty="0" smtClean="0"/>
            </a:b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dangereux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Gaz</a:t>
            </a:r>
            <a:r>
              <a:rPr lang="en-US" dirty="0" smtClean="0"/>
              <a:t> et </a:t>
            </a:r>
            <a:r>
              <a:rPr lang="en-US" dirty="0" err="1" smtClean="0"/>
              <a:t>vapeurs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inquiétude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garages</a:t>
            </a:r>
            <a:r>
              <a:rPr lang="en-US" dirty="0"/>
              <a:t>, </a:t>
            </a:r>
            <a:r>
              <a:rPr lang="en-US" dirty="0" smtClean="0"/>
              <a:t>hangars et </a:t>
            </a:r>
            <a:r>
              <a:rPr lang="en-US" dirty="0" err="1" smtClean="0"/>
              <a:t>autres</a:t>
            </a:r>
            <a:r>
              <a:rPr lang="en-US" dirty="0" smtClean="0"/>
              <a:t> installations </a:t>
            </a:r>
            <a:r>
              <a:rPr lang="en-US" dirty="0" err="1" smtClean="0"/>
              <a:t>classés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emplacements </a:t>
            </a:r>
            <a:r>
              <a:rPr lang="en-US" dirty="0" err="1" smtClean="0"/>
              <a:t>dangereux</a:t>
            </a:r>
            <a:r>
              <a:rPr lang="en-US" dirty="0" smtClean="0"/>
              <a:t>.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produits</a:t>
            </a:r>
            <a:r>
              <a:rPr lang="en-US" dirty="0" smtClean="0"/>
              <a:t> </a:t>
            </a:r>
            <a:r>
              <a:rPr lang="en-US" dirty="0" err="1" smtClean="0"/>
              <a:t>antidéflagrants</a:t>
            </a:r>
            <a:r>
              <a:rPr lang="en-US" dirty="0" smtClean="0"/>
              <a:t> </a:t>
            </a:r>
            <a:r>
              <a:rPr lang="en-US" dirty="0" err="1" smtClean="0"/>
              <a:t>peuvent</a:t>
            </a:r>
            <a:r>
              <a:rPr lang="en-US" dirty="0" smtClean="0"/>
              <a:t> </a:t>
            </a:r>
            <a:r>
              <a:rPr lang="en-US" dirty="0" err="1" smtClean="0"/>
              <a:t>prévenir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contenir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explosion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ces</a:t>
            </a:r>
            <a:r>
              <a:rPr lang="en-US" dirty="0" smtClean="0"/>
              <a:t> </a:t>
            </a:r>
            <a:r>
              <a:rPr lang="en-US" dirty="0" err="1" smtClean="0"/>
              <a:t>endroits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dirty="0" smtClean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Reznor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Chemins</a:t>
            </a:r>
            <a:r>
              <a:rPr lang="en-US" dirty="0" smtClean="0"/>
              <a:t> de </a:t>
            </a:r>
            <a:r>
              <a:rPr lang="en-US" dirty="0" err="1" smtClean="0"/>
              <a:t>câbles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protection </a:t>
            </a:r>
            <a:r>
              <a:rPr lang="en-US" dirty="0" err="1" smtClean="0"/>
              <a:t>contre</a:t>
            </a:r>
            <a:r>
              <a:rPr lang="en-US" dirty="0" smtClean="0"/>
              <a:t> les </a:t>
            </a: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dangereux</a:t>
            </a:r>
            <a:endParaRPr lang="en-US" dirty="0"/>
          </a:p>
        </p:txBody>
      </p:sp>
      <p:pic>
        <p:nvPicPr>
          <p:cNvPr id="6" name="Picture 28" descr="dbre6404060k0_rs1ph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673" y="3661342"/>
            <a:ext cx="1000162" cy="86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4633951" y="4558195"/>
            <a:ext cx="241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Prises</a:t>
            </a:r>
            <a:r>
              <a:rPr lang="en-US" sz="900" dirty="0" smtClean="0"/>
              <a:t> </a:t>
            </a:r>
            <a:r>
              <a:rPr lang="en-US" sz="900" dirty="0" err="1" smtClean="0"/>
              <a:t>verrouillées</a:t>
            </a:r>
            <a:r>
              <a:rPr lang="en-US" sz="900" dirty="0" smtClean="0"/>
              <a:t> </a:t>
            </a:r>
            <a:r>
              <a:rPr lang="en-US" sz="900" dirty="0" err="1" smtClean="0"/>
              <a:t>antidéflagrantes</a:t>
            </a:r>
            <a:r>
              <a:rPr lang="en-US" sz="900" dirty="0" smtClean="0"/>
              <a:t> </a:t>
            </a:r>
            <a:r>
              <a:rPr lang="en-US" sz="900" dirty="0" err="1" smtClean="0"/>
              <a:t>MaxGard</a:t>
            </a:r>
            <a:r>
              <a:rPr lang="en-US" sz="900" baseline="30000" dirty="0" err="1" smtClean="0"/>
              <a:t>md</a:t>
            </a:r>
            <a:endParaRPr lang="en-US" sz="900" dirty="0"/>
          </a:p>
        </p:txBody>
      </p:sp>
      <p:sp>
        <p:nvSpPr>
          <p:cNvPr id="8" name="TextBox 33"/>
          <p:cNvSpPr txBox="1">
            <a:spLocks noChangeArrowheads="1"/>
          </p:cNvSpPr>
          <p:nvPr/>
        </p:nvSpPr>
        <p:spPr bwMode="auto">
          <a:xfrm>
            <a:off x="2438207" y="4497893"/>
            <a:ext cx="2226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Raccords</a:t>
            </a:r>
            <a:r>
              <a:rPr lang="en-US" sz="900" dirty="0" smtClean="0"/>
              <a:t> </a:t>
            </a:r>
            <a:r>
              <a:rPr lang="en-US" sz="900" dirty="0" err="1" smtClean="0"/>
              <a:t>antidéflagrants</a:t>
            </a:r>
            <a:r>
              <a:rPr lang="en-US" sz="900" dirty="0" smtClean="0"/>
              <a:t> </a:t>
            </a:r>
            <a:br>
              <a:rPr lang="en-US" sz="900" dirty="0" smtClean="0"/>
            </a:br>
            <a:r>
              <a:rPr lang="en-US" sz="900" dirty="0" smtClean="0"/>
              <a:t>Star </a:t>
            </a:r>
            <a:r>
              <a:rPr lang="en-US" sz="900" dirty="0" err="1" smtClean="0"/>
              <a:t>Teck</a:t>
            </a:r>
            <a:r>
              <a:rPr lang="en-US" sz="900" dirty="0" smtClean="0"/>
              <a:t> </a:t>
            </a:r>
            <a:r>
              <a:rPr lang="en-US" sz="900" dirty="0" err="1" smtClean="0"/>
              <a:t>XP</a:t>
            </a:r>
            <a:r>
              <a:rPr lang="en-US" sz="900" baseline="30000" dirty="0" err="1" smtClean="0"/>
              <a:t>md</a:t>
            </a:r>
            <a:r>
              <a:rPr lang="en-US" sz="900" dirty="0" smtClean="0"/>
              <a:t> pour </a:t>
            </a:r>
            <a:r>
              <a:rPr lang="en-US" sz="900" dirty="0" err="1" smtClean="0"/>
              <a:t>câbles</a:t>
            </a:r>
            <a:r>
              <a:rPr lang="en-US" sz="900" dirty="0" smtClean="0"/>
              <a:t> </a:t>
            </a:r>
            <a:r>
              <a:rPr lang="en-US" sz="900" dirty="0" err="1" smtClean="0"/>
              <a:t>teck</a:t>
            </a:r>
            <a:endParaRPr lang="en-US" sz="900" dirty="0"/>
          </a:p>
        </p:txBody>
      </p:sp>
      <p:sp>
        <p:nvSpPr>
          <p:cNvPr id="9" name="TextBox 33"/>
          <p:cNvSpPr txBox="1">
            <a:spLocks noChangeArrowheads="1"/>
          </p:cNvSpPr>
          <p:nvPr/>
        </p:nvSpPr>
        <p:spPr bwMode="auto">
          <a:xfrm>
            <a:off x="4633951" y="5785173"/>
            <a:ext cx="2419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Hazlux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Luminaires</a:t>
            </a:r>
            <a:r>
              <a:rPr lang="en-US" sz="900" dirty="0" smtClean="0"/>
              <a:t> pour </a:t>
            </a:r>
            <a:br>
              <a:rPr lang="en-US" sz="900" dirty="0" smtClean="0"/>
            </a:br>
            <a:r>
              <a:rPr lang="en-US" sz="900" dirty="0" smtClean="0"/>
              <a:t>emplacements </a:t>
            </a:r>
            <a:r>
              <a:rPr lang="en-US" sz="900" dirty="0" err="1" smtClean="0"/>
              <a:t>dangereux</a:t>
            </a:r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805" y="5209077"/>
            <a:ext cx="1276195" cy="688679"/>
          </a:xfrm>
          <a:prstGeom prst="rect">
            <a:avLst/>
          </a:prstGeom>
        </p:spPr>
      </p:pic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2438207" y="5785173"/>
            <a:ext cx="2226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baseline="30000" dirty="0" smtClean="0"/>
          </a:p>
          <a:p>
            <a:pPr algn="ctr"/>
            <a:r>
              <a:rPr lang="en-US" sz="900" dirty="0" err="1" smtClean="0"/>
              <a:t>Coupleurs</a:t>
            </a:r>
            <a:r>
              <a:rPr lang="en-US" sz="900" dirty="0" smtClean="0"/>
              <a:t> </a:t>
            </a:r>
            <a:r>
              <a:rPr lang="en-US" sz="900" dirty="0" err="1" smtClean="0"/>
              <a:t>flexibles</a:t>
            </a:r>
            <a:r>
              <a:rPr lang="en-US" sz="900" dirty="0" smtClean="0"/>
              <a:t> </a:t>
            </a:r>
            <a:r>
              <a:rPr lang="en-US" sz="900" dirty="0" err="1" smtClean="0"/>
              <a:t>antidéflagrants</a:t>
            </a:r>
            <a:r>
              <a:rPr lang="en-US" sz="900" dirty="0" smtClean="0"/>
              <a:t> XP pour enceintes</a:t>
            </a:r>
            <a:endParaRPr lang="en-US" sz="9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2378" y="5206689"/>
            <a:ext cx="703457" cy="703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90" y="2056780"/>
            <a:ext cx="2018577" cy="27630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20" y="3438292"/>
            <a:ext cx="9636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9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051" y="1669586"/>
            <a:ext cx="6348307" cy="4436532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916" y="4329439"/>
            <a:ext cx="5708442" cy="775961"/>
          </a:xfrm>
        </p:spPr>
        <p:txBody>
          <a:bodyPr/>
          <a:lstStyle/>
          <a:p>
            <a:r>
              <a:rPr lang="en-US" dirty="0" err="1" smtClean="0"/>
              <a:t>Qualité</a:t>
            </a:r>
            <a:r>
              <a:rPr lang="en-US" dirty="0" smtClean="0"/>
              <a:t>, </a:t>
            </a:r>
            <a:r>
              <a:rPr lang="en-US" dirty="0" err="1" smtClean="0"/>
              <a:t>efficacité</a:t>
            </a:r>
            <a:r>
              <a:rPr lang="en-US" dirty="0" smtClean="0"/>
              <a:t> et </a:t>
            </a:r>
            <a:r>
              <a:rPr lang="en-US" dirty="0" err="1" smtClean="0"/>
              <a:t>fiabilité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l’alimentation</a:t>
            </a:r>
            <a:endParaRPr lang="en-US" dirty="0"/>
          </a:p>
        </p:txBody>
      </p:sp>
      <p:pic>
        <p:nvPicPr>
          <p:cNvPr id="4" name="Picture 12" descr="Pow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9585" y="4447893"/>
            <a:ext cx="7286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343400" cy="914400"/>
          </a:xfrm>
        </p:spPr>
        <p:txBody>
          <a:bodyPr/>
          <a:lstStyle/>
          <a:p>
            <a:r>
              <a:rPr lang="en-US" dirty="0" err="1" smtClean="0"/>
              <a:t>Qualité</a:t>
            </a:r>
            <a:r>
              <a:rPr lang="en-US" dirty="0" smtClean="0"/>
              <a:t>, </a:t>
            </a:r>
            <a:r>
              <a:rPr lang="en-US" dirty="0" err="1" smtClean="0"/>
              <a:t>efficacité</a:t>
            </a:r>
            <a:r>
              <a:rPr lang="en-US" dirty="0" smtClean="0"/>
              <a:t> et </a:t>
            </a:r>
            <a:r>
              <a:rPr lang="en-US" dirty="0" err="1" smtClean="0"/>
              <a:t>fiabilité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l’alimentation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Pour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essentiel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connexions</a:t>
            </a:r>
            <a:r>
              <a:rPr lang="en-US" dirty="0" smtClean="0"/>
              <a:t> </a:t>
            </a:r>
            <a:r>
              <a:rPr lang="en-US" dirty="0" err="1" smtClean="0"/>
              <a:t>soient</a:t>
            </a:r>
            <a:r>
              <a:rPr lang="en-US" dirty="0" smtClean="0"/>
              <a:t> </a:t>
            </a:r>
            <a:r>
              <a:rPr lang="en-US" dirty="0" err="1" smtClean="0"/>
              <a:t>fiables</a:t>
            </a:r>
            <a:r>
              <a:rPr lang="en-US" dirty="0" smtClean="0"/>
              <a:t> et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commandes</a:t>
            </a:r>
            <a:r>
              <a:rPr lang="en-US" dirty="0" smtClean="0"/>
              <a:t> </a:t>
            </a:r>
            <a:r>
              <a:rPr lang="en-US" dirty="0" err="1" smtClean="0"/>
              <a:t>soient</a:t>
            </a:r>
            <a:r>
              <a:rPr lang="en-US" dirty="0" smtClean="0"/>
              <a:t> </a:t>
            </a:r>
            <a:r>
              <a:rPr lang="en-US" dirty="0" err="1" smtClean="0"/>
              <a:t>logiques</a:t>
            </a:r>
            <a:r>
              <a:rPr lang="en-US" dirty="0" smtClean="0"/>
              <a:t>. Les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d’alimentation</a:t>
            </a:r>
            <a:r>
              <a:rPr lang="en-US" dirty="0" smtClean="0"/>
              <a:t> et de </a:t>
            </a:r>
            <a:r>
              <a:rPr lang="en-US" dirty="0" err="1" smtClean="0"/>
              <a:t>commande</a:t>
            </a:r>
            <a:r>
              <a:rPr lang="en-US" dirty="0" smtClean="0"/>
              <a:t> sans </a:t>
            </a:r>
            <a:r>
              <a:rPr lang="en-US" dirty="0" err="1" smtClean="0"/>
              <a:t>coupure</a:t>
            </a:r>
            <a:r>
              <a:rPr lang="en-US" dirty="0" smtClean="0"/>
              <a:t> de Thomas &amp; Betts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offrent</a:t>
            </a:r>
            <a:r>
              <a:rPr lang="en-US" dirty="0" smtClean="0"/>
              <a:t> un </a:t>
            </a:r>
            <a:r>
              <a:rPr lang="en-US" dirty="0" err="1" smtClean="0"/>
              <a:t>vaste</a:t>
            </a:r>
            <a:r>
              <a:rPr lang="en-US" dirty="0" smtClean="0"/>
              <a:t> </a:t>
            </a:r>
            <a:r>
              <a:rPr lang="en-US" dirty="0" err="1" smtClean="0"/>
              <a:t>choix</a:t>
            </a:r>
            <a:r>
              <a:rPr lang="en-US" dirty="0" smtClean="0"/>
              <a:t> de </a:t>
            </a:r>
            <a:r>
              <a:rPr lang="en-US" dirty="0" err="1" smtClean="0"/>
              <a:t>produits</a:t>
            </a:r>
            <a:r>
              <a:rPr lang="en-US" dirty="0" smtClean="0"/>
              <a:t>.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besoins</a:t>
            </a:r>
            <a:r>
              <a:rPr lang="en-US" dirty="0" smtClean="0"/>
              <a:t> </a:t>
            </a:r>
            <a:r>
              <a:rPr lang="en-US" dirty="0" err="1" smtClean="0"/>
              <a:t>soient</a:t>
            </a:r>
            <a:r>
              <a:rPr lang="en-US" dirty="0" smtClean="0"/>
              <a:t> de 120 V </a:t>
            </a:r>
            <a:r>
              <a:rPr lang="en-US" dirty="0" err="1" smtClean="0"/>
              <a:t>ou</a:t>
            </a:r>
            <a:r>
              <a:rPr lang="en-US" dirty="0" smtClean="0"/>
              <a:t> de 230 kV</a:t>
            </a:r>
            <a:r>
              <a:rPr lang="en-US" dirty="0"/>
              <a:t>,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produits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spécifiés</a:t>
            </a:r>
            <a:r>
              <a:rPr lang="en-US" dirty="0" smtClean="0"/>
              <a:t> à </a:t>
            </a:r>
            <a:r>
              <a:rPr lang="en-US" dirty="0" err="1" smtClean="0"/>
              <a:t>l’échelle</a:t>
            </a:r>
            <a:r>
              <a:rPr lang="en-US" dirty="0" smtClean="0"/>
              <a:t> </a:t>
            </a:r>
            <a:r>
              <a:rPr lang="en-US" dirty="0" err="1" smtClean="0"/>
              <a:t>mondiale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marchés</a:t>
            </a:r>
            <a:r>
              <a:rPr lang="en-US" dirty="0" smtClean="0"/>
              <a:t> </a:t>
            </a:r>
            <a:r>
              <a:rPr lang="en-US" dirty="0" err="1" smtClean="0"/>
              <a:t>industriel</a:t>
            </a:r>
            <a:r>
              <a:rPr lang="en-US" dirty="0" smtClean="0"/>
              <a:t>, </a:t>
            </a:r>
            <a:r>
              <a:rPr lang="en-US" dirty="0" err="1" smtClean="0"/>
              <a:t>utilitaire</a:t>
            </a:r>
            <a:r>
              <a:rPr lang="en-US" dirty="0" smtClean="0"/>
              <a:t> et de </a:t>
            </a:r>
            <a:br>
              <a:rPr lang="en-US" dirty="0" smtClean="0"/>
            </a:br>
            <a:r>
              <a:rPr lang="en-US" dirty="0" smtClean="0"/>
              <a:t>la construction.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smtClean="0"/>
              <a:t>Hi-</a:t>
            </a:r>
            <a:r>
              <a:rPr lang="en-US" dirty="0" err="1" smtClean="0"/>
              <a:t>Tech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Joslyn</a:t>
            </a:r>
            <a:r>
              <a:rPr lang="en-US" dirty="0" smtClean="0"/>
              <a:t> Hi-</a:t>
            </a:r>
            <a:r>
              <a:rPr lang="en-US" dirty="0" err="1" smtClean="0"/>
              <a:t>Voltage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</a:t>
            </a:r>
            <a:r>
              <a:rPr lang="en-US" dirty="0" err="1" smtClean="0"/>
              <a:t>qualité</a:t>
            </a:r>
            <a:r>
              <a:rPr lang="en-US" dirty="0" smtClean="0"/>
              <a:t>, </a:t>
            </a:r>
            <a:r>
              <a:rPr lang="en-US" dirty="0" err="1" smtClean="0"/>
              <a:t>l’efficacité</a:t>
            </a:r>
            <a:r>
              <a:rPr lang="en-US" dirty="0" smtClean="0"/>
              <a:t> et la </a:t>
            </a:r>
            <a:r>
              <a:rPr lang="en-US" dirty="0" err="1" smtClean="0"/>
              <a:t>fiabilité</a:t>
            </a:r>
            <a:r>
              <a:rPr lang="en-US" dirty="0" smtClean="0"/>
              <a:t> de </a:t>
            </a:r>
            <a:r>
              <a:rPr lang="en-US" dirty="0" err="1" smtClean="0"/>
              <a:t>l’alimentation</a:t>
            </a:r>
            <a:endParaRPr lang="en-US" dirty="0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4191000" y="5451146"/>
            <a:ext cx="27432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Emergy-Lite</a:t>
            </a:r>
            <a:r>
              <a:rPr lang="en-US" sz="1000" b="1" baseline="30000" dirty="0" err="1" smtClean="0"/>
              <a:t>md</a:t>
            </a:r>
            <a:r>
              <a:rPr lang="en-US" sz="1000" b="1" baseline="30000" dirty="0" smtClean="0"/>
              <a:t> </a:t>
            </a:r>
            <a:r>
              <a:rPr lang="en-US" sz="1000" b="1" dirty="0" smtClean="0"/>
              <a:t>/</a:t>
            </a:r>
            <a:r>
              <a:rPr lang="en-US" sz="1000" b="1" dirty="0" err="1" smtClean="0"/>
              <a:t>Lumacell</a:t>
            </a:r>
            <a:r>
              <a:rPr lang="en-US" sz="1000" b="1" baseline="30000" dirty="0" err="1" smtClean="0"/>
              <a:t>md</a:t>
            </a:r>
            <a:r>
              <a:rPr lang="en-US" sz="1000" b="1" baseline="30000" dirty="0" smtClean="0"/>
              <a:t> </a:t>
            </a:r>
            <a:r>
              <a:rPr lang="en-US" sz="1000" b="1" dirty="0" smtClean="0"/>
              <a:t>/Ready-</a:t>
            </a:r>
            <a:r>
              <a:rPr lang="en-US" sz="1000" b="1" dirty="0" err="1" smtClean="0"/>
              <a:t>Lite</a:t>
            </a:r>
            <a:r>
              <a:rPr lang="en-US" sz="900" b="1" baseline="30000" dirty="0" err="1" smtClean="0"/>
              <a:t>md</a:t>
            </a:r>
            <a:endParaRPr lang="en-US" sz="900" b="1" baseline="30000" dirty="0" smtClean="0"/>
          </a:p>
          <a:p>
            <a:pPr algn="ctr"/>
            <a:r>
              <a:rPr lang="en-US" sz="900" dirty="0" err="1" smtClean="0"/>
              <a:t>Systèmes</a:t>
            </a:r>
            <a:r>
              <a:rPr lang="en-US" sz="900" dirty="0" smtClean="0"/>
              <a:t> à </a:t>
            </a:r>
            <a:r>
              <a:rPr lang="en-US" sz="900" dirty="0" err="1" smtClean="0"/>
              <a:t>batterie</a:t>
            </a:r>
            <a:r>
              <a:rPr lang="en-US" sz="900" dirty="0" smtClean="0"/>
              <a:t> </a:t>
            </a:r>
            <a:r>
              <a:rPr lang="en-US" sz="900" dirty="0" err="1" smtClean="0"/>
              <a:t>centrale</a:t>
            </a:r>
            <a:endParaRPr lang="en-US" sz="900" dirty="0"/>
          </a:p>
        </p:txBody>
      </p:sp>
      <p:sp>
        <p:nvSpPr>
          <p:cNvPr id="7" name="TextBox 33"/>
          <p:cNvSpPr txBox="1">
            <a:spLocks noChangeArrowheads="1"/>
          </p:cNvSpPr>
          <p:nvPr/>
        </p:nvSpPr>
        <p:spPr bwMode="auto">
          <a:xfrm>
            <a:off x="2209800" y="5451568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Elastimold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Appareillage</a:t>
            </a:r>
            <a:r>
              <a:rPr lang="en-US" sz="900" dirty="0" smtClean="0"/>
              <a:t> de commutation</a:t>
            </a:r>
            <a:br>
              <a:rPr lang="en-US" sz="900" dirty="0" smtClean="0"/>
            </a:br>
            <a:r>
              <a:rPr lang="en-US" sz="900" dirty="0" smtClean="0"/>
              <a:t>à </a:t>
            </a:r>
            <a:r>
              <a:rPr lang="en-US" sz="900" dirty="0" err="1" smtClean="0"/>
              <a:t>diélectrique</a:t>
            </a:r>
            <a:r>
              <a:rPr lang="en-US" sz="900" dirty="0" smtClean="0"/>
              <a:t> </a:t>
            </a:r>
            <a:r>
              <a:rPr lang="en-US" sz="900" dirty="0" err="1" smtClean="0"/>
              <a:t>solide</a:t>
            </a:r>
            <a:endParaRPr lang="en-US" sz="900" dirty="0"/>
          </a:p>
        </p:txBody>
      </p:sp>
      <p:pic>
        <p:nvPicPr>
          <p:cNvPr id="9" name="Picture 8" descr="Substation_dt18242272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63" y="2044389"/>
            <a:ext cx="2032000" cy="2608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27" y="4038600"/>
            <a:ext cx="670064" cy="1267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91000"/>
            <a:ext cx="1219200" cy="11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343400" cy="914400"/>
          </a:xfrm>
        </p:spPr>
        <p:txBody>
          <a:bodyPr/>
          <a:lstStyle/>
          <a:p>
            <a:r>
              <a:rPr lang="en-US" dirty="0" err="1" smtClean="0"/>
              <a:t>Qualité</a:t>
            </a:r>
            <a:r>
              <a:rPr lang="en-US" dirty="0" smtClean="0"/>
              <a:t>, </a:t>
            </a:r>
            <a:r>
              <a:rPr lang="en-US" dirty="0" err="1" smtClean="0"/>
              <a:t>efficacité</a:t>
            </a:r>
            <a:r>
              <a:rPr lang="en-US" dirty="0" smtClean="0"/>
              <a:t> et </a:t>
            </a:r>
            <a:r>
              <a:rPr lang="en-US" dirty="0" err="1" smtClean="0"/>
              <a:t>fiabilité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l’alimentation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Aujourd’hui</a:t>
            </a:r>
            <a:r>
              <a:rPr lang="en-US" dirty="0" smtClean="0"/>
              <a:t>, plus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jamais</a:t>
            </a:r>
            <a:r>
              <a:rPr lang="en-US" dirty="0" smtClean="0"/>
              <a:t> </a:t>
            </a:r>
            <a:r>
              <a:rPr lang="en-US" dirty="0" err="1" smtClean="0"/>
              <a:t>auparavant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essentiel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les </a:t>
            </a:r>
            <a:r>
              <a:rPr lang="en-US" dirty="0" err="1" smtClean="0"/>
              <a:t>équipements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</a:t>
            </a:r>
            <a:r>
              <a:rPr lang="en-US" dirty="0" err="1" smtClean="0"/>
              <a:t>soient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fiabilité</a:t>
            </a:r>
            <a:r>
              <a:rPr lang="en-US" dirty="0" smtClean="0"/>
              <a:t> sans </a:t>
            </a:r>
            <a:r>
              <a:rPr lang="en-US" dirty="0" err="1" smtClean="0"/>
              <a:t>reproche</a:t>
            </a:r>
            <a:r>
              <a:rPr lang="en-US" dirty="0" smtClean="0"/>
              <a:t> pour </a:t>
            </a:r>
            <a:r>
              <a:rPr lang="en-US" dirty="0" err="1" smtClean="0"/>
              <a:t>qu’ils</a:t>
            </a:r>
            <a:r>
              <a:rPr lang="en-US" dirty="0" smtClean="0"/>
              <a:t> </a:t>
            </a:r>
            <a:r>
              <a:rPr lang="en-US" dirty="0" err="1" smtClean="0"/>
              <a:t>demeurent</a:t>
            </a:r>
            <a:r>
              <a:rPr lang="en-US" dirty="0" smtClean="0"/>
              <a:t> </a:t>
            </a:r>
            <a:r>
              <a:rPr lang="en-US" dirty="0" err="1" smtClean="0"/>
              <a:t>fonctionnels</a:t>
            </a:r>
            <a:r>
              <a:rPr lang="en-US" dirty="0" smtClean="0"/>
              <a:t> 24 </a:t>
            </a:r>
            <a:r>
              <a:rPr lang="en-US" dirty="0" err="1" smtClean="0"/>
              <a:t>heures</a:t>
            </a:r>
            <a:r>
              <a:rPr lang="en-US" dirty="0" smtClean="0"/>
              <a:t> par jour, 7 </a:t>
            </a:r>
            <a:r>
              <a:rPr lang="en-US" dirty="0" err="1" smtClean="0"/>
              <a:t>jours</a:t>
            </a:r>
            <a:r>
              <a:rPr lang="en-US" dirty="0" smtClean="0"/>
              <a:t> </a:t>
            </a:r>
            <a:r>
              <a:rPr lang="en-US" dirty="0" err="1" smtClean="0"/>
              <a:t>semaine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Fisher </a:t>
            </a:r>
            <a:r>
              <a:rPr lang="en-US" dirty="0" err="1" smtClean="0"/>
              <a:t>Pierce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smtClean="0"/>
              <a:t>Hi-</a:t>
            </a:r>
            <a:r>
              <a:rPr lang="en-US" dirty="0" err="1" smtClean="0"/>
              <a:t>Tech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Joslyn</a:t>
            </a:r>
            <a:r>
              <a:rPr lang="en-US" dirty="0" smtClean="0"/>
              <a:t> Hi-</a:t>
            </a:r>
            <a:r>
              <a:rPr lang="en-US" dirty="0" err="1" smtClean="0"/>
              <a:t>Voltage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</a:t>
            </a:r>
            <a:br>
              <a:rPr lang="en-US" dirty="0" smtClean="0"/>
            </a:br>
            <a:r>
              <a:rPr lang="en-US" dirty="0" smtClean="0"/>
              <a:t>Betts pour la </a:t>
            </a:r>
            <a:r>
              <a:rPr lang="en-US" dirty="0" err="1" smtClean="0"/>
              <a:t>qualité</a:t>
            </a:r>
            <a:r>
              <a:rPr lang="en-US" dirty="0" smtClean="0"/>
              <a:t>, </a:t>
            </a:r>
            <a:r>
              <a:rPr lang="en-US" dirty="0" err="1" smtClean="0"/>
              <a:t>l’efficacité</a:t>
            </a:r>
            <a:r>
              <a:rPr lang="en-US" dirty="0" smtClean="0"/>
              <a:t> et la </a:t>
            </a:r>
            <a:r>
              <a:rPr lang="en-US" dirty="0" err="1" smtClean="0"/>
              <a:t>fiabilité</a:t>
            </a:r>
            <a:r>
              <a:rPr lang="en-US" dirty="0" smtClean="0"/>
              <a:t> de </a:t>
            </a:r>
            <a:r>
              <a:rPr lang="en-US" dirty="0" err="1" smtClean="0"/>
              <a:t>l’alimentation</a:t>
            </a:r>
            <a:endParaRPr lang="en-U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0225" y="3827463"/>
            <a:ext cx="10953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25" y="3584575"/>
            <a:ext cx="104933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2"/>
          <p:cNvSpPr txBox="1">
            <a:spLocks noChangeArrowheads="1"/>
          </p:cNvSpPr>
          <p:nvPr/>
        </p:nvSpPr>
        <p:spPr bwMode="auto">
          <a:xfrm>
            <a:off x="4648200" y="4725988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Joslyn</a:t>
            </a:r>
            <a:r>
              <a:rPr lang="en-US" sz="1400" b="1" baseline="30000" dirty="0" smtClean="0"/>
              <a:t> Hi-</a:t>
            </a:r>
            <a:r>
              <a:rPr lang="en-US" sz="1400" b="1" baseline="30000" dirty="0" err="1" smtClean="0"/>
              <a:t>Voltage</a:t>
            </a:r>
            <a:r>
              <a:rPr lang="en-US" sz="700" b="1" baseline="100000" dirty="0" err="1" smtClean="0"/>
              <a:t>md</a:t>
            </a:r>
            <a:endParaRPr lang="en-US" sz="700" b="1" baseline="30000" dirty="0"/>
          </a:p>
          <a:p>
            <a:pPr algn="ctr"/>
            <a:r>
              <a:rPr lang="en-US" sz="1400" baseline="30000" dirty="0" err="1" smtClean="0"/>
              <a:t>Interrupteurs</a:t>
            </a:r>
            <a:r>
              <a:rPr lang="en-US" sz="1400" baseline="30000" dirty="0" smtClean="0"/>
              <a:t> et</a:t>
            </a:r>
            <a:br>
              <a:rPr lang="en-US" sz="1400" baseline="30000" dirty="0" smtClean="0"/>
            </a:br>
            <a:r>
              <a:rPr lang="en-US" sz="1400" baseline="30000" dirty="0" err="1" smtClean="0"/>
              <a:t>disjoncteurs</a:t>
            </a:r>
            <a:r>
              <a:rPr lang="en-US" sz="1400" baseline="30000" dirty="0" smtClean="0"/>
              <a:t> à </a:t>
            </a:r>
            <a:r>
              <a:rPr lang="en-US" sz="1400" baseline="30000" dirty="0" err="1" smtClean="0"/>
              <a:t>réenclenchement</a:t>
            </a:r>
            <a:endParaRPr lang="en-US" sz="1400" baseline="30000" dirty="0"/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2895599" y="4735201"/>
            <a:ext cx="16002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Homac</a:t>
            </a:r>
            <a:r>
              <a:rPr lang="en-US" sz="700" b="1" baseline="100000" dirty="0" err="1" smtClean="0"/>
              <a:t>md</a:t>
            </a:r>
            <a:endParaRPr lang="en-US" sz="1400" b="1" baseline="30000" dirty="0"/>
          </a:p>
          <a:p>
            <a:pPr algn="ctr"/>
            <a:r>
              <a:rPr lang="en-US" sz="1400" baseline="30000" dirty="0" err="1" smtClean="0"/>
              <a:t>Connecteurs</a:t>
            </a:r>
            <a:r>
              <a:rPr lang="en-US" sz="1400" baseline="30000" dirty="0" smtClean="0"/>
              <a:t> de</a:t>
            </a:r>
            <a:br>
              <a:rPr lang="en-US" sz="1400" baseline="30000" dirty="0" smtClean="0"/>
            </a:br>
            <a:r>
              <a:rPr lang="en-US" sz="1400" baseline="30000" dirty="0" err="1" smtClean="0"/>
              <a:t>postes</a:t>
            </a:r>
            <a:r>
              <a:rPr lang="en-US" sz="1400" baseline="30000" dirty="0" smtClean="0"/>
              <a:t> de distribution</a:t>
            </a:r>
            <a:endParaRPr lang="en-US" sz="1400" baseline="30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40" y="3474225"/>
            <a:ext cx="1507060" cy="119267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12573"/>
              </p:ext>
            </p:extLst>
          </p:nvPr>
        </p:nvGraphicFramePr>
        <p:xfrm>
          <a:off x="380999" y="2209800"/>
          <a:ext cx="1991985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Acrobat Document" r:id="rId6" imgW="7779960" imgH="10051560" progId="AcroExch.Document.7">
                  <p:embed/>
                </p:oleObj>
              </mc:Choice>
              <mc:Fallback>
                <p:oleObj name="Acrobat Document" r:id="rId6" imgW="7779960" imgH="10051560" progId="AcroExch.Document.7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2209800"/>
                        <a:ext cx="1991985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3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3" y="1627150"/>
            <a:ext cx="6392332" cy="446729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62400" y="4419600"/>
            <a:ext cx="3920065" cy="775961"/>
          </a:xfrm>
        </p:spPr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</a:t>
            </a:r>
            <a:br>
              <a:rPr lang="en-US" dirty="0" smtClean="0"/>
            </a:b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pic>
        <p:nvPicPr>
          <p:cNvPr id="5" name="Picture 12" descr="GroundBon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6826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9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</a:t>
            </a:r>
            <a:br>
              <a:rPr lang="en-US" dirty="0" smtClean="0"/>
            </a:b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façons</a:t>
            </a:r>
            <a:r>
              <a:rPr lang="en-US" dirty="0" smtClean="0"/>
              <a:t> existent </a:t>
            </a:r>
            <a:r>
              <a:rPr lang="en-US" dirty="0" err="1" smtClean="0"/>
              <a:t>d’assurer</a:t>
            </a:r>
            <a:r>
              <a:rPr lang="en-US" dirty="0" smtClean="0"/>
              <a:t> la </a:t>
            </a:r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 la </a:t>
            </a:r>
            <a:r>
              <a:rPr lang="en-US" dirty="0" err="1" smtClean="0"/>
              <a:t>continuité</a:t>
            </a:r>
            <a:r>
              <a:rPr lang="en-US" dirty="0" smtClean="0"/>
              <a:t> des masses. Thomas </a:t>
            </a:r>
            <a:r>
              <a:rPr lang="en-US" dirty="0"/>
              <a:t>&amp; Betts </a:t>
            </a:r>
            <a:r>
              <a:rPr lang="en-US" dirty="0" err="1" smtClean="0"/>
              <a:t>fournit</a:t>
            </a:r>
            <a:r>
              <a:rPr lang="en-US" dirty="0" smtClean="0"/>
              <a:t> des </a:t>
            </a:r>
            <a:r>
              <a:rPr lang="en-US" dirty="0" err="1" smtClean="0"/>
              <a:t>produits</a:t>
            </a:r>
            <a:r>
              <a:rPr lang="en-US" dirty="0" smtClean="0"/>
              <a:t> </a:t>
            </a:r>
            <a:r>
              <a:rPr lang="en-US" dirty="0" err="1" smtClean="0"/>
              <a:t>mécaniques</a:t>
            </a:r>
            <a:r>
              <a:rPr lang="en-US" dirty="0" smtClean="0"/>
              <a:t>, </a:t>
            </a:r>
            <a:r>
              <a:rPr lang="en-US" dirty="0" err="1" smtClean="0"/>
              <a:t>exothermiques</a:t>
            </a:r>
            <a:r>
              <a:rPr lang="en-US" dirty="0" smtClean="0"/>
              <a:t> et à compression pour </a:t>
            </a:r>
            <a:r>
              <a:rPr lang="en-US" dirty="0" err="1" smtClean="0"/>
              <a:t>tous</a:t>
            </a:r>
            <a:r>
              <a:rPr lang="en-US" dirty="0" smtClean="0"/>
              <a:t> </a:t>
            </a:r>
            <a:r>
              <a:rPr lang="en-US" dirty="0" err="1" smtClean="0"/>
              <a:t>vos</a:t>
            </a:r>
            <a:r>
              <a:rPr lang="en-US" dirty="0" smtClean="0"/>
              <a:t> </a:t>
            </a:r>
            <a:r>
              <a:rPr lang="en-US" dirty="0" err="1" smtClean="0"/>
              <a:t>besoins</a:t>
            </a:r>
            <a:r>
              <a:rPr lang="en-US" dirty="0" smtClean="0"/>
              <a:t>. La </a:t>
            </a:r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essentielle</a:t>
            </a:r>
            <a:r>
              <a:rPr lang="en-US" dirty="0" smtClean="0"/>
              <a:t> au bon </a:t>
            </a:r>
            <a:r>
              <a:rPr lang="en-US" dirty="0" err="1" smtClean="0"/>
              <a:t>fonctionnement</a:t>
            </a:r>
            <a:r>
              <a:rPr lang="en-US" dirty="0" smtClean="0"/>
              <a:t> de tout </a:t>
            </a:r>
            <a:r>
              <a:rPr lang="en-US" dirty="0" err="1" smtClean="0"/>
              <a:t>système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r>
              <a:rPr lang="en-US" dirty="0" smtClean="0"/>
              <a:t>.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certains</a:t>
            </a:r>
            <a:r>
              <a:rPr lang="en-US" dirty="0" smtClean="0"/>
              <a:t> </a:t>
            </a:r>
            <a:r>
              <a:rPr lang="en-US" dirty="0" err="1" smtClean="0"/>
              <a:t>cas</a:t>
            </a:r>
            <a:r>
              <a:rPr lang="en-US" dirty="0" smtClean="0"/>
              <a:t>,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nécessaire</a:t>
            </a:r>
            <a:r>
              <a:rPr lang="en-US" dirty="0" smtClean="0"/>
              <a:t> </a:t>
            </a:r>
            <a:r>
              <a:rPr lang="en-US" dirty="0" err="1" smtClean="0"/>
              <a:t>d’ajouter</a:t>
            </a:r>
            <a:r>
              <a:rPr lang="en-US" dirty="0" smtClean="0"/>
              <a:t> des </a:t>
            </a:r>
            <a:r>
              <a:rPr lang="en-US" dirty="0" err="1" smtClean="0"/>
              <a:t>connexions</a:t>
            </a:r>
            <a:r>
              <a:rPr lang="en-US" dirty="0" smtClean="0"/>
              <a:t> et des </a:t>
            </a:r>
            <a:r>
              <a:rPr lang="en-US" dirty="0" err="1" smtClean="0"/>
              <a:t>tiges</a:t>
            </a:r>
            <a:r>
              <a:rPr lang="en-US" dirty="0" smtClean="0"/>
              <a:t> de </a:t>
            </a:r>
            <a:r>
              <a:rPr lang="en-US" dirty="0" err="1" smtClean="0"/>
              <a:t>terre</a:t>
            </a:r>
            <a:r>
              <a:rPr lang="en-US" dirty="0" smtClean="0"/>
              <a:t> pour en assurer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opération</a:t>
            </a:r>
            <a:r>
              <a:rPr lang="en-US" dirty="0" smtClean="0"/>
              <a:t> sans interruption.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Boreal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Betts </a:t>
            </a:r>
            <a:r>
              <a:rPr lang="en-US" dirty="0" smtClean="0"/>
              <a:t>pour la </a:t>
            </a:r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 la </a:t>
            </a: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sp>
        <p:nvSpPr>
          <p:cNvPr id="6" name="TextBox 31"/>
          <p:cNvSpPr txBox="1">
            <a:spLocks noChangeArrowheads="1"/>
          </p:cNvSpPr>
          <p:nvPr/>
        </p:nvSpPr>
        <p:spPr bwMode="auto">
          <a:xfrm>
            <a:off x="2490440" y="4527626"/>
            <a:ext cx="2087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Boreal</a:t>
            </a:r>
            <a:r>
              <a:rPr lang="en-US" sz="1000" b="1" baseline="30000" dirty="0" err="1" smtClean="0"/>
              <a:t>md</a:t>
            </a:r>
            <a:endParaRPr lang="en-US" sz="1000" b="1" dirty="0" smtClean="0"/>
          </a:p>
          <a:p>
            <a:pPr algn="ctr"/>
            <a:r>
              <a:rPr lang="en-US" sz="900" dirty="0" err="1" smtClean="0"/>
              <a:t>Connecteurs</a:t>
            </a:r>
            <a:r>
              <a:rPr lang="en-US" sz="900" dirty="0" smtClean="0"/>
              <a:t> </a:t>
            </a:r>
            <a:r>
              <a:rPr lang="en-US" sz="900" dirty="0" err="1" smtClean="0"/>
              <a:t>flexibles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de </a:t>
            </a:r>
            <a:r>
              <a:rPr lang="en-US" sz="900" dirty="0" err="1" smtClean="0"/>
              <a:t>qualité</a:t>
            </a:r>
            <a:r>
              <a:rPr lang="en-US" sz="900" dirty="0" smtClean="0"/>
              <a:t> </a:t>
            </a:r>
            <a:r>
              <a:rPr lang="en-US" sz="900" dirty="0" err="1" smtClean="0"/>
              <a:t>supérieure</a:t>
            </a:r>
            <a:endParaRPr lang="en-US" sz="900" dirty="0"/>
          </a:p>
        </p:txBody>
      </p:sp>
      <p:pic>
        <p:nvPicPr>
          <p:cNvPr id="7" name="Picture 6" descr="Electrical_Storm_dt19917261.ep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88" y="2031999"/>
            <a:ext cx="2086263" cy="2614343"/>
          </a:xfrm>
          <a:prstGeom prst="rect">
            <a:avLst/>
          </a:prstGeom>
        </p:spPr>
      </p:pic>
      <p:sp>
        <p:nvSpPr>
          <p:cNvPr id="8" name="TextBox 31"/>
          <p:cNvSpPr txBox="1">
            <a:spLocks noChangeArrowheads="1"/>
          </p:cNvSpPr>
          <p:nvPr/>
        </p:nvSpPr>
        <p:spPr bwMode="auto">
          <a:xfrm>
            <a:off x="4633951" y="4521431"/>
            <a:ext cx="230458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dirty="0" smtClean="0"/>
          </a:p>
          <a:p>
            <a:pPr algn="ctr"/>
            <a:r>
              <a:rPr lang="en-US" sz="900" dirty="0" err="1" smtClean="0"/>
              <a:t>Raccords</a:t>
            </a:r>
            <a:r>
              <a:rPr lang="en-US" sz="900" dirty="0" smtClean="0"/>
              <a:t> de </a:t>
            </a:r>
            <a:r>
              <a:rPr lang="en-US" sz="900" dirty="0" err="1" smtClean="0"/>
              <a:t>mise</a:t>
            </a:r>
            <a:r>
              <a:rPr lang="en-US" sz="900" dirty="0" smtClean="0"/>
              <a:t> à la </a:t>
            </a:r>
            <a:r>
              <a:rPr lang="en-US" sz="900" dirty="0" err="1" smtClean="0"/>
              <a:t>terre</a:t>
            </a:r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056" y="3586975"/>
            <a:ext cx="972944" cy="972944"/>
          </a:xfrm>
          <a:prstGeom prst="rect">
            <a:avLst/>
          </a:prstGeom>
        </p:spPr>
      </p:pic>
      <p:pic>
        <p:nvPicPr>
          <p:cNvPr id="11" name="Picture 28" descr="dbre6404060k0_rs1ph_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808808"/>
            <a:ext cx="868362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33"/>
          <p:cNvSpPr txBox="1">
            <a:spLocks noChangeArrowheads="1"/>
          </p:cNvSpPr>
          <p:nvPr/>
        </p:nvSpPr>
        <p:spPr bwMode="auto">
          <a:xfrm>
            <a:off x="3444875" y="5667646"/>
            <a:ext cx="252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Blackburn</a:t>
            </a:r>
            <a:r>
              <a:rPr lang="en-US" sz="700" b="1" baseline="100000" dirty="0" err="1" smtClean="0"/>
              <a:t>md</a:t>
            </a:r>
            <a:endParaRPr lang="en-US" sz="700" b="1" baseline="100000" dirty="0"/>
          </a:p>
          <a:p>
            <a:pPr algn="ctr"/>
            <a:r>
              <a:rPr lang="en-US" sz="1400" baseline="30000" dirty="0" smtClean="0"/>
              <a:t>Connecters </a:t>
            </a:r>
            <a:r>
              <a:rPr lang="en-US" sz="1400" baseline="30000" dirty="0" err="1" smtClean="0"/>
              <a:t>mécaniques</a:t>
            </a:r>
            <a:r>
              <a:rPr lang="en-US" sz="1400" baseline="30000" dirty="0" smtClean="0"/>
              <a:t/>
            </a:r>
            <a:br>
              <a:rPr lang="en-US" sz="1400" baseline="30000" dirty="0" smtClean="0"/>
            </a:br>
            <a:r>
              <a:rPr lang="en-US" sz="1400" baseline="30000" dirty="0" smtClean="0"/>
              <a:t>de </a:t>
            </a:r>
            <a:r>
              <a:rPr lang="en-US" sz="1400" baseline="30000" dirty="0" err="1" smtClean="0"/>
              <a:t>mise</a:t>
            </a:r>
            <a:r>
              <a:rPr lang="en-US" sz="1400" baseline="30000" dirty="0" smtClean="0"/>
              <a:t> à la </a:t>
            </a:r>
            <a:r>
              <a:rPr lang="en-US" sz="1400" baseline="30000" dirty="0" err="1" smtClean="0"/>
              <a:t>terre</a:t>
            </a:r>
            <a:endParaRPr lang="en-US" sz="1400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61" y="3757571"/>
            <a:ext cx="1142857" cy="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</a:t>
            </a:r>
            <a:br>
              <a:rPr lang="en-US" dirty="0" smtClean="0"/>
            </a:b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Un </a:t>
            </a:r>
            <a:r>
              <a:rPr lang="en-US" dirty="0" err="1" smtClean="0"/>
              <a:t>système</a:t>
            </a:r>
            <a:r>
              <a:rPr lang="en-US" dirty="0" smtClean="0"/>
              <a:t> </a:t>
            </a:r>
            <a:r>
              <a:rPr lang="en-US" dirty="0" err="1" smtClean="0"/>
              <a:t>électrique</a:t>
            </a:r>
            <a:r>
              <a:rPr lang="en-US" dirty="0" smtClean="0"/>
              <a:t> mal </a:t>
            </a:r>
            <a:r>
              <a:rPr lang="en-US" dirty="0" err="1" smtClean="0"/>
              <a:t>installé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de </a:t>
            </a:r>
            <a:r>
              <a:rPr lang="en-US" dirty="0" err="1" smtClean="0"/>
              <a:t>façon</a:t>
            </a:r>
            <a:r>
              <a:rPr lang="en-US" dirty="0" smtClean="0"/>
              <a:t> non </a:t>
            </a:r>
            <a:r>
              <a:rPr lang="en-US" dirty="0" err="1" smtClean="0"/>
              <a:t>appropriée</a:t>
            </a:r>
            <a:r>
              <a:rPr lang="en-US" dirty="0" smtClean="0"/>
              <a:t> </a:t>
            </a:r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dirty="0" err="1" smtClean="0"/>
              <a:t>subir</a:t>
            </a:r>
            <a:r>
              <a:rPr lang="en-US" dirty="0" smtClean="0"/>
              <a:t> des </a:t>
            </a:r>
            <a:r>
              <a:rPr lang="en-US" dirty="0" err="1" smtClean="0"/>
              <a:t>pannes</a:t>
            </a:r>
            <a:r>
              <a:rPr lang="en-US" dirty="0" smtClean="0"/>
              <a:t> </a:t>
            </a:r>
            <a:r>
              <a:rPr lang="en-US" dirty="0" err="1" smtClean="0"/>
              <a:t>d’alimentation</a:t>
            </a:r>
            <a:r>
              <a:rPr lang="en-US" dirty="0" smtClean="0"/>
              <a:t>,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peut</a:t>
            </a:r>
            <a:r>
              <a:rPr lang="en-US" dirty="0" smtClean="0"/>
              <a:t> causer des </a:t>
            </a:r>
            <a:r>
              <a:rPr lang="en-US" dirty="0" err="1" smtClean="0"/>
              <a:t>problèmes</a:t>
            </a:r>
            <a:r>
              <a:rPr lang="en-US" dirty="0" smtClean="0"/>
              <a:t> </a:t>
            </a:r>
            <a:r>
              <a:rPr lang="en-US" dirty="0" err="1" smtClean="0"/>
              <a:t>significatifs</a:t>
            </a:r>
            <a:r>
              <a:rPr lang="en-US" dirty="0" smtClean="0"/>
              <a:t> de </a:t>
            </a:r>
            <a:r>
              <a:rPr lang="en-US" dirty="0" err="1" smtClean="0"/>
              <a:t>sécurité</a:t>
            </a:r>
            <a:r>
              <a:rPr lang="en-US" dirty="0" smtClean="0"/>
              <a:t>, de production et </a:t>
            </a:r>
            <a:r>
              <a:rPr lang="en-US" dirty="0" err="1" smtClean="0"/>
              <a:t>d’exploitation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Boreal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E-Z-</a:t>
            </a:r>
            <a:r>
              <a:rPr lang="en-US" dirty="0" err="1" smtClean="0"/>
              <a:t>Code</a:t>
            </a:r>
            <a:r>
              <a:rPr lang="en-US" baseline="30000" dirty="0" err="1" smtClean="0"/>
              <a:t>md</a:t>
            </a:r>
            <a:endParaRPr lang="en-US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la </a:t>
            </a:r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 la </a:t>
            </a: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pic>
        <p:nvPicPr>
          <p:cNvPr id="13" name="Picture 15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2058988"/>
            <a:ext cx="2101850" cy="2717800"/>
          </a:xfrm>
          <a:prstGeom prst="rect">
            <a:avLst/>
          </a:prstGeom>
          <a:ln w="952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4768767" y="4449694"/>
            <a:ext cx="21635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err="1" smtClean="0"/>
              <a:t>md</a:t>
            </a:r>
            <a:endParaRPr lang="en-US" sz="1000" b="1" dirty="0" smtClean="0"/>
          </a:p>
          <a:p>
            <a:pPr algn="ctr"/>
            <a:r>
              <a:rPr lang="en-US" sz="900" dirty="0" err="1" smtClean="0"/>
              <a:t>Indicateur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de </a:t>
            </a:r>
            <a:r>
              <a:rPr lang="en-US" sz="900" dirty="0" err="1" smtClean="0"/>
              <a:t>mise</a:t>
            </a:r>
            <a:r>
              <a:rPr lang="en-US" sz="900" dirty="0" smtClean="0"/>
              <a:t> à la </a:t>
            </a:r>
            <a:r>
              <a:rPr lang="en-US" sz="900" dirty="0" err="1" smtClean="0"/>
              <a:t>terre</a:t>
            </a:r>
            <a:r>
              <a:rPr lang="en-US" sz="900" dirty="0" smtClean="0"/>
              <a:t> </a:t>
            </a:r>
            <a:r>
              <a:rPr lang="en-US" sz="900" dirty="0" err="1" smtClean="0"/>
              <a:t>sécuritaire</a:t>
            </a:r>
            <a:endParaRPr lang="en-US" sz="9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5110" y="3270161"/>
            <a:ext cx="890549" cy="1244224"/>
          </a:xfrm>
          <a:prstGeom prst="rect">
            <a:avLst/>
          </a:prstGeom>
        </p:spPr>
      </p:pic>
      <p:pic>
        <p:nvPicPr>
          <p:cNvPr id="16" name="Picture 26" descr="CONDUIT &amp; GLAN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062" y="4876800"/>
            <a:ext cx="923499" cy="92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3734574" y="5809825"/>
            <a:ext cx="193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baseline="30000" dirty="0" err="1" smtClean="0"/>
              <a:t>Blackburn</a:t>
            </a:r>
            <a:r>
              <a:rPr lang="en-US" sz="700" b="1" baseline="100000" dirty="0" err="1" smtClean="0"/>
              <a:t>md</a:t>
            </a:r>
            <a:endParaRPr lang="en-US" sz="700" b="1" baseline="100000" dirty="0"/>
          </a:p>
          <a:p>
            <a:pPr algn="ctr"/>
            <a:r>
              <a:rPr lang="en-US" sz="1400" baseline="30000" dirty="0" err="1" smtClean="0"/>
              <a:t>Connecteurs</a:t>
            </a:r>
            <a:r>
              <a:rPr lang="en-US" sz="1400" baseline="30000" dirty="0" smtClean="0"/>
              <a:t> à compression</a:t>
            </a:r>
            <a:br>
              <a:rPr lang="en-US" sz="1400" baseline="30000" dirty="0" smtClean="0"/>
            </a:br>
            <a:r>
              <a:rPr lang="en-US" sz="1400" baseline="30000" dirty="0" smtClean="0"/>
              <a:t>E-Z-</a:t>
            </a:r>
            <a:r>
              <a:rPr lang="en-US" sz="1400" baseline="30000" dirty="0" err="1" smtClean="0"/>
              <a:t>Ground</a:t>
            </a:r>
            <a:r>
              <a:rPr lang="en-US" sz="800" baseline="100000" dirty="0" err="1" smtClean="0"/>
              <a:t>md</a:t>
            </a:r>
            <a:endParaRPr lang="en-US" sz="1400" baseline="30000" dirty="0"/>
          </a:p>
        </p:txBody>
      </p:sp>
      <p:sp>
        <p:nvSpPr>
          <p:cNvPr id="18" name="TextBox 29"/>
          <p:cNvSpPr txBox="1">
            <a:spLocks noChangeArrowheads="1"/>
          </p:cNvSpPr>
          <p:nvPr/>
        </p:nvSpPr>
        <p:spPr bwMode="auto">
          <a:xfrm>
            <a:off x="2430371" y="4449694"/>
            <a:ext cx="218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Blackburn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Système</a:t>
            </a:r>
            <a:r>
              <a:rPr lang="en-US" sz="900" dirty="0" smtClean="0"/>
              <a:t> de </a:t>
            </a:r>
            <a:r>
              <a:rPr lang="en-US" sz="900" dirty="0" err="1" smtClean="0"/>
              <a:t>soudure</a:t>
            </a:r>
            <a:r>
              <a:rPr lang="en-US" sz="900" dirty="0" smtClean="0"/>
              <a:t> </a:t>
            </a:r>
            <a:br>
              <a:rPr lang="en-US" sz="900" dirty="0" smtClean="0"/>
            </a:br>
            <a:r>
              <a:rPr lang="en-US" sz="900" dirty="0" err="1" smtClean="0"/>
              <a:t>exothermique</a:t>
            </a:r>
            <a:endParaRPr lang="en-US" sz="9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171" y="3580101"/>
            <a:ext cx="960244" cy="831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57" y="4058856"/>
            <a:ext cx="457143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Merci de </a:t>
            </a:r>
            <a:r>
              <a:rPr lang="en-US" dirty="0" err="1" smtClean="0"/>
              <a:t>votre</a:t>
            </a:r>
            <a:r>
              <a:rPr lang="en-US" dirty="0" smtClean="0"/>
              <a:t> attention !!!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268" y="2133600"/>
            <a:ext cx="2064038" cy="2672735"/>
          </a:xfrm>
          <a:prstGeom prst="rect">
            <a:avLst/>
          </a:prstGeom>
          <a:ln w="9525" cap="sq" cmpd="sng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68" y="5562600"/>
            <a:ext cx="1992876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ingHighRes_1312a_CMYK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991483"/>
            <a:ext cx="7162800" cy="4182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51054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Solutions techniques T&amp;B pour </a:t>
            </a:r>
            <a:br>
              <a:rPr lang="en-US" dirty="0" smtClean="0"/>
            </a:b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domaines</a:t>
            </a:r>
            <a:r>
              <a:rPr lang="en-US" dirty="0" smtClean="0"/>
              <a:t> </a:t>
            </a:r>
            <a:r>
              <a:rPr lang="en-US" dirty="0" err="1" smtClean="0"/>
              <a:t>d’application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2286000" cy="3810000"/>
          </a:xfrm>
        </p:spPr>
        <p:txBody>
          <a:bodyPr/>
          <a:lstStyle/>
          <a:p>
            <a:r>
              <a:rPr lang="en-US" dirty="0" err="1" smtClean="0"/>
              <a:t>Centrales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endParaRPr lang="en-US" dirty="0"/>
          </a:p>
          <a:p>
            <a:r>
              <a:rPr lang="en-US" dirty="0" err="1" smtClean="0"/>
              <a:t>Postes</a:t>
            </a:r>
            <a:r>
              <a:rPr lang="en-US" dirty="0" smtClean="0"/>
              <a:t> de transmission </a:t>
            </a:r>
            <a:br>
              <a:rPr lang="en-US" dirty="0" smtClean="0"/>
            </a:br>
            <a:r>
              <a:rPr lang="en-US" dirty="0" smtClean="0"/>
              <a:t>et de distribution</a:t>
            </a:r>
            <a:endParaRPr lang="en-US" dirty="0"/>
          </a:p>
          <a:p>
            <a:r>
              <a:rPr lang="en-US" dirty="0" err="1" smtClean="0"/>
              <a:t>Électrification</a:t>
            </a:r>
            <a:r>
              <a:rPr lang="en-US" dirty="0" smtClean="0"/>
              <a:t> et</a:t>
            </a:r>
            <a:br>
              <a:rPr lang="en-US" dirty="0" smtClean="0"/>
            </a:br>
            <a:r>
              <a:rPr lang="en-US" dirty="0" err="1" smtClean="0"/>
              <a:t>éclairage</a:t>
            </a:r>
            <a:r>
              <a:rPr lang="en-US" dirty="0" smtClean="0"/>
              <a:t> des mines</a:t>
            </a:r>
            <a:endParaRPr lang="en-US" dirty="0"/>
          </a:p>
          <a:p>
            <a:r>
              <a:rPr lang="en-US" dirty="0" err="1" smtClean="0"/>
              <a:t>Postes</a:t>
            </a:r>
            <a:r>
              <a:rPr lang="en-US" dirty="0" smtClean="0"/>
              <a:t> de </a:t>
            </a:r>
            <a:r>
              <a:rPr lang="en-US" dirty="0" err="1" smtClean="0"/>
              <a:t>commande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électrique</a:t>
            </a:r>
            <a:endParaRPr lang="en-US" dirty="0"/>
          </a:p>
          <a:p>
            <a:r>
              <a:rPr lang="en-US" dirty="0" smtClean="0"/>
              <a:t>Extraction du </a:t>
            </a:r>
            <a:r>
              <a:rPr lang="en-US" dirty="0" err="1" smtClean="0"/>
              <a:t>minerai</a:t>
            </a:r>
            <a:endParaRPr lang="en-US" dirty="0"/>
          </a:p>
          <a:p>
            <a:r>
              <a:rPr lang="en-US" dirty="0" err="1" smtClean="0"/>
              <a:t>Convoyeurs</a:t>
            </a:r>
            <a:endParaRPr lang="en-US" dirty="0"/>
          </a:p>
          <a:p>
            <a:r>
              <a:rPr lang="en-US" dirty="0" err="1" smtClean="0"/>
              <a:t>Enrichissement</a:t>
            </a:r>
            <a:r>
              <a:rPr lang="en-US" dirty="0" smtClean="0"/>
              <a:t> des </a:t>
            </a:r>
            <a:r>
              <a:rPr lang="en-US" dirty="0" err="1" smtClean="0"/>
              <a:t>minerais</a:t>
            </a:r>
            <a:endParaRPr lang="en-US" dirty="0"/>
          </a:p>
          <a:p>
            <a:r>
              <a:rPr lang="en-US" dirty="0" err="1" smtClean="0"/>
              <a:t>Traitement</a:t>
            </a:r>
            <a:r>
              <a:rPr lang="en-US" dirty="0" smtClean="0"/>
              <a:t> des </a:t>
            </a:r>
            <a:r>
              <a:rPr lang="en-US" dirty="0" err="1" smtClean="0"/>
              <a:t>minerais</a:t>
            </a:r>
            <a:endParaRPr lang="en-US" dirty="0"/>
          </a:p>
          <a:p>
            <a:r>
              <a:rPr lang="en-US" dirty="0" err="1" smtClean="0"/>
              <a:t>Gestion</a:t>
            </a:r>
            <a:r>
              <a:rPr lang="en-US" dirty="0" smtClean="0"/>
              <a:t> des </a:t>
            </a:r>
            <a:r>
              <a:rPr lang="en-US" dirty="0" err="1" smtClean="0"/>
              <a:t>eaux</a:t>
            </a:r>
            <a:r>
              <a:rPr lang="en-US" dirty="0" smtClean="0"/>
              <a:t> et </a:t>
            </a:r>
            <a:r>
              <a:rPr lang="en-US" dirty="0" err="1" smtClean="0"/>
              <a:t>déchets</a:t>
            </a:r>
            <a:endParaRPr lang="en-US" dirty="0"/>
          </a:p>
          <a:p>
            <a:r>
              <a:rPr lang="en-US" dirty="0" err="1" smtClean="0"/>
              <a:t>Fonte</a:t>
            </a:r>
            <a:r>
              <a:rPr lang="en-US" dirty="0" smtClean="0"/>
              <a:t> et </a:t>
            </a:r>
            <a:r>
              <a:rPr lang="en-US" dirty="0" err="1" smtClean="0"/>
              <a:t>raffinage</a:t>
            </a:r>
            <a:endParaRPr lang="en-US" dirty="0"/>
          </a:p>
          <a:p>
            <a:r>
              <a:rPr lang="en-US" dirty="0" err="1" smtClean="0"/>
              <a:t>Façonnage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Questions relatives aux systèmes électriques dans les industries des mines et métaux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Service </a:t>
            </a:r>
            <a:r>
              <a:rPr lang="en-US" dirty="0" err="1" smtClean="0"/>
              <a:t>continu</a:t>
            </a:r>
            <a:r>
              <a:rPr lang="en-US" dirty="0" smtClean="0"/>
              <a:t> et </a:t>
            </a:r>
            <a:r>
              <a:rPr lang="en-US" dirty="0" err="1" smtClean="0"/>
              <a:t>viabilité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la corrosion et les </a:t>
            </a: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défavorables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l’infiltration</a:t>
            </a:r>
            <a:r>
              <a:rPr lang="en-US" dirty="0" smtClean="0"/>
              <a:t> des </a:t>
            </a:r>
            <a:r>
              <a:rPr lang="en-US" dirty="0" err="1" smtClean="0"/>
              <a:t>liquides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err="1" smtClean="0"/>
              <a:t>Sécurité</a:t>
            </a:r>
            <a:endParaRPr lang="en-US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 </a:t>
            </a:r>
            <a:r>
              <a:rPr lang="en-US" dirty="0" err="1" smtClean="0"/>
              <a:t>températures</a:t>
            </a:r>
            <a:r>
              <a:rPr lang="en-US" dirty="0" smtClean="0"/>
              <a:t> </a:t>
            </a:r>
            <a:r>
              <a:rPr lang="en-US" dirty="0" err="1" smtClean="0"/>
              <a:t>extrêmes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les </a:t>
            </a: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dangereux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err="1" smtClean="0"/>
              <a:t>Qualité</a:t>
            </a:r>
            <a:r>
              <a:rPr lang="en-US" dirty="0" smtClean="0"/>
              <a:t>, </a:t>
            </a:r>
            <a:r>
              <a:rPr lang="en-US" dirty="0" err="1" smtClean="0"/>
              <a:t>efficacité</a:t>
            </a:r>
            <a:r>
              <a:rPr lang="en-US" dirty="0" smtClean="0"/>
              <a:t> et </a:t>
            </a:r>
            <a:r>
              <a:rPr lang="en-US" dirty="0" err="1" smtClean="0"/>
              <a:t>fiabilité</a:t>
            </a:r>
            <a:r>
              <a:rPr lang="en-US" dirty="0" smtClean="0"/>
              <a:t> de </a:t>
            </a:r>
            <a:r>
              <a:rPr lang="en-US" dirty="0" err="1" smtClean="0"/>
              <a:t>l’alimentation</a:t>
            </a:r>
            <a:endParaRPr lang="en-US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err="1" smtClean="0"/>
              <a:t>Mise</a:t>
            </a:r>
            <a:r>
              <a:rPr lang="en-US" dirty="0" smtClean="0"/>
              <a:t> à la </a:t>
            </a:r>
            <a:r>
              <a:rPr lang="en-US" dirty="0" err="1" smtClean="0"/>
              <a:t>terre</a:t>
            </a:r>
            <a:r>
              <a:rPr lang="en-US" dirty="0" smtClean="0"/>
              <a:t> et </a:t>
            </a:r>
            <a:r>
              <a:rPr lang="en-US" dirty="0" err="1" smtClean="0"/>
              <a:t>continuité</a:t>
            </a:r>
            <a:r>
              <a:rPr lang="en-US" dirty="0" smtClean="0"/>
              <a:t> des masses</a:t>
            </a:r>
            <a:endParaRPr lang="en-US" dirty="0"/>
          </a:p>
        </p:txBody>
      </p:sp>
      <p:pic>
        <p:nvPicPr>
          <p:cNvPr id="4" name="Picture 17" descr="Safet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8" y="3711121"/>
            <a:ext cx="4333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Continuou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2209800"/>
            <a:ext cx="4206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Corrosion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50" y="2712357"/>
            <a:ext cx="42386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 descr="GroundBon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81" y="5715000"/>
            <a:ext cx="4064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Power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231492"/>
            <a:ext cx="4365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ExtremeTemp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81" y="4213678"/>
            <a:ext cx="4064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LiquidIngress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388" y="3211739"/>
            <a:ext cx="4333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1" descr="Hazardous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94" y="4714648"/>
            <a:ext cx="4095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42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53465" y="1608667"/>
            <a:ext cx="6372535" cy="4453464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432" y="4157292"/>
            <a:ext cx="5815168" cy="775961"/>
          </a:xfrm>
        </p:spPr>
        <p:txBody>
          <a:bodyPr/>
          <a:lstStyle/>
          <a:p>
            <a:r>
              <a:rPr lang="en-US" dirty="0" smtClean="0"/>
              <a:t>Service </a:t>
            </a:r>
            <a:r>
              <a:rPr lang="en-US" dirty="0" err="1" smtClean="0"/>
              <a:t>continu</a:t>
            </a:r>
            <a:r>
              <a:rPr lang="en-US" dirty="0" smtClean="0"/>
              <a:t> et </a:t>
            </a:r>
            <a:r>
              <a:rPr lang="en-US" dirty="0" err="1" smtClean="0"/>
              <a:t>viabilité</a:t>
            </a:r>
            <a:endParaRPr lang="en-US" dirty="0"/>
          </a:p>
        </p:txBody>
      </p:sp>
      <p:pic>
        <p:nvPicPr>
          <p:cNvPr id="4" name="Picture 18" descr="Continuou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9418" y="4245866"/>
            <a:ext cx="736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51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33800"/>
            <a:ext cx="874324" cy="1604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267200" cy="609600"/>
          </a:xfrm>
        </p:spPr>
        <p:txBody>
          <a:bodyPr/>
          <a:lstStyle/>
          <a:p>
            <a:r>
              <a:rPr lang="en-US" dirty="0" smtClean="0"/>
              <a:t>Service </a:t>
            </a:r>
            <a:r>
              <a:rPr lang="en-US" dirty="0" err="1" smtClean="0"/>
              <a:t>continu</a:t>
            </a:r>
            <a:r>
              <a:rPr lang="en-US" dirty="0" smtClean="0"/>
              <a:t> et </a:t>
            </a:r>
            <a:r>
              <a:rPr lang="en-US" dirty="0" err="1" smtClean="0"/>
              <a:t>viabilité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05000"/>
            <a:ext cx="4267200" cy="182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Pour les installations </a:t>
            </a:r>
            <a:r>
              <a:rPr lang="en-US" dirty="0" err="1" smtClean="0"/>
              <a:t>minières</a:t>
            </a:r>
            <a:r>
              <a:rPr lang="en-US" dirty="0" smtClean="0"/>
              <a:t> et </a:t>
            </a:r>
            <a:r>
              <a:rPr lang="en-US" dirty="0" err="1" smtClean="0"/>
              <a:t>métallurgiques</a:t>
            </a:r>
            <a:r>
              <a:rPr lang="en-US" dirty="0" smtClean="0"/>
              <a:t>, des </a:t>
            </a:r>
            <a:r>
              <a:rPr lang="en-US" dirty="0" err="1" smtClean="0"/>
              <a:t>opérateurs</a:t>
            </a:r>
            <a:r>
              <a:rPr lang="en-US" dirty="0" smtClean="0"/>
              <a:t> </a:t>
            </a:r>
            <a:r>
              <a:rPr lang="en-US" dirty="0" err="1" smtClean="0"/>
              <a:t>qualifiés</a:t>
            </a:r>
            <a:r>
              <a:rPr lang="en-US" dirty="0" smtClean="0"/>
              <a:t> et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saine</a:t>
            </a:r>
            <a:r>
              <a:rPr lang="en-US" dirty="0" smtClean="0"/>
              <a:t> </a:t>
            </a:r>
            <a:r>
              <a:rPr lang="en-US" dirty="0" err="1" smtClean="0"/>
              <a:t>gestion</a:t>
            </a:r>
            <a:r>
              <a:rPr lang="en-US" dirty="0" smtClean="0"/>
              <a:t> de la maintenance </a:t>
            </a:r>
            <a:r>
              <a:rPr lang="en-US" dirty="0" err="1" smtClean="0"/>
              <a:t>sont</a:t>
            </a:r>
            <a:r>
              <a:rPr lang="en-US" dirty="0" smtClean="0"/>
              <a:t> des </a:t>
            </a:r>
            <a:r>
              <a:rPr lang="en-US" dirty="0" err="1" smtClean="0"/>
              <a:t>éléments</a:t>
            </a:r>
            <a:r>
              <a:rPr lang="en-US" dirty="0" smtClean="0"/>
              <a:t> </a:t>
            </a:r>
            <a:r>
              <a:rPr lang="en-US" dirty="0" err="1" smtClean="0"/>
              <a:t>essentiels</a:t>
            </a:r>
            <a:r>
              <a:rPr lang="en-US" dirty="0" smtClean="0"/>
              <a:t> au </a:t>
            </a:r>
            <a:r>
              <a:rPr lang="en-US" dirty="0" err="1" smtClean="0"/>
              <a:t>rendement</a:t>
            </a:r>
            <a:r>
              <a:rPr lang="en-US" dirty="0" smtClean="0"/>
              <a:t> admissible. </a:t>
            </a:r>
            <a:r>
              <a:rPr lang="en-US" dirty="0" err="1" smtClean="0"/>
              <a:t>Toutefois</a:t>
            </a:r>
            <a:r>
              <a:rPr lang="en-US" dirty="0" smtClean="0"/>
              <a:t>, les </a:t>
            </a:r>
            <a:r>
              <a:rPr lang="en-US" dirty="0" err="1" smtClean="0"/>
              <a:t>coûts</a:t>
            </a:r>
            <a:r>
              <a:rPr lang="en-US" dirty="0" smtClean="0"/>
              <a:t> </a:t>
            </a:r>
            <a:r>
              <a:rPr lang="en-US" dirty="0" err="1" smtClean="0"/>
              <a:t>reliés</a:t>
            </a:r>
            <a:r>
              <a:rPr lang="en-US" dirty="0" smtClean="0"/>
              <a:t> aux </a:t>
            </a:r>
            <a:r>
              <a:rPr lang="en-US" dirty="0" err="1" smtClean="0"/>
              <a:t>arrêts</a:t>
            </a:r>
            <a:r>
              <a:rPr lang="en-US" dirty="0" smtClean="0"/>
              <a:t> non </a:t>
            </a:r>
            <a:r>
              <a:rPr lang="en-US" dirty="0" err="1" smtClean="0"/>
              <a:t>planifiés</a:t>
            </a:r>
            <a:r>
              <a:rPr lang="en-US" dirty="0" smtClean="0"/>
              <a:t> — </a:t>
            </a:r>
            <a:r>
              <a:rPr lang="en-US" dirty="0" err="1" smtClean="0"/>
              <a:t>remplacement</a:t>
            </a:r>
            <a:r>
              <a:rPr lang="en-US" dirty="0" smtClean="0"/>
              <a:t> des </a:t>
            </a:r>
            <a:r>
              <a:rPr lang="en-US" dirty="0" err="1" smtClean="0"/>
              <a:t>équipements</a:t>
            </a:r>
            <a:r>
              <a:rPr lang="en-US" dirty="0" smtClean="0"/>
              <a:t> </a:t>
            </a:r>
            <a:r>
              <a:rPr lang="en-US" dirty="0" err="1" smtClean="0"/>
              <a:t>endommagés</a:t>
            </a:r>
            <a:r>
              <a:rPr lang="en-US" dirty="0" smtClean="0"/>
              <a:t>, main-d’oeuvre inactive, </a:t>
            </a:r>
            <a:r>
              <a:rPr lang="en-US" dirty="0" err="1" smtClean="0"/>
              <a:t>pénalités</a:t>
            </a:r>
            <a:r>
              <a:rPr lang="en-US" dirty="0" smtClean="0"/>
              <a:t> pour </a:t>
            </a:r>
            <a:r>
              <a:rPr lang="en-US" dirty="0" err="1" smtClean="0"/>
              <a:t>livraisons</a:t>
            </a:r>
            <a:r>
              <a:rPr lang="en-US" dirty="0" smtClean="0"/>
              <a:t> </a:t>
            </a:r>
            <a:r>
              <a:rPr lang="en-US" dirty="0" err="1" smtClean="0"/>
              <a:t>tardives</a:t>
            </a:r>
            <a:r>
              <a:rPr lang="en-US" dirty="0" smtClean="0"/>
              <a:t>, </a:t>
            </a:r>
            <a:r>
              <a:rPr lang="en-US" dirty="0" err="1" smtClean="0"/>
              <a:t>frais</a:t>
            </a:r>
            <a:r>
              <a:rPr lang="en-US" dirty="0" smtClean="0"/>
              <a:t> de location </a:t>
            </a:r>
            <a:r>
              <a:rPr lang="en-US" dirty="0" err="1" smtClean="0"/>
              <a:t>d’équipements</a:t>
            </a:r>
            <a:r>
              <a:rPr lang="en-US" dirty="0" smtClean="0"/>
              <a:t> et </a:t>
            </a:r>
            <a:r>
              <a:rPr lang="en-US" dirty="0" err="1" smtClean="0"/>
              <a:t>autres</a:t>
            </a:r>
            <a:r>
              <a:rPr lang="en-US" dirty="0" smtClean="0"/>
              <a:t> </a:t>
            </a:r>
            <a:r>
              <a:rPr lang="en-US" dirty="0" err="1" smtClean="0"/>
              <a:t>frais</a:t>
            </a:r>
            <a:r>
              <a:rPr lang="en-US" dirty="0" smtClean="0"/>
              <a:t> </a:t>
            </a:r>
            <a:r>
              <a:rPr lang="en-US" dirty="0" err="1" smtClean="0"/>
              <a:t>irrécupérables</a:t>
            </a:r>
            <a:r>
              <a:rPr lang="en-US" dirty="0" smtClean="0"/>
              <a:t> payables à des clients </a:t>
            </a:r>
            <a:r>
              <a:rPr lang="en-US" dirty="0" err="1" smtClean="0"/>
              <a:t>insatisfaits</a:t>
            </a:r>
            <a:r>
              <a:rPr lang="en-US" dirty="0" smtClean="0"/>
              <a:t> — </a:t>
            </a:r>
            <a:r>
              <a:rPr lang="en-US" dirty="0" err="1" smtClean="0"/>
              <a:t>risquent</a:t>
            </a:r>
            <a:r>
              <a:rPr lang="en-US" dirty="0" smtClean="0"/>
              <a:t> de se </a:t>
            </a:r>
            <a:r>
              <a:rPr lang="en-US" dirty="0" err="1" smtClean="0"/>
              <a:t>traduire</a:t>
            </a:r>
            <a:r>
              <a:rPr lang="en-US" dirty="0" smtClean="0"/>
              <a:t> en </a:t>
            </a:r>
            <a:r>
              <a:rPr lang="en-US" dirty="0" err="1" smtClean="0"/>
              <a:t>sommes</a:t>
            </a:r>
            <a:r>
              <a:rPr lang="en-US" dirty="0" smtClean="0"/>
              <a:t> </a:t>
            </a:r>
            <a:r>
              <a:rPr lang="en-US" dirty="0" err="1" smtClean="0"/>
              <a:t>substantielles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Carlon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fr-CA" dirty="0" err="1" smtClean="0"/>
              <a:t>Ocal</a:t>
            </a:r>
            <a:r>
              <a:rPr lang="fr-CA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</a:t>
            </a:r>
            <a:r>
              <a:rPr lang="en-US" dirty="0"/>
              <a:t>&amp; </a:t>
            </a:r>
            <a:r>
              <a:rPr lang="en-US" dirty="0" smtClean="0"/>
              <a:t>Betts pour le service </a:t>
            </a:r>
            <a:r>
              <a:rPr lang="en-US" dirty="0" err="1" smtClean="0"/>
              <a:t>continu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 la </a:t>
            </a:r>
            <a:r>
              <a:rPr lang="en-US" dirty="0" err="1" smtClean="0"/>
              <a:t>viabilité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4876800"/>
            <a:ext cx="926171" cy="816714"/>
          </a:xfrm>
          <a:prstGeom prst="rect">
            <a:avLst/>
          </a:prstGeom>
        </p:spPr>
      </p:pic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2514600" y="5943600"/>
            <a:ext cx="218440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Sta-Kon</a:t>
            </a:r>
            <a:r>
              <a:rPr lang="en-US" sz="1000" b="1" baseline="30000" dirty="0" err="1" smtClean="0">
                <a:latin typeface="Arial" pitchFamily="34" charset="0"/>
                <a:cs typeface="Arial" pitchFamily="34" charset="0"/>
              </a:rPr>
              <a:t>md</a:t>
            </a:r>
            <a:endParaRPr lang="en-US" sz="1000" b="1" baseline="30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900" dirty="0" err="1" smtClean="0"/>
              <a:t>Cosses</a:t>
            </a:r>
            <a:r>
              <a:rPr lang="en-US" sz="900" dirty="0" smtClean="0"/>
              <a:t> et </a:t>
            </a:r>
            <a:r>
              <a:rPr lang="en-US" sz="900" dirty="0" err="1" smtClean="0"/>
              <a:t>connecteurs</a:t>
            </a:r>
            <a:r>
              <a:rPr lang="en-US" sz="900" dirty="0" smtClean="0"/>
              <a:t> à compression</a:t>
            </a:r>
            <a:endParaRPr lang="en-US" sz="900" dirty="0"/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4711661" y="5189979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Elastimold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Appareillage</a:t>
            </a:r>
            <a:r>
              <a:rPr lang="en-US" sz="1000" dirty="0" smtClean="0"/>
              <a:t> de commutation</a:t>
            </a:r>
            <a:br>
              <a:rPr lang="en-US" sz="1000" dirty="0" smtClean="0"/>
            </a:br>
            <a:r>
              <a:rPr lang="en-US" sz="1000" dirty="0" smtClean="0"/>
              <a:t>et </a:t>
            </a:r>
            <a:r>
              <a:rPr lang="en-US" sz="1000" dirty="0" err="1" smtClean="0"/>
              <a:t>accessoires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câbles</a:t>
            </a:r>
            <a:endParaRPr lang="en-US" sz="1000" dirty="0"/>
          </a:p>
        </p:txBody>
      </p:sp>
      <p:pic>
        <p:nvPicPr>
          <p:cNvPr id="11" name="Picture 10" descr="Mineral_Industry_is2077491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98" y="1945268"/>
            <a:ext cx="2050586" cy="2713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915" y="5215362"/>
            <a:ext cx="746202" cy="7462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0" y="5243550"/>
            <a:ext cx="482625" cy="6071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7909" y="5181600"/>
            <a:ext cx="475785" cy="598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403" y="5764848"/>
            <a:ext cx="21820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Blackburn</a:t>
            </a:r>
            <a:r>
              <a:rPr lang="en-US" sz="1000" b="1" baseline="30000" dirty="0" err="1" smtClean="0">
                <a:latin typeface="Arial" pitchFamily="34" charset="0"/>
                <a:cs typeface="Arial" pitchFamily="34" charset="0"/>
              </a:rPr>
              <a:t>md</a:t>
            </a:r>
            <a:endParaRPr lang="en-US" sz="1000" b="1" baseline="30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Cosses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débranchables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pour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câble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conducteur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moteurs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370" y="4730750"/>
            <a:ext cx="1467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Raccords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T&amp;B</a:t>
            </a:r>
            <a:r>
              <a:rPr lang="en-US" sz="1000" b="1" baseline="30000" dirty="0" err="1" smtClean="0">
                <a:latin typeface="Arial" pitchFamily="34" charset="0"/>
                <a:cs typeface="Arial" pitchFamily="34" charset="0"/>
              </a:rPr>
              <a:t>md</a:t>
            </a:r>
            <a:r>
              <a:rPr lang="en-US" sz="1000" b="1" baseline="30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00" b="1" baseline="300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Raccords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Star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Teck</a:t>
            </a:r>
            <a:r>
              <a:rPr lang="en-US" sz="1000" baseline="30000" dirty="0" err="1" smtClean="0">
                <a:latin typeface="Arial" pitchFamily="34" charset="0"/>
                <a:cs typeface="Arial" pitchFamily="34" charset="0"/>
              </a:rPr>
              <a:t>md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77" y="3891428"/>
            <a:ext cx="1659848" cy="7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1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990600"/>
            <a:ext cx="4267200" cy="609600"/>
          </a:xfrm>
        </p:spPr>
        <p:txBody>
          <a:bodyPr/>
          <a:lstStyle/>
          <a:p>
            <a:r>
              <a:rPr lang="en-US" dirty="0" smtClean="0"/>
              <a:t>Service </a:t>
            </a:r>
            <a:r>
              <a:rPr lang="en-US" dirty="0" err="1" smtClean="0"/>
              <a:t>continu</a:t>
            </a:r>
            <a:r>
              <a:rPr lang="en-US" dirty="0" smtClean="0"/>
              <a:t> et </a:t>
            </a:r>
            <a:r>
              <a:rPr lang="en-US" dirty="0" err="1" smtClean="0"/>
              <a:t>viabilité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 </a:t>
            </a: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exigeants</a:t>
            </a:r>
            <a:r>
              <a:rPr lang="en-US" dirty="0" smtClean="0"/>
              <a:t> </a:t>
            </a:r>
            <a:r>
              <a:rPr lang="en-US" dirty="0" err="1" smtClean="0"/>
              <a:t>où</a:t>
            </a:r>
            <a:r>
              <a:rPr lang="en-US" dirty="0" smtClean="0"/>
              <a:t> le service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ininterrompu</a:t>
            </a:r>
            <a:r>
              <a:rPr lang="en-US" dirty="0" smtClean="0"/>
              <a:t>, un </a:t>
            </a:r>
            <a:r>
              <a:rPr lang="en-US" dirty="0" err="1" smtClean="0"/>
              <a:t>seul</a:t>
            </a:r>
            <a:r>
              <a:rPr lang="en-US" dirty="0" smtClean="0"/>
              <a:t> </a:t>
            </a:r>
            <a:r>
              <a:rPr lang="en-US" dirty="0" err="1" smtClean="0"/>
              <a:t>dérapage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entraîner</a:t>
            </a:r>
            <a:r>
              <a:rPr lang="en-US" dirty="0" smtClean="0"/>
              <a:t> des </a:t>
            </a:r>
            <a:r>
              <a:rPr lang="en-US" dirty="0" err="1" smtClean="0"/>
              <a:t>résultats</a:t>
            </a:r>
            <a:r>
              <a:rPr lang="en-US" dirty="0" smtClean="0"/>
              <a:t> </a:t>
            </a:r>
            <a:r>
              <a:rPr lang="en-US" dirty="0" err="1" smtClean="0"/>
              <a:t>coûteux</a:t>
            </a:r>
            <a:r>
              <a:rPr lang="en-US" dirty="0" smtClean="0"/>
              <a:t>, </a:t>
            </a:r>
            <a:r>
              <a:rPr lang="en-US" dirty="0" err="1" smtClean="0"/>
              <a:t>voire</a:t>
            </a:r>
            <a:r>
              <a:rPr lang="en-US" dirty="0" smtClean="0"/>
              <a:t> 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désastreux</a:t>
            </a:r>
            <a:r>
              <a:rPr lang="en-US" dirty="0" smtClean="0"/>
              <a:t>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Blackburn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Carlon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Elastimold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fr-CA" dirty="0" err="1" smtClean="0"/>
              <a:t>Ocal</a:t>
            </a:r>
            <a:r>
              <a:rPr lang="fr-CA" baseline="30000" dirty="0" err="1" smtClean="0"/>
              <a:t>mc</a:t>
            </a:r>
            <a:endParaRPr lang="en-US" baseline="30000" dirty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Russellstoll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/>
          </a:p>
          <a:p>
            <a:r>
              <a:rPr lang="en-US" dirty="0" err="1" smtClean="0"/>
              <a:t>Raccords</a:t>
            </a:r>
            <a:r>
              <a:rPr lang="en-US" dirty="0" smtClean="0"/>
              <a:t> 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Marques Thomas &amp; Betts pour le service </a:t>
            </a:r>
            <a:r>
              <a:rPr lang="en-US" dirty="0" err="1" smtClean="0"/>
              <a:t>continu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 la </a:t>
            </a:r>
            <a:r>
              <a:rPr lang="en-US" dirty="0" err="1" smtClean="0"/>
              <a:t>viabilité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370" y="4495800"/>
            <a:ext cx="2199243" cy="1243050"/>
          </a:xfrm>
          <a:prstGeom prst="rect">
            <a:avLst/>
          </a:prstGeom>
        </p:spPr>
      </p:pic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3352800" y="5738850"/>
            <a:ext cx="3047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Superstrut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1000" dirty="0" err="1" smtClean="0"/>
              <a:t>Profilés</a:t>
            </a:r>
            <a:r>
              <a:rPr lang="en-US" sz="1000" dirty="0" smtClean="0"/>
              <a:t>, </a:t>
            </a:r>
            <a:r>
              <a:rPr lang="en-US" sz="1000" dirty="0" err="1" smtClean="0"/>
              <a:t>sangles</a:t>
            </a:r>
            <a:r>
              <a:rPr lang="en-US" sz="1000" dirty="0" smtClean="0"/>
              <a:t> pour </a:t>
            </a:r>
            <a:r>
              <a:rPr lang="en-US" sz="1000" dirty="0" err="1" smtClean="0"/>
              <a:t>tuyaux</a:t>
            </a:r>
            <a:r>
              <a:rPr lang="en-US" sz="1000" dirty="0" smtClean="0"/>
              <a:t> et </a:t>
            </a:r>
            <a:r>
              <a:rPr lang="en-US" sz="1000" dirty="0" err="1" smtClean="0"/>
              <a:t>serre-poutres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en </a:t>
            </a:r>
            <a:r>
              <a:rPr lang="en-US" sz="1000" dirty="0" err="1" smtClean="0"/>
              <a:t>acier</a:t>
            </a:r>
            <a:r>
              <a:rPr lang="en-US" sz="1000" dirty="0" smtClean="0"/>
              <a:t>, </a:t>
            </a:r>
            <a:r>
              <a:rPr lang="en-US" sz="1000" dirty="0" err="1" smtClean="0"/>
              <a:t>acier</a:t>
            </a:r>
            <a:r>
              <a:rPr lang="en-US" sz="1000" dirty="0" smtClean="0"/>
              <a:t> </a:t>
            </a:r>
            <a:r>
              <a:rPr lang="en-US" sz="1000" dirty="0" err="1" smtClean="0"/>
              <a:t>inoxydable</a:t>
            </a:r>
            <a:r>
              <a:rPr lang="en-US" sz="1000" dirty="0" smtClean="0"/>
              <a:t> 316, </a:t>
            </a:r>
            <a:r>
              <a:rPr lang="en-US" sz="1000" dirty="0" err="1" smtClean="0"/>
              <a:t>aluminium</a:t>
            </a:r>
            <a:r>
              <a:rPr lang="en-US" sz="1000" dirty="0" smtClean="0"/>
              <a:t>,</a:t>
            </a:r>
            <a:br>
              <a:rPr lang="en-US" sz="1000" dirty="0" smtClean="0"/>
            </a:br>
            <a:r>
              <a:rPr lang="en-US" sz="1000" dirty="0" smtClean="0"/>
              <a:t>non </a:t>
            </a:r>
            <a:r>
              <a:rPr lang="en-US" sz="1000" dirty="0" err="1" smtClean="0"/>
              <a:t>métalliques</a:t>
            </a:r>
            <a:r>
              <a:rPr lang="en-US" sz="1000" dirty="0" smtClean="0"/>
              <a:t> et </a:t>
            </a:r>
            <a:r>
              <a:rPr lang="en-US" sz="1000" dirty="0" err="1" smtClean="0"/>
              <a:t>revêtement</a:t>
            </a:r>
            <a:r>
              <a:rPr lang="en-US" sz="1000" dirty="0" smtClean="0"/>
              <a:t> de PVC</a:t>
            </a: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4651879" y="3799091"/>
            <a:ext cx="2184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Russellstoll</a:t>
            </a:r>
            <a:r>
              <a:rPr lang="en-US" sz="1000" b="1" baseline="30000" dirty="0" err="1" smtClean="0">
                <a:latin typeface="Arial" pitchFamily="34" charset="0"/>
                <a:cs typeface="Arial" pitchFamily="34" charset="0"/>
              </a:rPr>
              <a:t>md</a:t>
            </a:r>
            <a:r>
              <a:rPr lang="en-US" sz="1000" b="1" baseline="30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1000" dirty="0" err="1" smtClean="0"/>
              <a:t>Système</a:t>
            </a:r>
            <a:r>
              <a:rPr lang="en-US" sz="1000" dirty="0" smtClean="0"/>
              <a:t> </a:t>
            </a:r>
            <a:r>
              <a:rPr lang="en-US" sz="1000" dirty="0" err="1" smtClean="0"/>
              <a:t>d’interconnexion</a:t>
            </a:r>
            <a:r>
              <a:rPr lang="en-US" sz="1000" dirty="0" smtClean="0"/>
              <a:t> </a:t>
            </a:r>
            <a:r>
              <a:rPr lang="en-US" sz="1000" dirty="0" err="1" smtClean="0"/>
              <a:t>MaxGard</a:t>
            </a:r>
            <a:r>
              <a:rPr lang="en-US" sz="1000" baseline="30000" dirty="0" err="1" smtClean="0"/>
              <a:t>md</a:t>
            </a:r>
            <a:endParaRPr lang="en-US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29732"/>
            <a:ext cx="11525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07268" y="3798894"/>
            <a:ext cx="18662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T&amp;B</a:t>
            </a:r>
            <a:r>
              <a:rPr lang="en-US" sz="1000" b="1" baseline="30000" dirty="0" err="1" smtClean="0">
                <a:latin typeface="Arial" pitchFamily="34" charset="0"/>
                <a:cs typeface="Arial" pitchFamily="34" charset="0"/>
              </a:rPr>
              <a:t>md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Conduits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flexibles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métalliques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0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et non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métalliques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Liquatite</a:t>
            </a:r>
            <a:r>
              <a:rPr lang="en-US" sz="1000" baseline="30000" dirty="0" err="1" smtClean="0">
                <a:latin typeface="Arial" pitchFamily="34" charset="0"/>
                <a:cs typeface="Arial" pitchFamily="34" charset="0"/>
              </a:rPr>
              <a:t>md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27" y="2895600"/>
            <a:ext cx="927177" cy="91587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004462"/>
              </p:ext>
            </p:extLst>
          </p:nvPr>
        </p:nvGraphicFramePr>
        <p:xfrm>
          <a:off x="381000" y="2114863"/>
          <a:ext cx="1981200" cy="2564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6" imgW="7779960" imgH="10051560" progId="AcroExch.Document.7">
                  <p:embed/>
                </p:oleObj>
              </mc:Choice>
              <mc:Fallback>
                <p:oleObj name="Acrobat Document" r:id="rId6" imgW="7779960" imgH="10051560" progId="AcroExch.Document.7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14863"/>
                        <a:ext cx="1981200" cy="2564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14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147" y="1634067"/>
            <a:ext cx="6348305" cy="4436531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957839"/>
            <a:ext cx="5879251" cy="1004561"/>
          </a:xfrm>
        </p:spPr>
        <p:txBody>
          <a:bodyPr/>
          <a:lstStyle/>
          <a:p>
            <a:r>
              <a:rPr lang="en-US" dirty="0" smtClean="0"/>
              <a:t>Protection </a:t>
            </a:r>
            <a:r>
              <a:rPr lang="en-US" dirty="0" err="1" smtClean="0"/>
              <a:t>contre</a:t>
            </a:r>
            <a:r>
              <a:rPr lang="en-US" dirty="0" smtClean="0"/>
              <a:t> la corrosion et les </a:t>
            </a:r>
            <a:r>
              <a:rPr lang="en-US" dirty="0" err="1" smtClean="0"/>
              <a:t>environnements</a:t>
            </a:r>
            <a:r>
              <a:rPr lang="en-US" dirty="0" smtClean="0"/>
              <a:t> </a:t>
            </a:r>
            <a:r>
              <a:rPr lang="en-US" dirty="0" err="1" smtClean="0"/>
              <a:t>défavorables</a:t>
            </a:r>
            <a:endParaRPr lang="en-US" dirty="0"/>
          </a:p>
        </p:txBody>
      </p:sp>
      <p:pic>
        <p:nvPicPr>
          <p:cNvPr id="4" name="Picture 13" descr="Corros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71755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1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90600"/>
            <a:ext cx="4419600" cy="914400"/>
          </a:xfrm>
        </p:spPr>
        <p:txBody>
          <a:bodyPr/>
          <a:lstStyle/>
          <a:p>
            <a:r>
              <a:rPr lang="en-US" sz="2100" dirty="0" smtClean="0"/>
              <a:t>Protection </a:t>
            </a:r>
            <a:r>
              <a:rPr lang="en-US" sz="2100" dirty="0" err="1" smtClean="0"/>
              <a:t>contre</a:t>
            </a:r>
            <a:r>
              <a:rPr lang="en-US" sz="2100" dirty="0" smtClean="0"/>
              <a:t> la corrosion et les </a:t>
            </a:r>
            <a:r>
              <a:rPr lang="en-US" sz="2100" dirty="0" err="1" smtClean="0"/>
              <a:t>environnements</a:t>
            </a:r>
            <a:r>
              <a:rPr lang="en-US" sz="2100" dirty="0" smtClean="0"/>
              <a:t> </a:t>
            </a:r>
            <a:r>
              <a:rPr lang="en-US" sz="2100" dirty="0" err="1" smtClean="0"/>
              <a:t>défavorables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981200"/>
            <a:ext cx="42672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La corrosion </a:t>
            </a:r>
            <a:r>
              <a:rPr lang="en-US" dirty="0"/>
              <a:t>— </a:t>
            </a:r>
            <a:r>
              <a:rPr lang="en-US" dirty="0" err="1" smtClean="0"/>
              <a:t>pire</a:t>
            </a:r>
            <a:r>
              <a:rPr lang="en-US" dirty="0" smtClean="0"/>
              <a:t> </a:t>
            </a:r>
            <a:r>
              <a:rPr lang="en-US" dirty="0" err="1" smtClean="0"/>
              <a:t>enemi</a:t>
            </a:r>
            <a:r>
              <a:rPr lang="en-US" dirty="0" smtClean="0"/>
              <a:t> des </a:t>
            </a:r>
            <a:r>
              <a:rPr lang="en-US" dirty="0" err="1" smtClean="0"/>
              <a:t>systèmes</a:t>
            </a:r>
            <a:r>
              <a:rPr lang="en-US" dirty="0" smtClean="0"/>
              <a:t> </a:t>
            </a:r>
            <a:r>
              <a:rPr lang="en-US" dirty="0" err="1" smtClean="0"/>
              <a:t>électriques</a:t>
            </a:r>
            <a:r>
              <a:rPr lang="en-US" dirty="0" smtClean="0"/>
              <a:t> — </a:t>
            </a:r>
            <a:r>
              <a:rPr lang="en-US" dirty="0" err="1" smtClean="0"/>
              <a:t>coûte</a:t>
            </a:r>
            <a:r>
              <a:rPr lang="en-US" dirty="0" smtClean="0"/>
              <a:t> à </a:t>
            </a:r>
            <a:r>
              <a:rPr lang="en-US" dirty="0" err="1" smtClean="0"/>
              <a:t>l’industrie</a:t>
            </a:r>
            <a:r>
              <a:rPr lang="en-US" dirty="0" smtClean="0"/>
              <a:t> environ 2,1 milliards de dollars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année</a:t>
            </a:r>
            <a:r>
              <a:rPr lang="en-US" dirty="0" smtClean="0"/>
              <a:t> en </a:t>
            </a:r>
            <a:r>
              <a:rPr lang="en-US" dirty="0" err="1" smtClean="0"/>
              <a:t>remplacement</a:t>
            </a:r>
            <a:r>
              <a:rPr lang="en-US" dirty="0" smtClean="0"/>
              <a:t> </a:t>
            </a:r>
            <a:r>
              <a:rPr lang="en-US" dirty="0" err="1" smtClean="0"/>
              <a:t>d’équipements</a:t>
            </a:r>
            <a:r>
              <a:rPr lang="en-US" dirty="0" smtClean="0"/>
              <a:t>, main-d’oeuvre et temps </a:t>
            </a:r>
            <a:r>
              <a:rPr lang="en-US" dirty="0" err="1" smtClean="0"/>
              <a:t>d’arrêt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Voici</a:t>
            </a:r>
            <a:r>
              <a:rPr lang="en-US" dirty="0" smtClean="0"/>
              <a:t> </a:t>
            </a:r>
            <a:r>
              <a:rPr lang="en-US" dirty="0" err="1" smtClean="0"/>
              <a:t>quelques-uns</a:t>
            </a:r>
            <a:r>
              <a:rPr lang="en-US" dirty="0" smtClean="0"/>
              <a:t> des </a:t>
            </a:r>
            <a:r>
              <a:rPr lang="en-US" dirty="0" err="1" smtClean="0"/>
              <a:t>problèmes</a:t>
            </a:r>
            <a:r>
              <a:rPr lang="en-US" dirty="0" smtClean="0"/>
              <a:t> de corrosion :</a:t>
            </a:r>
          </a:p>
          <a:p>
            <a:pPr marL="180975" indent="-180975"/>
            <a:r>
              <a:rPr lang="en-US" b="0" dirty="0" err="1" smtClean="0"/>
              <a:t>Pannes</a:t>
            </a:r>
            <a:r>
              <a:rPr lang="en-US" b="0" dirty="0" smtClean="0"/>
              <a:t> et </a:t>
            </a:r>
            <a:r>
              <a:rPr lang="en-US" b="0" dirty="0" err="1" smtClean="0"/>
              <a:t>durée</a:t>
            </a:r>
            <a:r>
              <a:rPr lang="en-US" b="0" dirty="0" smtClean="0"/>
              <a:t> de vie </a:t>
            </a:r>
            <a:r>
              <a:rPr lang="en-US" b="0" dirty="0" err="1" smtClean="0"/>
              <a:t>écourtée</a:t>
            </a:r>
            <a:r>
              <a:rPr lang="en-US" b="0" dirty="0" smtClean="0"/>
              <a:t> des </a:t>
            </a:r>
            <a:r>
              <a:rPr lang="en-US" b="0" dirty="0" err="1" smtClean="0"/>
              <a:t>équipements</a:t>
            </a:r>
            <a:endParaRPr lang="en-US" b="0" dirty="0" smtClean="0"/>
          </a:p>
          <a:p>
            <a:pPr marL="180975" indent="-180975"/>
            <a:r>
              <a:rPr lang="en-US" b="0" dirty="0" err="1" smtClean="0"/>
              <a:t>Fiabilité</a:t>
            </a:r>
            <a:r>
              <a:rPr lang="en-US" b="0" dirty="0" smtClean="0"/>
              <a:t> compromise des </a:t>
            </a:r>
            <a:r>
              <a:rPr lang="en-US" b="0" dirty="0" err="1" smtClean="0"/>
              <a:t>systèmes</a:t>
            </a:r>
            <a:r>
              <a:rPr lang="en-US" b="0" dirty="0" smtClean="0"/>
              <a:t> </a:t>
            </a:r>
            <a:r>
              <a:rPr lang="en-US" b="0" dirty="0" err="1" smtClean="0"/>
              <a:t>électriques</a:t>
            </a:r>
            <a:r>
              <a:rPr lang="en-US" b="0" dirty="0" smtClean="0"/>
              <a:t> due aux </a:t>
            </a:r>
            <a:r>
              <a:rPr lang="en-US" b="0" dirty="0" err="1" smtClean="0"/>
              <a:t>connexions</a:t>
            </a:r>
            <a:r>
              <a:rPr lang="en-US" b="0" dirty="0" smtClean="0"/>
              <a:t> à résistance </a:t>
            </a:r>
            <a:r>
              <a:rPr lang="en-US" b="0" dirty="0" err="1" smtClean="0"/>
              <a:t>élevée</a:t>
            </a:r>
            <a:endParaRPr lang="en-US" b="0" dirty="0"/>
          </a:p>
          <a:p>
            <a:pPr marL="180975" indent="-180975"/>
            <a:r>
              <a:rPr lang="en-US" b="0" dirty="0" smtClean="0"/>
              <a:t>Plus de temps </a:t>
            </a:r>
            <a:r>
              <a:rPr lang="en-US" b="0" dirty="0" err="1" smtClean="0"/>
              <a:t>consacré</a:t>
            </a:r>
            <a:r>
              <a:rPr lang="en-US" b="0" dirty="0" smtClean="0"/>
              <a:t> aux </a:t>
            </a:r>
            <a:r>
              <a:rPr lang="en-US" b="0" dirty="0" err="1" smtClean="0"/>
              <a:t>réparations</a:t>
            </a:r>
            <a:r>
              <a:rPr lang="en-US" b="0" dirty="0" smtClean="0"/>
              <a:t> </a:t>
            </a:r>
            <a:r>
              <a:rPr lang="en-US" b="0" dirty="0" err="1" smtClean="0"/>
              <a:t>périodiques</a:t>
            </a:r>
            <a:r>
              <a:rPr lang="en-US" b="0" dirty="0" smtClean="0"/>
              <a:t> à cause des </a:t>
            </a:r>
            <a:r>
              <a:rPr lang="en-US" b="0" dirty="0" err="1" smtClean="0"/>
              <a:t>pièces</a:t>
            </a:r>
            <a:r>
              <a:rPr lang="en-US" b="0" dirty="0" smtClean="0"/>
              <a:t> </a:t>
            </a:r>
            <a:r>
              <a:rPr lang="en-US" b="0" dirty="0" err="1" smtClean="0"/>
              <a:t>corrodées</a:t>
            </a:r>
            <a:endParaRPr lang="en-US" b="0" dirty="0"/>
          </a:p>
          <a:p>
            <a:pPr marL="180975" indent="-180975"/>
            <a:r>
              <a:rPr lang="en-US" b="0" dirty="0" err="1" smtClean="0"/>
              <a:t>Risques</a:t>
            </a:r>
            <a:r>
              <a:rPr lang="en-US" b="0" dirty="0" smtClean="0"/>
              <a:t> pour la </a:t>
            </a:r>
            <a:r>
              <a:rPr lang="en-US" b="0" dirty="0" err="1" smtClean="0"/>
              <a:t>sécurité</a:t>
            </a:r>
            <a:r>
              <a:rPr lang="en-US" b="0" dirty="0" smtClean="0"/>
              <a:t> et la contamination des </a:t>
            </a:r>
            <a:r>
              <a:rPr lang="en-US" b="0" dirty="0" err="1" smtClean="0"/>
              <a:t>produits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7086600" y="1981200"/>
            <a:ext cx="1943100" cy="3791414"/>
          </a:xfrm>
        </p:spPr>
        <p:txBody>
          <a:bodyPr>
            <a:normAutofit/>
          </a:bodyPr>
          <a:lstStyle/>
          <a:p>
            <a:r>
              <a:rPr lang="en-US" dirty="0" err="1" smtClean="0"/>
              <a:t>Carlon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Emergi-Lite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Hazlux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Homac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Kopex-Ex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Lumacell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Ocal</a:t>
            </a:r>
            <a:r>
              <a:rPr lang="en-US" baseline="30000" dirty="0" err="1" smtClean="0"/>
              <a:t>mc</a:t>
            </a:r>
            <a:endParaRPr lang="en-US" baseline="30000" dirty="0" smtClean="0"/>
          </a:p>
          <a:p>
            <a:r>
              <a:rPr lang="en-US" dirty="0" err="1" smtClean="0"/>
              <a:t>PMA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smtClean="0"/>
              <a:t>Ready-</a:t>
            </a:r>
            <a:r>
              <a:rPr lang="en-US" dirty="0" err="1" smtClean="0"/>
              <a:t>Lite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Red•Dot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Reznor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Sta-Kon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Superstrut</a:t>
            </a:r>
            <a:r>
              <a:rPr lang="en-US" baseline="30000" dirty="0" err="1" smtClean="0"/>
              <a:t>md</a:t>
            </a:r>
            <a:endParaRPr lang="en-US" baseline="30000" dirty="0" smtClean="0"/>
          </a:p>
          <a:p>
            <a:r>
              <a:rPr lang="en-US" dirty="0" err="1" smtClean="0"/>
              <a:t>Chemins</a:t>
            </a:r>
            <a:r>
              <a:rPr lang="en-US" dirty="0" smtClean="0"/>
              <a:t> de </a:t>
            </a:r>
            <a:r>
              <a:rPr lang="en-US" dirty="0" err="1" smtClean="0"/>
              <a:t>câbles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err="1" smtClean="0"/>
              <a:t>Raccords</a:t>
            </a:r>
            <a:r>
              <a:rPr lang="en-US" dirty="0" smtClean="0"/>
              <a:t> </a:t>
            </a:r>
            <a:r>
              <a:rPr lang="en-US" dirty="0" err="1" smtClean="0"/>
              <a:t>T&amp;B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r>
              <a:rPr lang="en-US" dirty="0" smtClean="0"/>
              <a:t>Ty-</a:t>
            </a:r>
            <a:r>
              <a:rPr lang="en-US" dirty="0" err="1" smtClean="0"/>
              <a:t>Rap</a:t>
            </a:r>
            <a:r>
              <a:rPr lang="en-US" baseline="30000" dirty="0" err="1" smtClean="0"/>
              <a:t>md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Marques Thomas </a:t>
            </a:r>
            <a:r>
              <a:rPr lang="en-US" dirty="0"/>
              <a:t>&amp; </a:t>
            </a:r>
            <a:r>
              <a:rPr lang="en-US" dirty="0" smtClean="0"/>
              <a:t>Betts pour la protection </a:t>
            </a:r>
            <a:r>
              <a:rPr lang="en-US" dirty="0" err="1" smtClean="0"/>
              <a:t>contre</a:t>
            </a:r>
            <a:r>
              <a:rPr lang="en-US" dirty="0" smtClean="0"/>
              <a:t> la corrosion et les </a:t>
            </a:r>
            <a:r>
              <a:rPr lang="en-US" dirty="0" err="1" smtClean="0"/>
              <a:t>envi-ronnements</a:t>
            </a:r>
            <a:r>
              <a:rPr lang="en-US" dirty="0" smtClean="0"/>
              <a:t> </a:t>
            </a:r>
            <a:r>
              <a:rPr lang="en-US" dirty="0" err="1" smtClean="0"/>
              <a:t>défavorables</a:t>
            </a:r>
            <a:endParaRPr lang="en-US" dirty="0"/>
          </a:p>
        </p:txBody>
      </p:sp>
      <p:pic>
        <p:nvPicPr>
          <p:cNvPr id="6" name="Picture 27" descr="FLPWB glan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48956">
            <a:off x="4217911" y="4107887"/>
            <a:ext cx="911225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3276600" y="4800761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Ocal</a:t>
            </a:r>
            <a:r>
              <a:rPr lang="en-US" sz="1000" b="1" baseline="30000" dirty="0" err="1" smtClean="0"/>
              <a:t>mc</a:t>
            </a:r>
            <a:endParaRPr lang="en-US" sz="1000" b="1" baseline="30000" dirty="0"/>
          </a:p>
          <a:p>
            <a:pPr algn="ctr"/>
            <a:r>
              <a:rPr lang="en-US" sz="900" dirty="0" smtClean="0"/>
              <a:t>Conduits à </a:t>
            </a:r>
            <a:r>
              <a:rPr lang="en-US" sz="900" dirty="0" err="1" smtClean="0"/>
              <a:t>revêtement</a:t>
            </a:r>
            <a:r>
              <a:rPr lang="en-US" sz="900" dirty="0" smtClean="0"/>
              <a:t> de PVC</a:t>
            </a:r>
            <a:br>
              <a:rPr lang="en-US" sz="900" dirty="0" smtClean="0"/>
            </a:br>
            <a:r>
              <a:rPr lang="en-US" sz="900" dirty="0" smtClean="0"/>
              <a:t>OCAL-</a:t>
            </a:r>
            <a:r>
              <a:rPr lang="en-US" sz="900" dirty="0" err="1" smtClean="0"/>
              <a:t>BLUE</a:t>
            </a:r>
            <a:r>
              <a:rPr lang="en-US" sz="900" b="1" baseline="30000" dirty="0" err="1" smtClean="0"/>
              <a:t>md</a:t>
            </a:r>
            <a:endParaRPr lang="en-US" sz="900" dirty="0"/>
          </a:p>
        </p:txBody>
      </p:sp>
      <p:sp>
        <p:nvSpPr>
          <p:cNvPr id="8" name="TextBox 29"/>
          <p:cNvSpPr txBox="1">
            <a:spLocks noChangeArrowheads="1"/>
          </p:cNvSpPr>
          <p:nvPr/>
        </p:nvSpPr>
        <p:spPr bwMode="auto">
          <a:xfrm>
            <a:off x="4664927" y="5946858"/>
            <a:ext cx="226741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Chemins</a:t>
            </a:r>
            <a:r>
              <a:rPr lang="en-US" sz="1000" b="1" dirty="0" smtClean="0"/>
              <a:t> de </a:t>
            </a:r>
            <a:r>
              <a:rPr lang="en-US" sz="1000" b="1" dirty="0" err="1" smtClean="0"/>
              <a:t>câbles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dirty="0"/>
          </a:p>
          <a:p>
            <a:pPr algn="ctr"/>
            <a:r>
              <a:rPr lang="en-US" sz="900" dirty="0" err="1" smtClean="0"/>
              <a:t>Chemins</a:t>
            </a:r>
            <a:r>
              <a:rPr lang="en-US" sz="900" dirty="0" smtClean="0"/>
              <a:t> de </a:t>
            </a:r>
            <a:r>
              <a:rPr lang="en-US" sz="900" dirty="0" err="1" smtClean="0"/>
              <a:t>câbles</a:t>
            </a:r>
            <a:r>
              <a:rPr lang="en-US" sz="900" dirty="0" smtClean="0"/>
              <a:t> en </a:t>
            </a:r>
            <a:r>
              <a:rPr lang="en-US" sz="900" dirty="0" err="1" smtClean="0"/>
              <a:t>acier</a:t>
            </a:r>
            <a:r>
              <a:rPr lang="en-US" sz="900" dirty="0" smtClean="0"/>
              <a:t> </a:t>
            </a:r>
            <a:r>
              <a:rPr lang="en-US" sz="900" dirty="0" err="1" smtClean="0"/>
              <a:t>inoxydable</a:t>
            </a:r>
            <a:endParaRPr lang="en-US" sz="900" dirty="0"/>
          </a:p>
        </p:txBody>
      </p:sp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2381714" y="5940663"/>
            <a:ext cx="2267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err="1" smtClean="0"/>
              <a:t>Raccords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T&amp;B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err="1" smtClean="0"/>
              <a:t>Raccords</a:t>
            </a:r>
            <a:r>
              <a:rPr lang="en-US" sz="900" dirty="0" smtClean="0"/>
              <a:t> </a:t>
            </a:r>
            <a:r>
              <a:rPr lang="en-US" sz="900" dirty="0" err="1" smtClean="0"/>
              <a:t>étanches</a:t>
            </a:r>
            <a:r>
              <a:rPr lang="en-US" sz="900" dirty="0" smtClean="0"/>
              <a:t> en </a:t>
            </a:r>
            <a:r>
              <a:rPr lang="en-US" sz="900" dirty="0" err="1" smtClean="0"/>
              <a:t>acier</a:t>
            </a:r>
            <a:r>
              <a:rPr lang="en-US" sz="900" dirty="0" smtClean="0"/>
              <a:t> </a:t>
            </a:r>
            <a:r>
              <a:rPr lang="en-US" sz="900" dirty="0" err="1" smtClean="0"/>
              <a:t>inoxycable</a:t>
            </a:r>
            <a:r>
              <a:rPr lang="en-US" sz="900" dirty="0" smtClean="0"/>
              <a:t>  pour conduits</a:t>
            </a:r>
            <a:endParaRPr lang="en-US" sz="900" dirty="0"/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231275" y="5991310"/>
            <a:ext cx="226741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00" b="1" dirty="0" smtClean="0"/>
              <a:t>Ty-</a:t>
            </a:r>
            <a:r>
              <a:rPr lang="en-US" sz="1000" b="1" dirty="0" err="1" smtClean="0"/>
              <a:t>Rap</a:t>
            </a:r>
            <a:r>
              <a:rPr lang="en-US" sz="1000" b="1" baseline="30000" dirty="0" err="1" smtClean="0"/>
              <a:t>md</a:t>
            </a:r>
            <a:endParaRPr lang="en-US" sz="1000" b="1" baseline="30000" dirty="0"/>
          </a:p>
          <a:p>
            <a:pPr algn="ctr"/>
            <a:r>
              <a:rPr lang="en-US" sz="900" dirty="0" smtClean="0"/>
              <a:t>Attaches en </a:t>
            </a:r>
            <a:r>
              <a:rPr lang="en-US" sz="900" dirty="0" err="1" smtClean="0"/>
              <a:t>acier</a:t>
            </a:r>
            <a:r>
              <a:rPr lang="en-US" sz="900" dirty="0" smtClean="0"/>
              <a:t> </a:t>
            </a:r>
            <a:r>
              <a:rPr lang="en-US" sz="900" dirty="0" err="1" smtClean="0"/>
              <a:t>inoxydable</a:t>
            </a:r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5334000"/>
            <a:ext cx="738149" cy="638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95400" y="5283673"/>
            <a:ext cx="267825" cy="73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462" y="5280176"/>
            <a:ext cx="995557" cy="681398"/>
          </a:xfrm>
          <a:prstGeom prst="rect">
            <a:avLst/>
          </a:prstGeom>
        </p:spPr>
      </p:pic>
      <p:pic>
        <p:nvPicPr>
          <p:cNvPr id="14" name="Picture 13" descr="Mining_Sump_Discharges_is1730439.eps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408" y="2062976"/>
            <a:ext cx="2013275" cy="264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2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2669</TotalTime>
  <Words>1518</Words>
  <Application>Microsoft Office PowerPoint</Application>
  <PresentationFormat>On-screen Show (4:3)</PresentationFormat>
  <Paragraphs>357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1_Office Theme</vt:lpstr>
      <vt:lpstr>Acrobat Document</vt:lpstr>
      <vt:lpstr>PowerPoint Presentation</vt:lpstr>
      <vt:lpstr>Facteurs déterminants pour les industries des mines et métaux</vt:lpstr>
      <vt:lpstr>   Solutions techniques T&amp;B pour  tous les domaines d’application</vt:lpstr>
      <vt:lpstr>Questions relatives aux systèmes électriques dans les industries des mines et métaux</vt:lpstr>
      <vt:lpstr>Service continu et viabilité</vt:lpstr>
      <vt:lpstr>Service continu et viabilité</vt:lpstr>
      <vt:lpstr>Service continu et viabilité</vt:lpstr>
      <vt:lpstr>Protection contre la corrosion et les environnements défavorables</vt:lpstr>
      <vt:lpstr>Protection contre la corrosion et les environnements défavorables</vt:lpstr>
      <vt:lpstr>Protection contre la corrosion et les environnements défavorables</vt:lpstr>
      <vt:lpstr>Protection contre l’infiltration des liquides</vt:lpstr>
      <vt:lpstr> Protection contre l’infiltration des liquides</vt:lpstr>
      <vt:lpstr>Protection contre l’infiltration des liquides</vt:lpstr>
      <vt:lpstr>Sécurité</vt:lpstr>
      <vt:lpstr> Sécurité</vt:lpstr>
      <vt:lpstr> Sécurité</vt:lpstr>
      <vt:lpstr>Protection contre les températures extrêmes</vt:lpstr>
      <vt:lpstr>Protection contre les températures extrêmes</vt:lpstr>
      <vt:lpstr>Protection contre les températures extrêmes</vt:lpstr>
      <vt:lpstr>Protection contre les environnements dangereux</vt:lpstr>
      <vt:lpstr> Protection contre les environnements dangereux</vt:lpstr>
      <vt:lpstr>Qualité, efficacité et fiabilité de l’alimentation</vt:lpstr>
      <vt:lpstr>Qualité, efficacité et fiabilité de l’alimentation</vt:lpstr>
      <vt:lpstr>Qualité, efficacité et fiabilité de l’alimentation</vt:lpstr>
      <vt:lpstr>Mise à la terre et continuité des masses</vt:lpstr>
      <vt:lpstr>Mise à la terre et continuité des masses</vt:lpstr>
      <vt:lpstr>Mise à la terre et continuité des masses</vt:lpstr>
      <vt:lpstr>Merci de votre attention !!!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Carole Poirier</dc:creator>
  <cp:lastModifiedBy>Sophie Hamel</cp:lastModifiedBy>
  <cp:revision>193</cp:revision>
  <cp:lastPrinted>2013-01-18T16:51:26Z</cp:lastPrinted>
  <dcterms:created xsi:type="dcterms:W3CDTF">2013-01-03T19:41:28Z</dcterms:created>
  <dcterms:modified xsi:type="dcterms:W3CDTF">2013-06-07T13:52:12Z</dcterms:modified>
</cp:coreProperties>
</file>