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4"/>
  </p:notesMasterIdLst>
  <p:handoutMasterIdLst>
    <p:handoutMasterId r:id="rId35"/>
  </p:handoutMasterIdLst>
  <p:sldIdLst>
    <p:sldId id="268" r:id="rId3"/>
    <p:sldId id="284" r:id="rId4"/>
    <p:sldId id="285" r:id="rId5"/>
    <p:sldId id="287" r:id="rId6"/>
    <p:sldId id="286" r:id="rId7"/>
    <p:sldId id="288" r:id="rId8"/>
    <p:sldId id="289" r:id="rId9"/>
    <p:sldId id="290" r:id="rId10"/>
    <p:sldId id="291" r:id="rId11"/>
    <p:sldId id="292" r:id="rId12"/>
    <p:sldId id="294" r:id="rId13"/>
    <p:sldId id="295" r:id="rId14"/>
    <p:sldId id="296" r:id="rId15"/>
    <p:sldId id="297" r:id="rId16"/>
    <p:sldId id="298" r:id="rId17"/>
    <p:sldId id="299" r:id="rId18"/>
    <p:sldId id="301" r:id="rId19"/>
    <p:sldId id="302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4" r:id="rId30"/>
    <p:sldId id="315" r:id="rId31"/>
    <p:sldId id="316" r:id="rId32"/>
    <p:sldId id="283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287" autoAdjust="0"/>
    <p:restoredTop sz="9466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5778"/>
    </p:cViewPr>
  </p:sorter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949969-C4C2-4041-9A25-38ACC46069DF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F666DB-B302-4FD0-88AF-57916D7AA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67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3BF344-C78D-40C2-8B94-D763E5411B91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6548A9-1925-4297-BC88-F93D4D96F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9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629400"/>
            <a:ext cx="2133600" cy="163882"/>
          </a:xfrm>
        </p:spPr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7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7" descr="background_ChemIndustry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67000" y="990600"/>
            <a:ext cx="4267200" cy="9144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4114800"/>
          </a:xfrm>
        </p:spPr>
        <p:txBody>
          <a:bodyPr>
            <a:normAutofit/>
          </a:bodyPr>
          <a:lstStyle>
            <a:lvl1pPr>
              <a:defRPr sz="1200" b="1"/>
            </a:lvl1pPr>
            <a:lvl2pPr>
              <a:defRPr sz="1000" b="1"/>
            </a:lvl2pPr>
            <a:lvl3pPr>
              <a:defRPr sz="9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86600" y="1981200"/>
            <a:ext cx="1943100" cy="4114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7086600" y="990600"/>
            <a:ext cx="2057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1200" b="1" i="1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457200" y="6461125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Division </a:t>
            </a:r>
            <a:r>
              <a:rPr lang="en-US" dirty="0" err="1" smtClean="0"/>
              <a:t>électrique</a:t>
            </a:r>
            <a:endParaRPr lang="en-US" dirty="0" smtClean="0"/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152400" y="165100"/>
            <a:ext cx="899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 err="1" smtClean="0">
                <a:solidFill>
                  <a:schemeClr val="bg1"/>
                </a:solidFill>
              </a:rPr>
              <a:t>Électricité</a:t>
            </a:r>
            <a:r>
              <a:rPr lang="en-US" sz="2000" b="1" dirty="0" smtClean="0">
                <a:solidFill>
                  <a:schemeClr val="bg1"/>
                </a:solidFill>
              </a:rPr>
              <a:t> — Solutions / Industries </a:t>
            </a:r>
            <a:r>
              <a:rPr lang="en-US" sz="2000" b="1" dirty="0" err="1" smtClean="0">
                <a:solidFill>
                  <a:schemeClr val="bg1"/>
                </a:solidFill>
              </a:rPr>
              <a:t>pétrolière</a:t>
            </a:r>
            <a:r>
              <a:rPr lang="en-US" sz="2000" b="1" dirty="0" smtClean="0">
                <a:solidFill>
                  <a:schemeClr val="bg1"/>
                </a:solidFill>
              </a:rPr>
              <a:t> et </a:t>
            </a:r>
            <a:r>
              <a:rPr lang="en-US" sz="2000" b="1" dirty="0" err="1" smtClean="0">
                <a:solidFill>
                  <a:schemeClr val="bg1"/>
                </a:solidFill>
              </a:rPr>
              <a:t>gazière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379515"/>
            <a:ext cx="1618236" cy="33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93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_Picture_Left 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629400"/>
            <a:ext cx="2133600" cy="163882"/>
          </a:xfrm>
        </p:spPr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2819400"/>
            <a:ext cx="5257800" cy="775961"/>
          </a:xfrm>
          <a:solidFill>
            <a:srgbClr val="206DA3">
              <a:alpha val="54118"/>
            </a:srgbClr>
          </a:solidFill>
        </p:spPr>
        <p:txBody>
          <a:bodyPr lIns="54864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0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ution_Picture_Right 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629400"/>
            <a:ext cx="2133600" cy="163882"/>
          </a:xfrm>
        </p:spPr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2819400"/>
            <a:ext cx="5257800" cy="775961"/>
          </a:xfrm>
          <a:solidFill>
            <a:srgbClr val="206DA3">
              <a:alpha val="54118"/>
            </a:srgbClr>
          </a:solidFill>
        </p:spPr>
        <p:txBody>
          <a:bodyPr lIns="91440" rIns="54864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04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629400"/>
            <a:ext cx="2133600" cy="163882"/>
          </a:xfrm>
        </p:spPr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18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629400"/>
            <a:ext cx="2133600" cy="163882"/>
          </a:xfrm>
        </p:spPr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3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629400"/>
            <a:ext cx="2133600" cy="163882"/>
          </a:xfrm>
        </p:spPr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14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581025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1">
                <a:solidFill>
                  <a:srgbClr val="206DA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3992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581025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1">
                <a:solidFill>
                  <a:srgbClr val="206DA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33600"/>
            <a:ext cx="4041775" cy="3992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629400"/>
            <a:ext cx="2133600" cy="163882"/>
          </a:xfrm>
        </p:spPr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8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535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629400"/>
            <a:ext cx="2133600" cy="163882"/>
          </a:xfrm>
        </p:spPr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17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629400"/>
            <a:ext cx="2133600" cy="163882"/>
          </a:xfrm>
        </p:spPr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24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Division </a:t>
            </a:r>
            <a:r>
              <a:rPr lang="en-US" dirty="0" err="1" smtClean="0"/>
              <a:t>électrique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34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5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Division </a:t>
            </a:r>
            <a:r>
              <a:rPr lang="en-US" dirty="0" err="1" smtClean="0"/>
              <a:t>électrique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6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hank you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6629400" cy="579438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6629400" cy="4114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egul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371600"/>
            <a:ext cx="7010400" cy="5794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7010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73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371600"/>
            <a:ext cx="7010400" cy="5794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70104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74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371600"/>
            <a:ext cx="5943600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133600"/>
            <a:ext cx="5943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35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200400" cy="10668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32004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94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eft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2895600" cy="10668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2133600" cy="3810000"/>
          </a:xfrm>
        </p:spPr>
        <p:txBody>
          <a:bodyPr>
            <a:normAutofit/>
          </a:bodyPr>
          <a:lstStyle>
            <a:lvl1pPr marL="177800" indent="-1778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50" b="1"/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75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Header.png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740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629400"/>
            <a:ext cx="2133600" cy="163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52400" y="165100"/>
            <a:ext cx="899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 err="1" smtClean="0">
                <a:solidFill>
                  <a:schemeClr val="bg1"/>
                </a:solidFill>
              </a:rPr>
              <a:t>Électricité</a:t>
            </a:r>
            <a:r>
              <a:rPr lang="en-US" sz="2000" b="1" dirty="0" smtClean="0">
                <a:solidFill>
                  <a:schemeClr val="bg1"/>
                </a:solidFill>
              </a:rPr>
              <a:t> — Solutions / Industries </a:t>
            </a:r>
            <a:r>
              <a:rPr lang="en-US" sz="2000" b="1" dirty="0" err="1" smtClean="0">
                <a:solidFill>
                  <a:schemeClr val="bg1"/>
                </a:solidFill>
              </a:rPr>
              <a:t>pétrolière</a:t>
            </a:r>
            <a:r>
              <a:rPr lang="en-US" sz="2000" b="1" dirty="0" smtClean="0">
                <a:solidFill>
                  <a:schemeClr val="bg1"/>
                </a:solidFill>
              </a:rPr>
              <a:t> et </a:t>
            </a:r>
            <a:r>
              <a:rPr lang="en-US" sz="2000" b="1" dirty="0" err="1" smtClean="0">
                <a:solidFill>
                  <a:schemeClr val="bg1"/>
                </a:solidFill>
              </a:rPr>
              <a:t>gazière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457200" y="6461125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Division </a:t>
            </a:r>
            <a:r>
              <a:rPr lang="en-US" dirty="0" err="1" smtClean="0"/>
              <a:t>électrique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379515"/>
            <a:ext cx="1618236" cy="33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8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50" r:id="rId3"/>
    <p:sldLayoutId id="2147483672" r:id="rId4"/>
    <p:sldLayoutId id="2147483666" r:id="rId5"/>
    <p:sldLayoutId id="2147483670" r:id="rId6"/>
    <p:sldLayoutId id="2147483665" r:id="rId7"/>
    <p:sldLayoutId id="2147483664" r:id="rId8"/>
    <p:sldLayoutId id="2147483668" r:id="rId9"/>
    <p:sldLayoutId id="2147483667" r:id="rId10"/>
    <p:sldLayoutId id="2147483669" r:id="rId11"/>
    <p:sldLayoutId id="2147483671" r:id="rId12"/>
    <p:sldLayoutId id="2147483649" r:id="rId13"/>
    <p:sldLayoutId id="2147483651" r:id="rId14"/>
    <p:sldLayoutId id="2147483652" r:id="rId15"/>
    <p:sldLayoutId id="2147483653" r:id="rId16"/>
    <p:sldLayoutId id="2147483656" r:id="rId17"/>
    <p:sldLayoutId id="2147483657" r:id="rId18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200" b="1" i="1" kern="1200">
          <a:solidFill>
            <a:srgbClr val="206DA3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Division </a:t>
            </a:r>
            <a:r>
              <a:rPr lang="en-US" dirty="0" err="1" smtClean="0"/>
              <a:t>électrique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0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40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5.jpeg"/><Relationship Id="rId11" Type="http://schemas.openxmlformats.org/officeDocument/2006/relationships/image" Target="../media/image51.emf"/><Relationship Id="rId5" Type="http://schemas.openxmlformats.org/officeDocument/2006/relationships/image" Target="../media/image54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7.png"/><Relationship Id="rId7" Type="http://schemas.openxmlformats.org/officeDocument/2006/relationships/image" Target="../media/image66.e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7.emf"/><Relationship Id="rId5" Type="http://schemas.openxmlformats.org/officeDocument/2006/relationships/image" Target="../media/image76.jpe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4.png"/><Relationship Id="rId5" Type="http://schemas.openxmlformats.org/officeDocument/2006/relationships/image" Target="../media/image83.jpeg"/><Relationship Id="rId4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5.png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6.png"/><Relationship Id="rId11" Type="http://schemas.openxmlformats.org/officeDocument/2006/relationships/image" Target="../media/image91.jpeg"/><Relationship Id="rId5" Type="http://schemas.openxmlformats.org/officeDocument/2006/relationships/image" Target="../media/image51.emf"/><Relationship Id="rId10" Type="http://schemas.openxmlformats.org/officeDocument/2006/relationships/image" Target="../media/image90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8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3" Type="http://schemas.openxmlformats.org/officeDocument/2006/relationships/image" Target="../media/image99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11.png"/><Relationship Id="rId7" Type="http://schemas.openxmlformats.org/officeDocument/2006/relationships/image" Target="../media/image110.e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6.png"/><Relationship Id="rId5" Type="http://schemas.openxmlformats.org/officeDocument/2006/relationships/image" Target="../media/image125.jpeg"/><Relationship Id="rId4" Type="http://schemas.openxmlformats.org/officeDocument/2006/relationships/image" Target="../media/image124.png"/><Relationship Id="rId9" Type="http://schemas.openxmlformats.org/officeDocument/2006/relationships/image" Target="../media/image12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9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Refinery_is3098176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2113"/>
            <a:ext cx="9151938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Division </a:t>
            </a:r>
            <a:r>
              <a:rPr lang="en-US" dirty="0" err="1" smtClean="0"/>
              <a:t>électrique</a:t>
            </a:r>
            <a:endParaRPr lang="en-US" dirty="0" smtClean="0"/>
          </a:p>
        </p:txBody>
      </p:sp>
      <p:pic>
        <p:nvPicPr>
          <p:cNvPr id="10" name="Picture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13275"/>
            <a:ext cx="9161463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52400" y="183685"/>
            <a:ext cx="899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 err="1" smtClean="0">
                <a:solidFill>
                  <a:srgbClr val="000000"/>
                </a:solidFill>
              </a:rPr>
              <a:t>Électricité</a:t>
            </a:r>
            <a:r>
              <a:rPr lang="en-US" sz="2000" b="1" dirty="0" smtClean="0">
                <a:solidFill>
                  <a:srgbClr val="000000"/>
                </a:solidFill>
              </a:rPr>
              <a:t> — Solutions / Industries </a:t>
            </a:r>
            <a:r>
              <a:rPr lang="en-US" sz="2000" b="1" dirty="0" err="1" smtClean="0">
                <a:solidFill>
                  <a:srgbClr val="000000"/>
                </a:solidFill>
              </a:rPr>
              <a:t>pétrolière</a:t>
            </a:r>
            <a:r>
              <a:rPr lang="en-US" sz="2000" b="1" dirty="0" smtClean="0">
                <a:solidFill>
                  <a:srgbClr val="000000"/>
                </a:solidFill>
              </a:rPr>
              <a:t> et </a:t>
            </a:r>
            <a:r>
              <a:rPr lang="en-US" sz="2000" b="1" dirty="0" err="1" smtClean="0">
                <a:solidFill>
                  <a:srgbClr val="000000"/>
                </a:solidFill>
              </a:rPr>
              <a:t>gazière</a:t>
            </a:r>
            <a:endParaRPr lang="en-US" sz="2000" b="1" dirty="0">
              <a:solidFill>
                <a:srgbClr val="000000"/>
              </a:solidFill>
            </a:endParaRPr>
          </a:p>
          <a:p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379515"/>
            <a:ext cx="1618236" cy="33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</a:t>
            </a:r>
            <a:r>
              <a:rPr lang="en-US" dirty="0" err="1" smtClean="0"/>
              <a:t>continu</a:t>
            </a:r>
            <a:r>
              <a:rPr lang="en-US" dirty="0" smtClean="0"/>
              <a:t> et </a:t>
            </a:r>
            <a:r>
              <a:rPr lang="en-US" dirty="0" err="1" smtClean="0"/>
              <a:t>viabilité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En </a:t>
            </a:r>
            <a:r>
              <a:rPr lang="en-US" dirty="0" err="1" smtClean="0"/>
              <a:t>environnements</a:t>
            </a:r>
            <a:r>
              <a:rPr lang="en-US" dirty="0" smtClean="0"/>
              <a:t> </a:t>
            </a:r>
            <a:r>
              <a:rPr lang="en-US" dirty="0" err="1" smtClean="0"/>
              <a:t>exigeants</a:t>
            </a:r>
            <a:r>
              <a:rPr lang="en-US" dirty="0" smtClean="0"/>
              <a:t> </a:t>
            </a:r>
            <a:r>
              <a:rPr lang="en-US" dirty="0" err="1" smtClean="0"/>
              <a:t>où</a:t>
            </a:r>
            <a:r>
              <a:rPr lang="en-US" dirty="0" smtClean="0"/>
              <a:t> le service </a:t>
            </a:r>
            <a:r>
              <a:rPr lang="en-US" dirty="0" err="1" smtClean="0"/>
              <a:t>doit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ininterrompu</a:t>
            </a:r>
            <a:r>
              <a:rPr lang="en-US" dirty="0" smtClean="0"/>
              <a:t>, un </a:t>
            </a:r>
            <a:r>
              <a:rPr lang="en-US" dirty="0" err="1" smtClean="0"/>
              <a:t>seul</a:t>
            </a:r>
            <a:r>
              <a:rPr lang="en-US" dirty="0" smtClean="0"/>
              <a:t> </a:t>
            </a:r>
            <a:r>
              <a:rPr lang="en-US" dirty="0" err="1" smtClean="0"/>
              <a:t>dérapage</a:t>
            </a:r>
            <a:r>
              <a:rPr lang="en-US" dirty="0" smtClean="0"/>
              <a:t>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entraîner</a:t>
            </a:r>
            <a:r>
              <a:rPr lang="en-US" dirty="0" smtClean="0"/>
              <a:t> des </a:t>
            </a:r>
            <a:r>
              <a:rPr lang="en-US" dirty="0" err="1" smtClean="0"/>
              <a:t>résultats</a:t>
            </a:r>
            <a:r>
              <a:rPr lang="en-US" dirty="0" smtClean="0"/>
              <a:t> </a:t>
            </a:r>
            <a:r>
              <a:rPr lang="en-US" dirty="0" err="1" smtClean="0"/>
              <a:t>coûteux</a:t>
            </a:r>
            <a:r>
              <a:rPr lang="en-US" dirty="0" smtClean="0"/>
              <a:t>, </a:t>
            </a:r>
            <a:r>
              <a:rPr lang="en-US" dirty="0" err="1" smtClean="0"/>
              <a:t>voire</a:t>
            </a:r>
            <a:r>
              <a:rPr lang="en-US" dirty="0" smtClean="0"/>
              <a:t> </a:t>
            </a:r>
            <a:r>
              <a:rPr lang="en-US" dirty="0" err="1" smtClean="0"/>
              <a:t>même</a:t>
            </a:r>
            <a:r>
              <a:rPr lang="en-US" dirty="0" smtClean="0"/>
              <a:t> </a:t>
            </a:r>
            <a:r>
              <a:rPr lang="en-US" dirty="0" err="1" smtClean="0"/>
              <a:t>désastreux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 smtClean="0"/>
              <a:t>Blackburn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Elastimold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fr-CA" dirty="0" err="1" smtClean="0"/>
              <a:t>Homac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fr-CA" dirty="0" err="1" smtClean="0"/>
              <a:t>Joslyn</a:t>
            </a:r>
            <a:r>
              <a:rPr lang="fr-CA" dirty="0" smtClean="0"/>
              <a:t> Hi-Voltage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Ocal</a:t>
            </a:r>
            <a:r>
              <a:rPr lang="en-US" baseline="30000" dirty="0" err="1" smtClean="0"/>
              <a:t>mc</a:t>
            </a:r>
            <a:endParaRPr lang="en-US" dirty="0"/>
          </a:p>
          <a:p>
            <a:r>
              <a:rPr lang="en-US" dirty="0" err="1" smtClean="0"/>
              <a:t>PMA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Russellstoll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smtClean="0"/>
              <a:t>Shrink-</a:t>
            </a:r>
            <a:r>
              <a:rPr lang="en-US" dirty="0" err="1" smtClean="0"/>
              <a:t>Kon</a:t>
            </a:r>
            <a:r>
              <a:rPr lang="en-US" baseline="30000" dirty="0" err="1" smtClean="0"/>
              <a:t>mc</a:t>
            </a:r>
            <a:endParaRPr lang="en-US" dirty="0"/>
          </a:p>
          <a:p>
            <a:r>
              <a:rPr lang="en-US" dirty="0" err="1" smtClean="0"/>
              <a:t>Sta-Kon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Superstrut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Chemins</a:t>
            </a:r>
            <a:r>
              <a:rPr lang="en-US" dirty="0" smtClean="0"/>
              <a:t> de </a:t>
            </a:r>
            <a:r>
              <a:rPr lang="en-US" dirty="0" err="1" smtClean="0"/>
              <a:t>câbles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/>
          </a:p>
          <a:p>
            <a:r>
              <a:rPr lang="en-US" dirty="0" err="1" smtClean="0"/>
              <a:t>Raccords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Marques Thomas &amp; Betts pour le service </a:t>
            </a:r>
            <a:r>
              <a:rPr lang="en-US" dirty="0" err="1" smtClean="0"/>
              <a:t>continu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et la </a:t>
            </a:r>
            <a:r>
              <a:rPr lang="en-US" dirty="0" err="1" smtClean="0"/>
              <a:t>viabilité</a:t>
            </a:r>
            <a:endParaRPr lang="en-US" dirty="0"/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2358314" y="3948113"/>
            <a:ext cx="24241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Russellstoll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err="1" smtClean="0"/>
              <a:t>Connecteurs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à broche et </a:t>
            </a:r>
            <a:r>
              <a:rPr lang="en-US" sz="1000" dirty="0" err="1" smtClean="0"/>
              <a:t>manchon</a:t>
            </a:r>
            <a:endParaRPr lang="en-US" sz="1000" dirty="0"/>
          </a:p>
        </p:txBody>
      </p:sp>
      <p:sp>
        <p:nvSpPr>
          <p:cNvPr id="7" name="TextBox 30"/>
          <p:cNvSpPr txBox="1">
            <a:spLocks noChangeArrowheads="1"/>
          </p:cNvSpPr>
          <p:nvPr/>
        </p:nvSpPr>
        <p:spPr bwMode="auto">
          <a:xfrm>
            <a:off x="4714875" y="5781592"/>
            <a:ext cx="21923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smtClean="0"/>
              <a:t>Shrink-</a:t>
            </a:r>
            <a:r>
              <a:rPr lang="en-US" sz="1000" b="1" dirty="0" err="1" smtClean="0"/>
              <a:t>Kon</a:t>
            </a:r>
            <a:r>
              <a:rPr lang="en-US" sz="1000" b="1" baseline="30000" dirty="0" err="1" smtClean="0"/>
              <a:t>mc</a:t>
            </a:r>
            <a:r>
              <a:rPr lang="en-US" sz="1000" b="1" baseline="30000" dirty="0" smtClean="0"/>
              <a:t/>
            </a:r>
            <a:br>
              <a:rPr lang="en-US" sz="1000" b="1" baseline="30000" dirty="0" smtClean="0"/>
            </a:br>
            <a:r>
              <a:rPr lang="en-US" sz="1000" dirty="0" err="1" smtClean="0"/>
              <a:t>Isolant</a:t>
            </a:r>
            <a:r>
              <a:rPr lang="en-US" sz="1000" dirty="0" smtClean="0"/>
              <a:t> pour </a:t>
            </a:r>
            <a:r>
              <a:rPr lang="en-US" sz="1000" dirty="0" err="1" smtClean="0"/>
              <a:t>fils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et </a:t>
            </a:r>
            <a:r>
              <a:rPr lang="en-US" sz="1000" dirty="0" err="1" smtClean="0"/>
              <a:t>connecteurs</a:t>
            </a:r>
            <a:endParaRPr lang="en-US" sz="1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3350" y="4756903"/>
            <a:ext cx="1195388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8587" y="3048000"/>
            <a:ext cx="1146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251" y="4876800"/>
            <a:ext cx="1138237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139" y="3033713"/>
            <a:ext cx="90646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2"/>
          <p:cNvSpPr txBox="1">
            <a:spLocks noChangeArrowheads="1"/>
          </p:cNvSpPr>
          <p:nvPr/>
        </p:nvSpPr>
        <p:spPr bwMode="auto">
          <a:xfrm>
            <a:off x="2643270" y="5781592"/>
            <a:ext cx="1854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Raccords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T&amp;B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smtClean="0"/>
              <a:t>Conduits et </a:t>
            </a:r>
            <a:r>
              <a:rPr lang="en-US" sz="1000" dirty="0" err="1" smtClean="0"/>
              <a:t>raccords</a:t>
            </a:r>
            <a:r>
              <a:rPr lang="en-US" sz="1000" dirty="0" smtClean="0"/>
              <a:t> </a:t>
            </a:r>
            <a:r>
              <a:rPr lang="en-US" sz="1000" dirty="0" err="1" smtClean="0"/>
              <a:t>flexibles</a:t>
            </a:r>
            <a:r>
              <a:rPr lang="en-US" sz="1000" dirty="0" smtClean="0"/>
              <a:t> non </a:t>
            </a:r>
            <a:r>
              <a:rPr lang="en-US" sz="1000" dirty="0" err="1" smtClean="0"/>
              <a:t>métallliques</a:t>
            </a:r>
            <a:r>
              <a:rPr lang="en-US" sz="1000" dirty="0" smtClean="0"/>
              <a:t> de type A</a:t>
            </a:r>
            <a:endParaRPr lang="en-US" sz="1000" dirty="0"/>
          </a:p>
        </p:txBody>
      </p:sp>
      <p:sp>
        <p:nvSpPr>
          <p:cNvPr id="14" name="TextBox 33"/>
          <p:cNvSpPr txBox="1">
            <a:spLocks noChangeArrowheads="1"/>
          </p:cNvSpPr>
          <p:nvPr/>
        </p:nvSpPr>
        <p:spPr bwMode="auto">
          <a:xfrm>
            <a:off x="4474745" y="3948113"/>
            <a:ext cx="2527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Ocal</a:t>
            </a:r>
            <a:r>
              <a:rPr lang="en-US" sz="1000" b="1" baseline="30000" dirty="0" err="1" smtClean="0"/>
              <a:t>mc</a:t>
            </a:r>
            <a:endParaRPr lang="en-US" sz="1000" b="1" baseline="30000" dirty="0"/>
          </a:p>
          <a:p>
            <a:pPr algn="ctr"/>
            <a:r>
              <a:rPr lang="en-US" sz="1000" dirty="0" err="1" smtClean="0"/>
              <a:t>Systèmes</a:t>
            </a:r>
            <a:r>
              <a:rPr lang="en-US" sz="1000" dirty="0" smtClean="0"/>
              <a:t> de conduits</a:t>
            </a:r>
            <a:br>
              <a:rPr lang="en-US" sz="1000" dirty="0" smtClean="0"/>
            </a:br>
            <a:r>
              <a:rPr lang="en-US" sz="1000" dirty="0" smtClean="0"/>
              <a:t>à </a:t>
            </a:r>
            <a:r>
              <a:rPr lang="en-US" sz="1000" dirty="0" err="1" smtClean="0"/>
              <a:t>revêtement</a:t>
            </a:r>
            <a:r>
              <a:rPr lang="en-US" sz="1000" dirty="0" smtClean="0"/>
              <a:t> de PVC</a:t>
            </a:r>
            <a:endParaRPr lang="en-US" sz="10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685126"/>
              </p:ext>
            </p:extLst>
          </p:nvPr>
        </p:nvGraphicFramePr>
        <p:xfrm>
          <a:off x="324352" y="2042465"/>
          <a:ext cx="2228014" cy="288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Acrobat Document" r:id="rId7" imgW="7779960" imgH="10051560" progId="AcroExch.Document.7">
                  <p:embed/>
                </p:oleObj>
              </mc:Choice>
              <mc:Fallback>
                <p:oleObj name="Acrobat Document" r:id="rId7" imgW="7779960" imgH="10051560" progId="AcroExch.Document.7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52" y="2042465"/>
                        <a:ext cx="2228014" cy="28835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1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012" y="1651000"/>
            <a:ext cx="6348308" cy="4436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881639"/>
            <a:ext cx="5760720" cy="775961"/>
          </a:xfrm>
        </p:spPr>
        <p:txBody>
          <a:bodyPr/>
          <a:lstStyle/>
          <a:p>
            <a:r>
              <a:rPr lang="en-US" dirty="0" err="1" smtClean="0"/>
              <a:t>Réduction</a:t>
            </a:r>
            <a:r>
              <a:rPr lang="en-US" dirty="0" smtClean="0"/>
              <a:t> du </a:t>
            </a:r>
            <a:r>
              <a:rPr lang="en-US" dirty="0" err="1" smtClean="0"/>
              <a:t>coût</a:t>
            </a:r>
            <a:r>
              <a:rPr lang="en-US" dirty="0" smtClean="0"/>
              <a:t> global des </a:t>
            </a:r>
            <a:r>
              <a:rPr lang="en-US" dirty="0" err="1" smtClean="0"/>
              <a:t>projets</a:t>
            </a:r>
            <a:endParaRPr lang="en-US" dirty="0"/>
          </a:p>
        </p:txBody>
      </p:sp>
      <p:pic>
        <p:nvPicPr>
          <p:cNvPr id="4" name="Picture 21" descr="CostReduc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69056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8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990600"/>
            <a:ext cx="5181600" cy="914400"/>
          </a:xfrm>
        </p:spPr>
        <p:txBody>
          <a:bodyPr/>
          <a:lstStyle/>
          <a:p>
            <a:r>
              <a:rPr lang="en-US" dirty="0" err="1" smtClean="0"/>
              <a:t>Réduction</a:t>
            </a:r>
            <a:r>
              <a:rPr lang="en-US" dirty="0" smtClean="0"/>
              <a:t> du </a:t>
            </a:r>
            <a:r>
              <a:rPr lang="en-US" dirty="0" err="1" smtClean="0"/>
              <a:t>coût</a:t>
            </a:r>
            <a:r>
              <a:rPr lang="en-US" dirty="0" smtClean="0"/>
              <a:t> global des </a:t>
            </a:r>
            <a:r>
              <a:rPr lang="en-US" dirty="0" err="1" smtClean="0"/>
              <a:t>projets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91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Thomas &amp; </a:t>
            </a:r>
            <a:r>
              <a:rPr lang="en-US" dirty="0" smtClean="0"/>
              <a:t>Betts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consciente</a:t>
            </a:r>
            <a:r>
              <a:rPr lang="en-US" dirty="0" smtClean="0"/>
              <a:t> des </a:t>
            </a:r>
            <a:r>
              <a:rPr lang="en-US" dirty="0" err="1" smtClean="0"/>
              <a:t>besoins</a:t>
            </a:r>
            <a:r>
              <a:rPr lang="en-US" dirty="0" smtClean="0"/>
              <a:t> des </a:t>
            </a:r>
            <a:r>
              <a:rPr lang="en-US" dirty="0" err="1" smtClean="0"/>
              <a:t>producteurs</a:t>
            </a:r>
            <a:r>
              <a:rPr lang="en-US" dirty="0" smtClean="0"/>
              <a:t> de </a:t>
            </a:r>
            <a:r>
              <a:rPr lang="en-US" dirty="0" err="1" smtClean="0"/>
              <a:t>pétrole</a:t>
            </a:r>
            <a:r>
              <a:rPr lang="en-US" dirty="0" smtClean="0"/>
              <a:t> et de </a:t>
            </a:r>
            <a:r>
              <a:rPr lang="en-US" dirty="0" err="1" smtClean="0"/>
              <a:t>gaz</a:t>
            </a:r>
            <a:r>
              <a:rPr lang="en-US" dirty="0" smtClean="0"/>
              <a:t> et </a:t>
            </a:r>
            <a:r>
              <a:rPr lang="en-US" dirty="0" err="1" smtClean="0"/>
              <a:t>leur</a:t>
            </a:r>
            <a:r>
              <a:rPr lang="en-US" dirty="0" smtClean="0"/>
              <a:t> </a:t>
            </a:r>
            <a:r>
              <a:rPr lang="en-US" dirty="0" err="1" smtClean="0"/>
              <a:t>offre</a:t>
            </a:r>
            <a:r>
              <a:rPr lang="en-US" dirty="0" smtClean="0"/>
              <a:t> des solutions </a:t>
            </a:r>
            <a:r>
              <a:rPr lang="en-US" dirty="0" err="1" smtClean="0"/>
              <a:t>complètes</a:t>
            </a:r>
            <a:r>
              <a:rPr lang="en-US" dirty="0" smtClean="0"/>
              <a:t> qui </a:t>
            </a:r>
            <a:r>
              <a:rPr lang="en-US" dirty="0" err="1" smtClean="0"/>
              <a:t>réduisent</a:t>
            </a:r>
            <a:r>
              <a:rPr lang="en-US" dirty="0" smtClean="0"/>
              <a:t> les </a:t>
            </a:r>
            <a:r>
              <a:rPr lang="en-US" dirty="0" err="1" smtClean="0"/>
              <a:t>coûts</a:t>
            </a:r>
            <a:r>
              <a:rPr lang="en-US" dirty="0" smtClean="0"/>
              <a:t> de</a:t>
            </a:r>
            <a:br>
              <a:rPr lang="en-US" dirty="0" smtClean="0"/>
            </a:br>
            <a:r>
              <a:rPr lang="en-US" dirty="0" err="1" smtClean="0"/>
              <a:t>chacune</a:t>
            </a:r>
            <a:r>
              <a:rPr lang="en-US" dirty="0" smtClean="0"/>
              <a:t> des </a:t>
            </a:r>
            <a:r>
              <a:rPr lang="en-US" dirty="0" err="1" smtClean="0"/>
              <a:t>étapes</a:t>
            </a:r>
            <a:r>
              <a:rPr lang="en-US" dirty="0" smtClean="0"/>
              <a:t> de construction, </a:t>
            </a:r>
            <a:r>
              <a:rPr lang="en-US" dirty="0" err="1" smtClean="0"/>
              <a:t>d’exploitation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et de maintenance.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 smtClean="0"/>
              <a:t>Blackbur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Hazlux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Joslyn</a:t>
            </a:r>
            <a:r>
              <a:rPr lang="en-US" dirty="0" smtClean="0"/>
              <a:t> Hi-</a:t>
            </a:r>
            <a:r>
              <a:rPr lang="en-US" dirty="0" err="1" smtClean="0"/>
              <a:t>Voltage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Superstrut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Raccords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Marques Thomas </a:t>
            </a:r>
            <a:r>
              <a:rPr lang="en-US" dirty="0"/>
              <a:t>&amp; Betts </a:t>
            </a:r>
            <a:r>
              <a:rPr lang="en-US" dirty="0" smtClean="0"/>
              <a:t>pour la </a:t>
            </a:r>
            <a:r>
              <a:rPr lang="en-US" dirty="0" err="1" smtClean="0"/>
              <a:t>réduction</a:t>
            </a:r>
            <a:r>
              <a:rPr lang="en-US" dirty="0" smtClean="0"/>
              <a:t> du </a:t>
            </a:r>
            <a:r>
              <a:rPr lang="en-US" dirty="0" err="1" smtClean="0"/>
              <a:t>coût</a:t>
            </a:r>
            <a:r>
              <a:rPr lang="en-US" dirty="0" smtClean="0"/>
              <a:t> global des </a:t>
            </a:r>
            <a:r>
              <a:rPr lang="en-US" dirty="0" err="1" smtClean="0"/>
              <a:t>projets</a:t>
            </a:r>
            <a:endParaRPr lang="en-US" dirty="0"/>
          </a:p>
        </p:txBody>
      </p:sp>
      <p:pic>
        <p:nvPicPr>
          <p:cNvPr id="6" name="Picture 24" descr="XF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538" y="3340908"/>
            <a:ext cx="7445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2438400" y="3999720"/>
            <a:ext cx="2184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smtClean="0"/>
              <a:t> </a:t>
            </a:r>
            <a:r>
              <a:rPr lang="en-US" sz="1000" b="1" dirty="0" err="1" smtClean="0"/>
              <a:t>Raccords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T&amp;B</a:t>
            </a:r>
            <a:r>
              <a:rPr lang="en-US" sz="1000" b="1" baseline="30000" dirty="0" err="1" smtClean="0"/>
              <a:t>md</a:t>
            </a:r>
            <a:endParaRPr lang="en-US" sz="1000" b="1" dirty="0"/>
          </a:p>
          <a:p>
            <a:pPr algn="ctr"/>
            <a:r>
              <a:rPr lang="en-US" sz="1000" dirty="0" err="1" smtClean="0"/>
              <a:t>Connecteurs</a:t>
            </a:r>
            <a:r>
              <a:rPr lang="en-US" sz="1000" dirty="0" smtClean="0"/>
              <a:t> </a:t>
            </a:r>
            <a:r>
              <a:rPr lang="en-US" sz="1000" dirty="0" err="1" smtClean="0"/>
              <a:t>Ranger</a:t>
            </a:r>
            <a:r>
              <a:rPr lang="en-US" sz="1000" b="1" baseline="30000" dirty="0" err="1" smtClean="0"/>
              <a:t>mc</a:t>
            </a:r>
            <a:r>
              <a:rPr lang="en-US" sz="1000" b="1" baseline="30000" dirty="0" smtClean="0"/>
              <a:t/>
            </a:r>
            <a:br>
              <a:rPr lang="en-US" sz="1000" b="1" baseline="30000" dirty="0" smtClean="0"/>
            </a:br>
            <a:r>
              <a:rPr lang="en-US" sz="1000" dirty="0" smtClean="0"/>
              <a:t>pour cordons </a:t>
            </a:r>
            <a:r>
              <a:rPr lang="en-US" sz="1000" dirty="0" err="1" smtClean="0"/>
              <a:t>flexibles</a:t>
            </a:r>
            <a:endParaRPr lang="en-US" sz="1000" dirty="0"/>
          </a:p>
        </p:txBody>
      </p:sp>
      <p:sp>
        <p:nvSpPr>
          <p:cNvPr id="8" name="TextBox 30"/>
          <p:cNvSpPr txBox="1">
            <a:spLocks noChangeArrowheads="1"/>
          </p:cNvSpPr>
          <p:nvPr/>
        </p:nvSpPr>
        <p:spPr bwMode="auto">
          <a:xfrm>
            <a:off x="2422526" y="5562600"/>
            <a:ext cx="21923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Hazlux</a:t>
            </a:r>
            <a:r>
              <a:rPr lang="en-US" sz="1000" b="1" baseline="30000" dirty="0" err="1" smtClean="0"/>
              <a:t>md</a:t>
            </a:r>
            <a:r>
              <a:rPr lang="en-US" sz="1000" b="1" baseline="30000" dirty="0" smtClean="0"/>
              <a:t> </a:t>
            </a:r>
          </a:p>
          <a:p>
            <a:pPr algn="ctr"/>
            <a:r>
              <a:rPr lang="en-US" sz="1000" dirty="0" smtClean="0"/>
              <a:t>Poteau à montage  </a:t>
            </a:r>
            <a:r>
              <a:rPr lang="en-US" sz="1000" dirty="0" err="1" smtClean="0"/>
              <a:t>rapide</a:t>
            </a:r>
            <a:r>
              <a:rPr lang="en-US" sz="1000" dirty="0" smtClean="0"/>
              <a:t> </a:t>
            </a:r>
            <a:br>
              <a:rPr lang="en-US" sz="1000" dirty="0" smtClean="0"/>
            </a:br>
            <a:r>
              <a:rPr lang="en-US" sz="1000" dirty="0" smtClean="0"/>
              <a:t>Quick </a:t>
            </a:r>
            <a:r>
              <a:rPr lang="en-US" sz="1000" dirty="0" err="1" smtClean="0"/>
              <a:t>Pole</a:t>
            </a:r>
            <a:r>
              <a:rPr lang="en-US" sz="1000" baseline="30000" dirty="0" err="1" smtClean="0"/>
              <a:t>mc</a:t>
            </a:r>
            <a:endParaRPr lang="en-US" sz="1000" baseline="30000" dirty="0" smtClean="0"/>
          </a:p>
        </p:txBody>
      </p:sp>
      <p:pic>
        <p:nvPicPr>
          <p:cNvPr id="9" name="Picture 27" descr="FLPWB gla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15" y="4476750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4525963" y="5568858"/>
            <a:ext cx="24463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Raccords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T&amp;B</a:t>
            </a:r>
            <a:r>
              <a:rPr lang="en-US" sz="1000" b="1" baseline="30000" dirty="0" err="1" smtClean="0"/>
              <a:t>md</a:t>
            </a:r>
            <a:endParaRPr lang="en-US" sz="1000" b="1" dirty="0"/>
          </a:p>
          <a:p>
            <a:pPr algn="ctr"/>
            <a:r>
              <a:rPr lang="en-US" sz="1000" dirty="0" err="1" smtClean="0"/>
              <a:t>Raccords</a:t>
            </a:r>
            <a:r>
              <a:rPr lang="en-US" sz="1000" dirty="0" smtClean="0"/>
              <a:t> </a:t>
            </a:r>
            <a:r>
              <a:rPr lang="en-US" sz="1000" dirty="0" err="1" smtClean="0"/>
              <a:t>StarTeck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err="1" smtClean="0"/>
              <a:t>Extreme</a:t>
            </a:r>
            <a:r>
              <a:rPr lang="en-US" sz="1000" baseline="30000" dirty="0" err="1" smtClean="0"/>
              <a:t>md</a:t>
            </a:r>
            <a:r>
              <a:rPr lang="en-US" sz="1000" dirty="0" smtClean="0"/>
              <a:t> </a:t>
            </a:r>
            <a:r>
              <a:rPr lang="en-US" sz="1000" dirty="0" err="1" smtClean="0"/>
              <a:t>Director</a:t>
            </a:r>
            <a:r>
              <a:rPr lang="en-US" sz="1000" baseline="30000" dirty="0" err="1" smtClean="0"/>
              <a:t>mc</a:t>
            </a:r>
            <a:endParaRPr lang="en-US" sz="1000" baseline="30000" dirty="0" smtClean="0"/>
          </a:p>
          <a:p>
            <a:pPr algn="ctr"/>
            <a:endParaRPr lang="en-US" sz="1000" dirty="0"/>
          </a:p>
        </p:txBody>
      </p:sp>
      <p:pic>
        <p:nvPicPr>
          <p:cNvPr id="12" name="Picture 25" descr="stex_tc1ph_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5910" y="3107708"/>
            <a:ext cx="890587" cy="89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 descr="Oil_Worker_at_Refinery_is8636232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" y="2051050"/>
            <a:ext cx="20193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33"/>
          <p:cNvSpPr txBox="1">
            <a:spLocks noChangeArrowheads="1"/>
          </p:cNvSpPr>
          <p:nvPr/>
        </p:nvSpPr>
        <p:spPr bwMode="auto">
          <a:xfrm>
            <a:off x="4419600" y="3994958"/>
            <a:ext cx="26336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Blackburn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err="1" smtClean="0"/>
              <a:t>Cosses</a:t>
            </a:r>
            <a:r>
              <a:rPr lang="en-US" sz="1000" dirty="0" smtClean="0"/>
              <a:t> à compression </a:t>
            </a:r>
            <a:br>
              <a:rPr lang="en-US" sz="1000" dirty="0" smtClean="0"/>
            </a:br>
            <a:r>
              <a:rPr lang="en-US" sz="1000" dirty="0" err="1" smtClean="0"/>
              <a:t>incluant</a:t>
            </a:r>
            <a:r>
              <a:rPr lang="en-US" sz="1000" dirty="0" smtClean="0"/>
              <a:t> le </a:t>
            </a:r>
            <a:r>
              <a:rPr lang="en-US" sz="1000" dirty="0" err="1" smtClean="0"/>
              <a:t>système</a:t>
            </a:r>
            <a:r>
              <a:rPr lang="en-US" sz="1000" dirty="0" smtClean="0"/>
              <a:t> Color-</a:t>
            </a:r>
            <a:r>
              <a:rPr lang="en-US" sz="1000" dirty="0" err="1" smtClean="0"/>
              <a:t>Keyed</a:t>
            </a:r>
            <a:r>
              <a:rPr lang="en-US" sz="1000" baseline="30000" dirty="0" err="1" smtClean="0"/>
              <a:t>md</a:t>
            </a:r>
            <a:endParaRPr lang="en-US" sz="1000" baseline="30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09" y="3810000"/>
            <a:ext cx="36763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77" y="5097773"/>
            <a:ext cx="620840" cy="931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990600"/>
            <a:ext cx="5181600" cy="914400"/>
          </a:xfrm>
        </p:spPr>
        <p:txBody>
          <a:bodyPr/>
          <a:lstStyle/>
          <a:p>
            <a:r>
              <a:rPr lang="en-US" dirty="0" err="1" smtClean="0"/>
              <a:t>Réduction</a:t>
            </a:r>
            <a:r>
              <a:rPr lang="en-US" dirty="0" smtClean="0"/>
              <a:t> du </a:t>
            </a:r>
            <a:r>
              <a:rPr lang="en-US" dirty="0" err="1" smtClean="0"/>
              <a:t>coût</a:t>
            </a:r>
            <a:r>
              <a:rPr lang="en-US" dirty="0" smtClean="0"/>
              <a:t> global des </a:t>
            </a:r>
            <a:r>
              <a:rPr lang="en-US" dirty="0" err="1" smtClean="0"/>
              <a:t>projets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Dépendant</a:t>
            </a:r>
            <a:r>
              <a:rPr lang="en-US" dirty="0" smtClean="0"/>
              <a:t> de </a:t>
            </a:r>
            <a:r>
              <a:rPr lang="en-US" dirty="0" err="1" smtClean="0"/>
              <a:t>l’envergure</a:t>
            </a:r>
            <a:r>
              <a:rPr lang="en-US" dirty="0" smtClean="0"/>
              <a:t> du </a:t>
            </a:r>
            <a:r>
              <a:rPr lang="en-US" dirty="0" err="1" smtClean="0"/>
              <a:t>projet</a:t>
            </a:r>
            <a:r>
              <a:rPr lang="en-US" dirty="0" smtClean="0"/>
              <a:t>, </a:t>
            </a:r>
            <a:r>
              <a:rPr lang="en-US" dirty="0" err="1" smtClean="0"/>
              <a:t>maintenir</a:t>
            </a:r>
            <a:r>
              <a:rPr lang="en-US" dirty="0" smtClean="0"/>
              <a:t> le </a:t>
            </a:r>
            <a:r>
              <a:rPr lang="en-US" dirty="0" err="1" smtClean="0"/>
              <a:t>contrôle</a:t>
            </a:r>
            <a:r>
              <a:rPr lang="en-US" dirty="0" smtClean="0"/>
              <a:t> du </a:t>
            </a:r>
            <a:r>
              <a:rPr lang="en-US" dirty="0" err="1" smtClean="0"/>
              <a:t>coût</a:t>
            </a:r>
            <a:r>
              <a:rPr lang="en-US" dirty="0" smtClean="0"/>
              <a:t> global </a:t>
            </a:r>
            <a:r>
              <a:rPr lang="en-US" dirty="0" err="1" smtClean="0"/>
              <a:t>est</a:t>
            </a:r>
            <a:r>
              <a:rPr lang="en-US" dirty="0" smtClean="0"/>
              <a:t> tout </a:t>
            </a:r>
            <a:r>
              <a:rPr lang="en-US" dirty="0" err="1" smtClean="0"/>
              <a:t>aussi</a:t>
            </a:r>
            <a:r>
              <a:rPr lang="en-US" dirty="0" smtClean="0"/>
              <a:t> </a:t>
            </a:r>
            <a:r>
              <a:rPr lang="en-US" dirty="0" err="1" smtClean="0"/>
              <a:t>difficile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nécessaire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Thomas &amp; Betts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aider à </a:t>
            </a:r>
            <a:r>
              <a:rPr lang="en-US" dirty="0" err="1" smtClean="0"/>
              <a:t>relever</a:t>
            </a:r>
            <a:r>
              <a:rPr lang="en-US" dirty="0" smtClean="0"/>
              <a:t> le </a:t>
            </a:r>
            <a:r>
              <a:rPr lang="en-US" dirty="0" err="1" smtClean="0"/>
              <a:t>défi</a:t>
            </a:r>
            <a:r>
              <a:rPr lang="en-US" dirty="0" smtClean="0"/>
              <a:t>.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pourrez</a:t>
            </a:r>
            <a:r>
              <a:rPr lang="en-US" dirty="0" smtClean="0"/>
              <a:t> </a:t>
            </a:r>
            <a:r>
              <a:rPr lang="en-US" dirty="0" err="1" smtClean="0"/>
              <a:t>couper</a:t>
            </a:r>
            <a:r>
              <a:rPr lang="en-US" dirty="0" smtClean="0"/>
              <a:t> les </a:t>
            </a:r>
            <a:r>
              <a:rPr lang="en-US" dirty="0" err="1" smtClean="0"/>
              <a:t>coûts</a:t>
            </a:r>
            <a:r>
              <a:rPr lang="en-US" dirty="0" smtClean="0"/>
              <a:t> sans </a:t>
            </a:r>
            <a:r>
              <a:rPr lang="en-US" dirty="0" err="1" smtClean="0"/>
              <a:t>couper</a:t>
            </a:r>
            <a:r>
              <a:rPr lang="en-US" dirty="0" smtClean="0"/>
              <a:t> de coins.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 smtClean="0"/>
              <a:t>Blackbur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Hazlux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Joslyn</a:t>
            </a:r>
            <a:r>
              <a:rPr lang="en-US" dirty="0" smtClean="0"/>
              <a:t> Hi-</a:t>
            </a:r>
            <a:r>
              <a:rPr lang="en-US" dirty="0" err="1" smtClean="0"/>
              <a:t>Voltage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Superstrut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Raccords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Marques Thomas &amp; Betts pour la </a:t>
            </a:r>
            <a:r>
              <a:rPr lang="en-US" dirty="0" err="1" smtClean="0"/>
              <a:t>réduction</a:t>
            </a:r>
            <a:r>
              <a:rPr lang="en-US" dirty="0" smtClean="0"/>
              <a:t> du </a:t>
            </a:r>
            <a:r>
              <a:rPr lang="en-US" dirty="0" err="1" smtClean="0"/>
              <a:t>coût</a:t>
            </a:r>
            <a:r>
              <a:rPr lang="en-US" dirty="0" smtClean="0"/>
              <a:t> global des </a:t>
            </a:r>
            <a:r>
              <a:rPr lang="en-US" dirty="0" err="1" smtClean="0"/>
              <a:t>projets</a:t>
            </a:r>
            <a:endParaRPr lang="en-US" dirty="0"/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2438400" y="4800600"/>
            <a:ext cx="2184400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 err="1" smtClean="0"/>
              <a:t>Raccords</a:t>
            </a:r>
            <a:r>
              <a:rPr lang="en-US" sz="1400" b="1" baseline="30000" dirty="0" smtClean="0"/>
              <a:t> </a:t>
            </a:r>
            <a:r>
              <a:rPr lang="en-US" sz="1400" b="1" baseline="30000" dirty="0" err="1" smtClean="0"/>
              <a:t>T&amp;B</a:t>
            </a:r>
            <a:r>
              <a:rPr lang="en-US" sz="800" b="1" baseline="100000" dirty="0" err="1" smtClean="0"/>
              <a:t>md</a:t>
            </a:r>
            <a:endParaRPr lang="en-US" sz="700" b="1" baseline="100000" dirty="0"/>
          </a:p>
          <a:p>
            <a:pPr algn="ctr"/>
            <a:r>
              <a:rPr lang="en-US" sz="1400" baseline="30000" dirty="0" err="1" smtClean="0"/>
              <a:t>Coude</a:t>
            </a:r>
            <a:r>
              <a:rPr lang="en-US" sz="1400" baseline="30000" dirty="0" smtClean="0"/>
              <a:t> </a:t>
            </a:r>
            <a:r>
              <a:rPr lang="en-US" sz="1400" baseline="30000" dirty="0" err="1" smtClean="0"/>
              <a:t>universel</a:t>
            </a:r>
            <a:r>
              <a:rPr lang="en-US" sz="1400" baseline="30000" dirty="0" smtClean="0"/>
              <a:t> de </a:t>
            </a:r>
            <a:r>
              <a:rPr lang="en-US" sz="1400" baseline="30000" dirty="0" err="1" smtClean="0"/>
              <a:t>tirage</a:t>
            </a:r>
            <a:r>
              <a:rPr lang="en-US" sz="1400" baseline="30000" dirty="0" smtClean="0"/>
              <a:t> </a:t>
            </a:r>
            <a:r>
              <a:rPr lang="en-US" sz="1400" baseline="30000" dirty="0" err="1" smtClean="0"/>
              <a:t>LU</a:t>
            </a:r>
            <a:r>
              <a:rPr lang="en-US" sz="800" baseline="100000" dirty="0" err="1" smtClean="0"/>
              <a:t>mc</a:t>
            </a:r>
            <a:endParaRPr lang="en-US" sz="1400" baseline="30000" dirty="0"/>
          </a:p>
        </p:txBody>
      </p:sp>
      <p:sp>
        <p:nvSpPr>
          <p:cNvPr id="8" name="TextBox 33"/>
          <p:cNvSpPr txBox="1">
            <a:spLocks noChangeArrowheads="1"/>
          </p:cNvSpPr>
          <p:nvPr/>
        </p:nvSpPr>
        <p:spPr bwMode="auto">
          <a:xfrm>
            <a:off x="2819400" y="5891286"/>
            <a:ext cx="3505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Superstrut</a:t>
            </a:r>
            <a:r>
              <a:rPr lang="en-US" sz="1000" b="1" baseline="30000" dirty="0" err="1" smtClean="0"/>
              <a:t>md</a:t>
            </a:r>
            <a:endParaRPr lang="en-US" sz="1000" b="1" dirty="0"/>
          </a:p>
          <a:p>
            <a:pPr algn="ctr"/>
            <a:r>
              <a:rPr lang="en-US" sz="1000" dirty="0" err="1" smtClean="0"/>
              <a:t>Système</a:t>
            </a:r>
            <a:r>
              <a:rPr lang="en-US" sz="1000" dirty="0" smtClean="0"/>
              <a:t> </a:t>
            </a:r>
            <a:r>
              <a:rPr lang="en-US" sz="1000" dirty="0" err="1" smtClean="0"/>
              <a:t>modulaire</a:t>
            </a:r>
            <a:r>
              <a:rPr lang="en-US" sz="1000" dirty="0" smtClean="0"/>
              <a:t> de structure, </a:t>
            </a:r>
            <a:r>
              <a:rPr lang="en-US" sz="1000" dirty="0" err="1" smtClean="0"/>
              <a:t>serre-câbles</a:t>
            </a:r>
            <a:r>
              <a:rPr lang="en-US" sz="1000" dirty="0" smtClean="0"/>
              <a:t>/</a:t>
            </a:r>
            <a:r>
              <a:rPr lang="en-US" sz="1000" dirty="0" err="1" smtClean="0"/>
              <a:t>tuyaux</a:t>
            </a:r>
            <a:r>
              <a:rPr lang="en-US" sz="1000" dirty="0" smtClean="0"/>
              <a:t> Cobra, fixations pour </a:t>
            </a:r>
            <a:r>
              <a:rPr lang="en-US" sz="1000" dirty="0" err="1" smtClean="0"/>
              <a:t>profilés</a:t>
            </a:r>
            <a:r>
              <a:rPr lang="en-US" sz="1000" dirty="0" smtClean="0"/>
              <a:t> </a:t>
            </a:r>
            <a:r>
              <a:rPr lang="en-US" sz="1000" dirty="0" err="1" smtClean="0"/>
              <a:t>Quik</a:t>
            </a:r>
            <a:r>
              <a:rPr lang="en-US" sz="1000" dirty="0" smtClean="0"/>
              <a:t> Clamp et </a:t>
            </a:r>
            <a:r>
              <a:rPr lang="en-US" sz="1000" dirty="0" err="1" smtClean="0"/>
              <a:t>Trapnut</a:t>
            </a:r>
            <a:r>
              <a:rPr lang="en-US" sz="1000" baseline="30000" dirty="0" err="1" smtClean="0"/>
              <a:t>md</a:t>
            </a:r>
            <a:endParaRPr lang="en-US" sz="10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9725" y="3508685"/>
            <a:ext cx="12668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7689" y="4009058"/>
            <a:ext cx="53816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5851" y="3970140"/>
            <a:ext cx="5254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1314" y="4059858"/>
            <a:ext cx="7762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32"/>
          <p:cNvSpPr txBox="1">
            <a:spLocks noChangeArrowheads="1"/>
          </p:cNvSpPr>
          <p:nvPr/>
        </p:nvSpPr>
        <p:spPr bwMode="auto">
          <a:xfrm>
            <a:off x="4419600" y="4648200"/>
            <a:ext cx="2446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 err="1" smtClean="0"/>
              <a:t>Blackburn</a:t>
            </a:r>
            <a:r>
              <a:rPr lang="en-US" sz="800" b="1" baseline="100000" dirty="0" err="1" smtClean="0"/>
              <a:t>md</a:t>
            </a:r>
            <a:r>
              <a:rPr lang="en-US" sz="1400" b="1" baseline="30000" dirty="0" smtClean="0"/>
              <a:t/>
            </a:r>
            <a:br>
              <a:rPr lang="en-US" sz="1400" b="1" baseline="30000" dirty="0" smtClean="0"/>
            </a:br>
            <a:r>
              <a:rPr lang="en-US" sz="1400" baseline="30000" dirty="0" err="1" smtClean="0"/>
              <a:t>Système</a:t>
            </a:r>
            <a:r>
              <a:rPr lang="en-US" sz="1400" baseline="30000" dirty="0" smtClean="0"/>
              <a:t> de matrices </a:t>
            </a:r>
            <a:r>
              <a:rPr lang="en-US" sz="1400" baseline="30000" dirty="0" err="1" smtClean="0"/>
              <a:t>hexgonales</a:t>
            </a:r>
            <a:r>
              <a:rPr lang="en-US" sz="1400" baseline="30000" dirty="0" smtClean="0"/>
              <a:t/>
            </a:r>
            <a:br>
              <a:rPr lang="en-US" sz="1400" baseline="30000" dirty="0" smtClean="0"/>
            </a:br>
            <a:r>
              <a:rPr lang="en-US" sz="1400" baseline="30000" dirty="0" smtClean="0"/>
              <a:t>HEX-</a:t>
            </a:r>
            <a:r>
              <a:rPr lang="en-US" sz="1400" baseline="30000" dirty="0" err="1" smtClean="0"/>
              <a:t>FLEX</a:t>
            </a:r>
            <a:r>
              <a:rPr lang="en-US" sz="800" baseline="30000" dirty="0" err="1" smtClean="0"/>
              <a:t>mc</a:t>
            </a:r>
            <a:endParaRPr lang="en-US" sz="1400" baseline="30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320" y="5188024"/>
            <a:ext cx="703262" cy="7032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84" y="5242718"/>
            <a:ext cx="771429" cy="593873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932894"/>
              </p:ext>
            </p:extLst>
          </p:nvPr>
        </p:nvGraphicFramePr>
        <p:xfrm>
          <a:off x="383425" y="2053918"/>
          <a:ext cx="2055018" cy="2659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Acrobat Document" r:id="rId10" imgW="7779960" imgH="10051560" progId="AcroExch.Document.7">
                  <p:embed/>
                </p:oleObj>
              </mc:Choice>
              <mc:Fallback>
                <p:oleObj name="Acrobat Document" r:id="rId10" imgW="7779960" imgH="10051560" progId="AcroExch.Document.7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425" y="2053918"/>
                        <a:ext cx="2055018" cy="2659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00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146" y="1634067"/>
            <a:ext cx="6348308" cy="4436533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778337"/>
            <a:ext cx="5498253" cy="775961"/>
          </a:xfrm>
        </p:spPr>
        <p:txBody>
          <a:bodyPr/>
          <a:lstStyle/>
          <a:p>
            <a:r>
              <a:rPr lang="en-US" dirty="0" smtClean="0"/>
              <a:t>Protection </a:t>
            </a:r>
            <a:r>
              <a:rPr lang="en-US" dirty="0" err="1" smtClean="0"/>
              <a:t>contre</a:t>
            </a:r>
            <a:r>
              <a:rPr lang="en-US" dirty="0" smtClean="0"/>
              <a:t> la corrosion et les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environnements</a:t>
            </a:r>
            <a:r>
              <a:rPr lang="en-US" dirty="0" smtClean="0"/>
              <a:t> </a:t>
            </a:r>
            <a:r>
              <a:rPr lang="en-US" dirty="0" err="1" smtClean="0"/>
              <a:t>défavorables</a:t>
            </a:r>
            <a:endParaRPr lang="en-US" dirty="0"/>
          </a:p>
        </p:txBody>
      </p:sp>
      <p:pic>
        <p:nvPicPr>
          <p:cNvPr id="4" name="Picture 13" descr="Corros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886200"/>
            <a:ext cx="7175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6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990600"/>
            <a:ext cx="4724400" cy="914400"/>
          </a:xfrm>
        </p:spPr>
        <p:txBody>
          <a:bodyPr/>
          <a:lstStyle/>
          <a:p>
            <a:r>
              <a:rPr lang="en-US" dirty="0" smtClean="0"/>
              <a:t>Protection </a:t>
            </a:r>
            <a:r>
              <a:rPr lang="en-US" dirty="0" err="1" smtClean="0"/>
              <a:t>contre</a:t>
            </a:r>
            <a:r>
              <a:rPr lang="en-US" dirty="0" smtClean="0"/>
              <a:t> la corrosion et les </a:t>
            </a:r>
            <a:r>
              <a:rPr lang="en-US" dirty="0" err="1" smtClean="0"/>
              <a:t>environnements</a:t>
            </a:r>
            <a:r>
              <a:rPr lang="en-US" dirty="0" smtClean="0"/>
              <a:t> </a:t>
            </a:r>
            <a:r>
              <a:rPr lang="en-US" dirty="0" err="1" smtClean="0"/>
              <a:t>défavorables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2514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Corrosion. Le </a:t>
            </a:r>
            <a:r>
              <a:rPr lang="en-US" dirty="0" err="1" smtClean="0"/>
              <a:t>pire</a:t>
            </a:r>
            <a:r>
              <a:rPr lang="en-US" dirty="0" smtClean="0"/>
              <a:t> </a:t>
            </a:r>
            <a:r>
              <a:rPr lang="en-US" dirty="0" err="1" smtClean="0"/>
              <a:t>enemi</a:t>
            </a:r>
            <a:r>
              <a:rPr lang="en-US" dirty="0" smtClean="0"/>
              <a:t> des </a:t>
            </a:r>
            <a:r>
              <a:rPr lang="en-US" dirty="0" err="1" smtClean="0"/>
              <a:t>systèmes</a:t>
            </a:r>
            <a:r>
              <a:rPr lang="en-US" dirty="0" smtClean="0"/>
              <a:t> </a:t>
            </a:r>
            <a:r>
              <a:rPr lang="en-US" dirty="0" err="1" smtClean="0"/>
              <a:t>électriques</a:t>
            </a:r>
            <a:r>
              <a:rPr lang="en-US" dirty="0" smtClean="0"/>
              <a:t>. </a:t>
            </a:r>
            <a:r>
              <a:rPr lang="en-US" dirty="0" err="1" smtClean="0"/>
              <a:t>Selon</a:t>
            </a:r>
            <a:r>
              <a:rPr lang="en-US" dirty="0" smtClean="0"/>
              <a:t> NACE </a:t>
            </a:r>
            <a:r>
              <a:rPr lang="en-US" dirty="0"/>
              <a:t>International</a:t>
            </a:r>
            <a:r>
              <a:rPr lang="en-US" dirty="0" smtClean="0"/>
              <a:t>, les </a:t>
            </a:r>
            <a:r>
              <a:rPr lang="en-US" dirty="0" err="1" smtClean="0"/>
              <a:t>coûts</a:t>
            </a:r>
            <a:r>
              <a:rPr lang="en-US" dirty="0" smtClean="0"/>
              <a:t> </a:t>
            </a:r>
            <a:r>
              <a:rPr lang="en-US" dirty="0" err="1" smtClean="0"/>
              <a:t>attribués</a:t>
            </a:r>
            <a:r>
              <a:rPr lang="en-US" dirty="0" smtClean="0"/>
              <a:t> à la corrosion en </a:t>
            </a:r>
            <a:r>
              <a:rPr lang="en-US" dirty="0" err="1" smtClean="0"/>
              <a:t>Amérique</a:t>
            </a:r>
            <a:r>
              <a:rPr lang="en-US" dirty="0" smtClean="0"/>
              <a:t> du Nord </a:t>
            </a:r>
            <a:r>
              <a:rPr lang="en-US" dirty="0" err="1" smtClean="0"/>
              <a:t>sont</a:t>
            </a:r>
            <a:r>
              <a:rPr lang="en-US" dirty="0" smtClean="0"/>
              <a:t> de </a:t>
            </a:r>
            <a:r>
              <a:rPr lang="en-US" dirty="0" err="1" smtClean="0"/>
              <a:t>l’ordre</a:t>
            </a:r>
            <a:r>
              <a:rPr lang="en-US" dirty="0" smtClean="0"/>
              <a:t> de plus de 1,3 milliards de dollars par </a:t>
            </a:r>
            <a:r>
              <a:rPr lang="en-US" dirty="0" err="1" smtClean="0"/>
              <a:t>année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Voici</a:t>
            </a:r>
            <a:r>
              <a:rPr lang="en-US" dirty="0" smtClean="0"/>
              <a:t> </a:t>
            </a:r>
            <a:r>
              <a:rPr lang="en-US" dirty="0" err="1" smtClean="0"/>
              <a:t>quelques-uns</a:t>
            </a:r>
            <a:r>
              <a:rPr lang="en-US" dirty="0" smtClean="0"/>
              <a:t> des </a:t>
            </a:r>
            <a:r>
              <a:rPr lang="en-US" dirty="0" err="1" smtClean="0"/>
              <a:t>problèmes</a:t>
            </a:r>
            <a:r>
              <a:rPr lang="en-US" dirty="0" smtClean="0"/>
              <a:t> de corrosion :</a:t>
            </a:r>
          </a:p>
          <a:p>
            <a:pPr marL="180975" indent="-180975"/>
            <a:r>
              <a:rPr lang="en-US" b="0" dirty="0" err="1" smtClean="0"/>
              <a:t>Pannes</a:t>
            </a:r>
            <a:r>
              <a:rPr lang="en-US" b="0" dirty="0" smtClean="0"/>
              <a:t> et </a:t>
            </a:r>
            <a:r>
              <a:rPr lang="en-US" b="0" dirty="0" err="1" smtClean="0"/>
              <a:t>durée</a:t>
            </a:r>
            <a:r>
              <a:rPr lang="en-US" b="0" dirty="0" smtClean="0"/>
              <a:t> de vie </a:t>
            </a:r>
            <a:r>
              <a:rPr lang="en-US" b="0" dirty="0" err="1" smtClean="0"/>
              <a:t>écourtée</a:t>
            </a:r>
            <a:r>
              <a:rPr lang="en-US" b="0" dirty="0" smtClean="0"/>
              <a:t> des </a:t>
            </a:r>
            <a:r>
              <a:rPr lang="en-US" b="0" dirty="0" err="1" smtClean="0"/>
              <a:t>équipements</a:t>
            </a:r>
            <a:endParaRPr lang="en-US" b="0" dirty="0" smtClean="0"/>
          </a:p>
          <a:p>
            <a:pPr marL="180975" indent="-180975"/>
            <a:r>
              <a:rPr lang="en-US" b="0" dirty="0" err="1" smtClean="0"/>
              <a:t>Fiabilité</a:t>
            </a:r>
            <a:r>
              <a:rPr lang="en-US" b="0" dirty="0" smtClean="0"/>
              <a:t> compromise des </a:t>
            </a:r>
            <a:r>
              <a:rPr lang="en-US" b="0" dirty="0" err="1" smtClean="0"/>
              <a:t>systèmes</a:t>
            </a:r>
            <a:r>
              <a:rPr lang="en-US" b="0" dirty="0" smtClean="0"/>
              <a:t> </a:t>
            </a:r>
            <a:r>
              <a:rPr lang="en-US" b="0" dirty="0" err="1" smtClean="0"/>
              <a:t>électriques</a:t>
            </a:r>
            <a:r>
              <a:rPr lang="en-US" b="0" dirty="0" smtClean="0"/>
              <a:t> due aux </a:t>
            </a:r>
            <a:r>
              <a:rPr lang="en-US" b="0" dirty="0" err="1" smtClean="0"/>
              <a:t>connexions</a:t>
            </a:r>
            <a:r>
              <a:rPr lang="en-US" b="0" dirty="0" smtClean="0"/>
              <a:t> à résistance </a:t>
            </a:r>
            <a:r>
              <a:rPr lang="en-US" b="0" dirty="0" err="1" smtClean="0"/>
              <a:t>élevée</a:t>
            </a:r>
            <a:endParaRPr lang="en-US" b="0" dirty="0" smtClean="0"/>
          </a:p>
          <a:p>
            <a:pPr marL="180975" indent="-180975"/>
            <a:r>
              <a:rPr lang="en-US" b="0" dirty="0" smtClean="0"/>
              <a:t>Plus de temps </a:t>
            </a:r>
            <a:r>
              <a:rPr lang="en-US" b="0" dirty="0" err="1" smtClean="0"/>
              <a:t>consacré</a:t>
            </a:r>
            <a:r>
              <a:rPr lang="en-US" b="0" dirty="0" smtClean="0"/>
              <a:t> aux </a:t>
            </a:r>
            <a:r>
              <a:rPr lang="en-US" b="0" dirty="0" err="1" smtClean="0"/>
              <a:t>réparations</a:t>
            </a:r>
            <a:r>
              <a:rPr lang="en-US" b="0" dirty="0" smtClean="0"/>
              <a:t> </a:t>
            </a:r>
            <a:r>
              <a:rPr lang="en-US" b="0" dirty="0" err="1" smtClean="0"/>
              <a:t>périodiques</a:t>
            </a:r>
            <a:r>
              <a:rPr lang="en-US" b="0" dirty="0" smtClean="0"/>
              <a:t> à cause des </a:t>
            </a:r>
            <a:r>
              <a:rPr lang="en-US" b="0" dirty="0" err="1" smtClean="0"/>
              <a:t>pièces</a:t>
            </a:r>
            <a:r>
              <a:rPr lang="en-US" b="0" dirty="0" smtClean="0"/>
              <a:t> </a:t>
            </a:r>
            <a:r>
              <a:rPr lang="en-US" b="0" dirty="0" err="1" smtClean="0"/>
              <a:t>corrodées</a:t>
            </a:r>
            <a:endParaRPr lang="en-US" b="0" dirty="0" smtClean="0"/>
          </a:p>
          <a:p>
            <a:pPr marL="180975" indent="-180975"/>
            <a:r>
              <a:rPr lang="en-US" b="0" dirty="0" smtClean="0"/>
              <a:t>Dangers pour la </a:t>
            </a:r>
            <a:r>
              <a:rPr lang="en-US" b="0" dirty="0" err="1" smtClean="0"/>
              <a:t>sécurité</a:t>
            </a:r>
            <a:r>
              <a:rPr lang="en-US" b="0" dirty="0" smtClean="0"/>
              <a:t> à cause de </a:t>
            </a:r>
            <a:r>
              <a:rPr lang="en-US" b="0" dirty="0" err="1" smtClean="0"/>
              <a:t>connexions</a:t>
            </a:r>
            <a:r>
              <a:rPr lang="en-US" b="0" dirty="0" smtClean="0"/>
              <a:t> de </a:t>
            </a:r>
            <a:r>
              <a:rPr lang="en-US" b="0" dirty="0" err="1" smtClean="0"/>
              <a:t>mise</a:t>
            </a:r>
            <a:r>
              <a:rPr lang="en-US" b="0" dirty="0" smtClean="0"/>
              <a:t> à la </a:t>
            </a:r>
            <a:r>
              <a:rPr lang="en-US" b="0" dirty="0" err="1" smtClean="0"/>
              <a:t>terre</a:t>
            </a:r>
            <a:r>
              <a:rPr lang="en-US" b="0" dirty="0" smtClean="0"/>
              <a:t> </a:t>
            </a:r>
            <a:r>
              <a:rPr lang="en-US" b="0" dirty="0" err="1" smtClean="0"/>
              <a:t>corrodées</a:t>
            </a:r>
            <a:r>
              <a:rPr lang="en-US" b="0" dirty="0" smtClean="0"/>
              <a:t> et de la contamination des </a:t>
            </a:r>
            <a:r>
              <a:rPr lang="en-US" b="0" dirty="0" err="1" smtClean="0"/>
              <a:t>produits</a:t>
            </a:r>
            <a:endParaRPr lang="en-US" b="0" dirty="0" smtClean="0"/>
          </a:p>
          <a:p>
            <a:pPr marL="180975" indent="-180975"/>
            <a:r>
              <a:rPr lang="en-US" b="0" dirty="0" err="1" smtClean="0"/>
              <a:t>Coûts</a:t>
            </a:r>
            <a:r>
              <a:rPr lang="en-US" b="0" dirty="0" smtClean="0"/>
              <a:t> </a:t>
            </a:r>
            <a:r>
              <a:rPr lang="en-US" b="0" dirty="0" err="1" smtClean="0"/>
              <a:t>additionnels</a:t>
            </a:r>
            <a:r>
              <a:rPr lang="en-US" b="0" dirty="0" smtClean="0"/>
              <a:t> de main-d’oeuvre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 smtClean="0"/>
              <a:t>Emergi-Lite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Hazlux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Kopex-Ex</a:t>
            </a:r>
            <a:r>
              <a:rPr lang="en-US" baseline="30000" dirty="0" err="1" smtClean="0"/>
              <a:t>mc</a:t>
            </a:r>
            <a:endParaRPr lang="en-US" dirty="0"/>
          </a:p>
          <a:p>
            <a:r>
              <a:rPr lang="en-US" dirty="0" err="1" smtClean="0"/>
              <a:t>Lumacell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Ocal</a:t>
            </a:r>
            <a:r>
              <a:rPr lang="en-US" baseline="30000" dirty="0" err="1" smtClean="0"/>
              <a:t>mc</a:t>
            </a:r>
            <a:endParaRPr lang="en-US" dirty="0"/>
          </a:p>
          <a:p>
            <a:r>
              <a:rPr lang="en-US" dirty="0" err="1" smtClean="0"/>
              <a:t>PMA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smtClean="0"/>
              <a:t>Ready-</a:t>
            </a:r>
            <a:r>
              <a:rPr lang="en-US" dirty="0" err="1" smtClean="0"/>
              <a:t>Lite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Red•Dot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Reznor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Sta-Kon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Superstrut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Chemins</a:t>
            </a:r>
            <a:r>
              <a:rPr lang="en-US" dirty="0" smtClean="0"/>
              <a:t> de </a:t>
            </a:r>
            <a:r>
              <a:rPr lang="en-US" dirty="0" err="1" smtClean="0"/>
              <a:t>câbles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/>
          </a:p>
          <a:p>
            <a:r>
              <a:rPr lang="en-US" dirty="0" err="1" smtClean="0"/>
              <a:t>Raccords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/>
          </a:p>
          <a:p>
            <a:r>
              <a:rPr lang="en-US" dirty="0" smtClean="0"/>
              <a:t>Ty-</a:t>
            </a:r>
            <a:r>
              <a:rPr lang="en-US" dirty="0" err="1" smtClean="0"/>
              <a:t>Rap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Marques Thomas &amp; Betts pour la protection </a:t>
            </a:r>
            <a:r>
              <a:rPr lang="en-US" dirty="0" err="1" smtClean="0"/>
              <a:t>contre</a:t>
            </a:r>
            <a:r>
              <a:rPr lang="en-US" dirty="0" smtClean="0"/>
              <a:t> la corrosion et les </a:t>
            </a:r>
            <a:r>
              <a:rPr lang="en-US" dirty="0" err="1" smtClean="0"/>
              <a:t>envi-ronnements</a:t>
            </a:r>
            <a:r>
              <a:rPr lang="en-US" dirty="0" smtClean="0"/>
              <a:t> </a:t>
            </a:r>
            <a:r>
              <a:rPr lang="en-US" dirty="0" err="1" smtClean="0"/>
              <a:t>défavorables</a:t>
            </a:r>
            <a:endParaRPr lang="en-US" dirty="0"/>
          </a:p>
        </p:txBody>
      </p:sp>
      <p:pic>
        <p:nvPicPr>
          <p:cNvPr id="6" name="Picture 24" descr="XF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4876800"/>
            <a:ext cx="820737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2"/>
          <p:cNvSpPr txBox="1">
            <a:spLocks noChangeArrowheads="1"/>
          </p:cNvSpPr>
          <p:nvPr/>
        </p:nvSpPr>
        <p:spPr bwMode="auto">
          <a:xfrm>
            <a:off x="2097087" y="5734050"/>
            <a:ext cx="1814513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 smtClean="0"/>
              <a:t>Ty-</a:t>
            </a:r>
            <a:r>
              <a:rPr lang="en-US" sz="1400" b="1" baseline="30000" dirty="0" err="1" smtClean="0"/>
              <a:t>Rap</a:t>
            </a:r>
            <a:r>
              <a:rPr lang="en-US" sz="700" b="1" baseline="100000" dirty="0" err="1" smtClean="0"/>
              <a:t>md</a:t>
            </a:r>
            <a:endParaRPr lang="en-US" sz="700" b="1" baseline="100000" dirty="0" smtClean="0"/>
          </a:p>
          <a:p>
            <a:pPr algn="ctr"/>
            <a:r>
              <a:rPr lang="en-US" sz="1400" baseline="30000" dirty="0" smtClean="0"/>
              <a:t>Attaches en </a:t>
            </a:r>
            <a:r>
              <a:rPr lang="en-US" sz="1400" baseline="30000" dirty="0" err="1" smtClean="0"/>
              <a:t>acier</a:t>
            </a:r>
            <a:r>
              <a:rPr lang="en-US" sz="1400" baseline="30000" dirty="0" smtClean="0"/>
              <a:t> </a:t>
            </a:r>
            <a:r>
              <a:rPr lang="en-US" sz="1400" baseline="30000" dirty="0" err="1" smtClean="0"/>
              <a:t>inoxydable</a:t>
            </a:r>
            <a:endParaRPr lang="en-US" sz="1400" dirty="0"/>
          </a:p>
        </p:txBody>
      </p:sp>
      <p:pic>
        <p:nvPicPr>
          <p:cNvPr id="8" name="Picture 28" descr="dbre6404060k0_rs1ph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5029200"/>
            <a:ext cx="93186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3"/>
          <p:cNvSpPr txBox="1">
            <a:spLocks noChangeArrowheads="1"/>
          </p:cNvSpPr>
          <p:nvPr/>
        </p:nvSpPr>
        <p:spPr bwMode="auto">
          <a:xfrm>
            <a:off x="4695825" y="5708650"/>
            <a:ext cx="2527300" cy="59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 err="1" smtClean="0"/>
              <a:t>Kopex-Ex</a:t>
            </a:r>
            <a:r>
              <a:rPr lang="en-US" sz="700" b="1" baseline="100000" dirty="0" err="1" smtClean="0"/>
              <a:t>mc</a:t>
            </a:r>
            <a:endParaRPr lang="en-US" sz="700" b="1" baseline="100000" dirty="0"/>
          </a:p>
          <a:p>
            <a:pPr algn="ctr"/>
            <a:r>
              <a:rPr lang="en-US" sz="1400" baseline="30000" dirty="0" smtClean="0"/>
              <a:t>Conduits</a:t>
            </a:r>
            <a:r>
              <a:rPr lang="en-US" sz="1400" dirty="0" smtClean="0"/>
              <a:t> </a:t>
            </a:r>
            <a:r>
              <a:rPr lang="en-US" sz="1400" baseline="30000" dirty="0" err="1" smtClean="0"/>
              <a:t>lexibles</a:t>
            </a:r>
            <a:r>
              <a:rPr lang="en-US" sz="1400" baseline="30000" dirty="0" smtClean="0"/>
              <a:t> et </a:t>
            </a:r>
            <a:r>
              <a:rPr lang="en-US" sz="1400" baseline="30000" dirty="0" err="1" smtClean="0"/>
              <a:t>raccords</a:t>
            </a:r>
            <a:r>
              <a:rPr lang="en-US" sz="1400" baseline="30000" dirty="0" smtClean="0"/>
              <a:t> </a:t>
            </a:r>
            <a:br>
              <a:rPr lang="en-US" sz="1400" baseline="30000" dirty="0" smtClean="0"/>
            </a:br>
            <a:r>
              <a:rPr lang="en-US" sz="1400" baseline="30000" dirty="0" err="1" smtClean="0"/>
              <a:t>étanches</a:t>
            </a:r>
            <a:r>
              <a:rPr lang="en-US" sz="1400" baseline="30000" dirty="0" smtClean="0"/>
              <a:t> en </a:t>
            </a:r>
            <a:r>
              <a:rPr lang="en-US" sz="1400" baseline="30000" dirty="0" err="1" smtClean="0"/>
              <a:t>acier</a:t>
            </a:r>
            <a:r>
              <a:rPr lang="en-US" sz="1400" baseline="30000" dirty="0" smtClean="0"/>
              <a:t> </a:t>
            </a:r>
            <a:r>
              <a:rPr lang="en-US" sz="1400" baseline="30000" dirty="0" err="1" smtClean="0"/>
              <a:t>inoxydable</a:t>
            </a:r>
            <a:endParaRPr lang="en-US" sz="1400" baseline="30000" dirty="0"/>
          </a:p>
        </p:txBody>
      </p:sp>
      <p:pic>
        <p:nvPicPr>
          <p:cNvPr id="10" name="Picture 25" descr="stex_tc1ph_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4724400"/>
            <a:ext cx="97948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0"/>
          <p:cNvSpPr txBox="1">
            <a:spLocks noChangeArrowheads="1"/>
          </p:cNvSpPr>
          <p:nvPr/>
        </p:nvSpPr>
        <p:spPr bwMode="auto">
          <a:xfrm>
            <a:off x="515937" y="5668963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 err="1" smtClean="0"/>
              <a:t>Hazlux</a:t>
            </a:r>
            <a:r>
              <a:rPr lang="en-US" sz="800" b="1" baseline="100000" dirty="0" err="1" smtClean="0"/>
              <a:t>md</a:t>
            </a:r>
            <a:r>
              <a:rPr lang="en-US" sz="800" b="1" dirty="0" smtClean="0"/>
              <a:t/>
            </a:r>
            <a:br>
              <a:rPr lang="en-US" sz="800" b="1" dirty="0" smtClean="0"/>
            </a:br>
            <a:r>
              <a:rPr lang="en-US" sz="1400" baseline="30000" dirty="0" err="1" smtClean="0"/>
              <a:t>Luminaires</a:t>
            </a:r>
            <a:r>
              <a:rPr lang="en-US" sz="1400" baseline="30000" dirty="0" smtClean="0"/>
              <a:t> </a:t>
            </a:r>
            <a:r>
              <a:rPr lang="en-US" sz="1400" baseline="30000" dirty="0" err="1" smtClean="0"/>
              <a:t>HazCote</a:t>
            </a:r>
            <a:r>
              <a:rPr lang="en-US" sz="800" baseline="100000" dirty="0" err="1" smtClean="0"/>
              <a:t>md</a:t>
            </a:r>
            <a:r>
              <a:rPr lang="en-US" sz="1400" baseline="30000" dirty="0" smtClean="0"/>
              <a:t/>
            </a:r>
            <a:br>
              <a:rPr lang="en-US" sz="1400" baseline="30000" dirty="0" smtClean="0"/>
            </a:br>
            <a:r>
              <a:rPr lang="en-US" sz="1400" baseline="30000" dirty="0" smtClean="0"/>
              <a:t>à </a:t>
            </a:r>
            <a:r>
              <a:rPr lang="en-US" sz="1400" baseline="30000" dirty="0" err="1" smtClean="0"/>
              <a:t>revêtement</a:t>
            </a:r>
            <a:r>
              <a:rPr lang="en-US" sz="1400" baseline="30000" dirty="0" smtClean="0"/>
              <a:t> de </a:t>
            </a:r>
            <a:r>
              <a:rPr lang="en-US" sz="1400" baseline="30000" dirty="0" err="1" smtClean="0"/>
              <a:t>Kynar</a:t>
            </a:r>
            <a:r>
              <a:rPr lang="en-US" sz="800" baseline="100000" dirty="0" err="1" smtClean="0"/>
              <a:t>md</a:t>
            </a:r>
            <a:endParaRPr lang="en-US" sz="800" baseline="100000" dirty="0"/>
          </a:p>
        </p:txBody>
      </p:sp>
      <p:pic>
        <p:nvPicPr>
          <p:cNvPr id="12" name="Picture 27" descr="FLPWB glan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980291">
            <a:off x="3908019" y="4365780"/>
            <a:ext cx="91122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Offshore_Oil_Rig_Drilling_Platform_is4501460.ep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" y="2044700"/>
            <a:ext cx="201295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9"/>
          <p:cNvSpPr txBox="1">
            <a:spLocks noChangeArrowheads="1"/>
          </p:cNvSpPr>
          <p:nvPr/>
        </p:nvSpPr>
        <p:spPr bwMode="auto">
          <a:xfrm>
            <a:off x="3276600" y="5021417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 err="1" smtClean="0"/>
              <a:t>Ocal</a:t>
            </a:r>
            <a:r>
              <a:rPr lang="en-US" sz="700" b="1" baseline="100000" dirty="0" err="1" smtClean="0"/>
              <a:t>md</a:t>
            </a:r>
            <a:r>
              <a:rPr lang="en-US" sz="700" b="1" baseline="100000" dirty="0" smtClean="0"/>
              <a:t/>
            </a:r>
            <a:br>
              <a:rPr lang="en-US" sz="700" b="1" baseline="100000" dirty="0" smtClean="0"/>
            </a:br>
            <a:r>
              <a:rPr lang="en-US" sz="1400" baseline="30000" dirty="0" smtClean="0"/>
              <a:t> Conduits à </a:t>
            </a:r>
            <a:r>
              <a:rPr lang="en-US" sz="1400" baseline="30000" dirty="0" err="1" smtClean="0"/>
              <a:t>revêtement</a:t>
            </a:r>
            <a:r>
              <a:rPr lang="en-US" sz="1400" baseline="30000" dirty="0" smtClean="0"/>
              <a:t> de PVC</a:t>
            </a:r>
            <a:br>
              <a:rPr lang="en-US" sz="1400" baseline="30000" dirty="0" smtClean="0"/>
            </a:br>
            <a:r>
              <a:rPr lang="en-US" sz="1400" baseline="30000" dirty="0" smtClean="0"/>
              <a:t> OCAL-</a:t>
            </a:r>
            <a:r>
              <a:rPr lang="en-US" sz="1400" baseline="30000" dirty="0" err="1" smtClean="0"/>
              <a:t>BLUE</a:t>
            </a:r>
            <a:r>
              <a:rPr lang="en-US" sz="800" b="1" baseline="100000" dirty="0" err="1" smtClean="0"/>
              <a:t>mc</a:t>
            </a:r>
            <a:endParaRPr lang="en-US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15965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990600"/>
            <a:ext cx="4800600" cy="914400"/>
          </a:xfrm>
        </p:spPr>
        <p:txBody>
          <a:bodyPr/>
          <a:lstStyle/>
          <a:p>
            <a:r>
              <a:rPr lang="en-US" dirty="0" smtClean="0"/>
              <a:t>Protection </a:t>
            </a:r>
            <a:r>
              <a:rPr lang="en-US" dirty="0" err="1" smtClean="0"/>
              <a:t>contre</a:t>
            </a:r>
            <a:r>
              <a:rPr lang="en-US" dirty="0" smtClean="0"/>
              <a:t> la corrosion et les </a:t>
            </a:r>
            <a:r>
              <a:rPr lang="en-US" dirty="0" err="1" smtClean="0"/>
              <a:t>environnements</a:t>
            </a:r>
            <a:r>
              <a:rPr lang="en-US" dirty="0" smtClean="0"/>
              <a:t> </a:t>
            </a:r>
            <a:r>
              <a:rPr lang="en-US" dirty="0" err="1" smtClean="0"/>
              <a:t>défavorables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 corrosion </a:t>
            </a:r>
            <a:r>
              <a:rPr lang="en-US" dirty="0" err="1" smtClean="0"/>
              <a:t>est</a:t>
            </a:r>
            <a:r>
              <a:rPr lang="en-US" dirty="0" smtClean="0"/>
              <a:t> un </a:t>
            </a:r>
            <a:r>
              <a:rPr lang="en-US" dirty="0" err="1" smtClean="0"/>
              <a:t>processus</a:t>
            </a:r>
            <a:r>
              <a:rPr lang="en-US" dirty="0" smtClean="0"/>
              <a:t> </a:t>
            </a:r>
            <a:r>
              <a:rPr lang="en-US" dirty="0" err="1" smtClean="0"/>
              <a:t>naturel</a:t>
            </a:r>
            <a:r>
              <a:rPr lang="en-US" dirty="0" smtClean="0"/>
              <a:t> et </a:t>
            </a:r>
            <a:r>
              <a:rPr lang="en-US" dirty="0" err="1" smtClean="0"/>
              <a:t>inévitable</a:t>
            </a:r>
            <a:r>
              <a:rPr lang="en-US" dirty="0" smtClean="0"/>
              <a:t>. Il </a:t>
            </a:r>
            <a:r>
              <a:rPr lang="en-US" dirty="0" err="1" smtClean="0"/>
              <a:t>est</a:t>
            </a:r>
            <a:r>
              <a:rPr lang="en-US" dirty="0" smtClean="0"/>
              <a:t> impossible de </a:t>
            </a:r>
            <a:r>
              <a:rPr lang="en-US" dirty="0" err="1" smtClean="0"/>
              <a:t>l’éliminer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, avec les </a:t>
            </a:r>
            <a:r>
              <a:rPr lang="en-US" dirty="0" err="1" smtClean="0"/>
              <a:t>produits</a:t>
            </a:r>
            <a:r>
              <a:rPr lang="en-US" dirty="0" smtClean="0"/>
              <a:t> </a:t>
            </a:r>
            <a:r>
              <a:rPr lang="en-US" dirty="0" err="1" smtClean="0"/>
              <a:t>appropriés</a:t>
            </a:r>
            <a:r>
              <a:rPr lang="en-US" dirty="0" smtClean="0"/>
              <a:t>, </a:t>
            </a:r>
            <a:r>
              <a:rPr lang="en-US" dirty="0" err="1" smtClean="0"/>
              <a:t>elle</a:t>
            </a:r>
            <a:r>
              <a:rPr lang="en-US" dirty="0" smtClean="0"/>
              <a:t>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gérée</a:t>
            </a:r>
            <a:r>
              <a:rPr lang="en-US" dirty="0" smtClean="0"/>
              <a:t> et </a:t>
            </a:r>
            <a:r>
              <a:rPr lang="en-US" dirty="0" err="1" smtClean="0"/>
              <a:t>contrôlée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 smtClean="0"/>
              <a:t>Emergi-Lite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Hazlux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Kopex-Ex</a:t>
            </a:r>
            <a:r>
              <a:rPr lang="en-US" baseline="30000" dirty="0" err="1" smtClean="0"/>
              <a:t>mc</a:t>
            </a:r>
            <a:endParaRPr lang="en-US" dirty="0" smtClean="0"/>
          </a:p>
          <a:p>
            <a:r>
              <a:rPr lang="en-US" dirty="0" err="1" smtClean="0"/>
              <a:t>Lumacell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Ocal</a:t>
            </a:r>
            <a:r>
              <a:rPr lang="en-US" baseline="30000" dirty="0" err="1" smtClean="0"/>
              <a:t>mc</a:t>
            </a:r>
            <a:endParaRPr lang="en-US" dirty="0" smtClean="0"/>
          </a:p>
          <a:p>
            <a:r>
              <a:rPr lang="en-US" dirty="0" err="1" smtClean="0"/>
              <a:t>PMA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smtClean="0"/>
              <a:t>Ready-</a:t>
            </a:r>
            <a:r>
              <a:rPr lang="en-US" dirty="0" err="1" smtClean="0"/>
              <a:t>Lite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Red•Dot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Reznor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Sta-Kon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Superstrut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Chemins</a:t>
            </a:r>
            <a:r>
              <a:rPr lang="en-US" dirty="0" smtClean="0"/>
              <a:t> de </a:t>
            </a:r>
            <a:r>
              <a:rPr lang="en-US" dirty="0" err="1" smtClean="0"/>
              <a:t>câbles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 smtClean="0"/>
          </a:p>
          <a:p>
            <a:r>
              <a:rPr lang="en-US" dirty="0" err="1" smtClean="0"/>
              <a:t>Raccords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 smtClean="0"/>
          </a:p>
          <a:p>
            <a:r>
              <a:rPr lang="en-US" dirty="0" smtClean="0"/>
              <a:t>Ty-</a:t>
            </a:r>
            <a:r>
              <a:rPr lang="en-US" dirty="0" err="1" smtClean="0"/>
              <a:t>Rap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Marques Thomas </a:t>
            </a:r>
            <a:r>
              <a:rPr lang="en-US" dirty="0"/>
              <a:t>&amp; Betts </a:t>
            </a:r>
            <a:r>
              <a:rPr lang="en-US" dirty="0" smtClean="0"/>
              <a:t>pour la protection </a:t>
            </a:r>
            <a:r>
              <a:rPr lang="en-US" dirty="0" err="1" smtClean="0"/>
              <a:t>contre</a:t>
            </a:r>
            <a:r>
              <a:rPr lang="en-US" dirty="0" smtClean="0"/>
              <a:t> la corrosion et les </a:t>
            </a:r>
            <a:r>
              <a:rPr lang="en-US" dirty="0" err="1" smtClean="0"/>
              <a:t>envi-ronnements</a:t>
            </a:r>
            <a:r>
              <a:rPr lang="en-US" dirty="0" smtClean="0"/>
              <a:t> </a:t>
            </a:r>
            <a:r>
              <a:rPr lang="en-US" dirty="0" err="1" smtClean="0"/>
              <a:t>défavorables</a:t>
            </a:r>
            <a:endParaRPr lang="en-US" dirty="0"/>
          </a:p>
        </p:txBody>
      </p:sp>
      <p:sp>
        <p:nvSpPr>
          <p:cNvPr id="6" name="TextBox 32"/>
          <p:cNvSpPr txBox="1">
            <a:spLocks noChangeArrowheads="1"/>
          </p:cNvSpPr>
          <p:nvPr/>
        </p:nvSpPr>
        <p:spPr bwMode="auto">
          <a:xfrm>
            <a:off x="2425700" y="5946775"/>
            <a:ext cx="2159000" cy="59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 err="1" smtClean="0"/>
              <a:t>PMA</a:t>
            </a:r>
            <a:r>
              <a:rPr lang="en-US" sz="800" b="1" baseline="100000" dirty="0" err="1" smtClean="0"/>
              <a:t>md</a:t>
            </a:r>
            <a:endParaRPr lang="en-US" sz="700" b="1" baseline="30000" dirty="0" smtClean="0"/>
          </a:p>
          <a:p>
            <a:pPr algn="ctr"/>
            <a:r>
              <a:rPr lang="en-US" sz="1400" baseline="30000" dirty="0" err="1" smtClean="0"/>
              <a:t>Systèmes</a:t>
            </a:r>
            <a:r>
              <a:rPr lang="en-US" sz="1400" dirty="0" smtClean="0"/>
              <a:t> </a:t>
            </a:r>
            <a:r>
              <a:rPr lang="en-US" sz="1400" baseline="30000" dirty="0" smtClean="0"/>
              <a:t>en nylon pour la protection des </a:t>
            </a:r>
            <a:r>
              <a:rPr lang="en-US" sz="1400" baseline="30000" dirty="0" err="1" smtClean="0"/>
              <a:t>câbles</a:t>
            </a:r>
            <a:endParaRPr lang="en-US" sz="1400" baseline="30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0163" y="4965700"/>
            <a:ext cx="1135062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9"/>
          <p:cNvSpPr txBox="1">
            <a:spLocks noChangeArrowheads="1"/>
          </p:cNvSpPr>
          <p:nvPr/>
        </p:nvSpPr>
        <p:spPr bwMode="auto">
          <a:xfrm>
            <a:off x="4572000" y="5924550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 err="1" smtClean="0"/>
              <a:t>Raccords</a:t>
            </a:r>
            <a:r>
              <a:rPr lang="en-US" sz="1400" b="1" baseline="30000" dirty="0" smtClean="0"/>
              <a:t> </a:t>
            </a:r>
            <a:r>
              <a:rPr lang="en-US" sz="1400" b="1" baseline="30000" dirty="0" err="1" smtClean="0"/>
              <a:t>T&amp;B</a:t>
            </a:r>
            <a:r>
              <a:rPr lang="en-US" sz="800" b="1" baseline="100000" dirty="0" err="1" smtClean="0"/>
              <a:t>md</a:t>
            </a:r>
            <a:endParaRPr lang="en-US" sz="700" b="1" baseline="30000" dirty="0"/>
          </a:p>
          <a:p>
            <a:pPr algn="ctr"/>
            <a:r>
              <a:rPr lang="en-US" sz="1400" baseline="30000" dirty="0" err="1" smtClean="0"/>
              <a:t>Coudes</a:t>
            </a:r>
            <a:r>
              <a:rPr lang="en-US" sz="1400" baseline="30000" dirty="0" smtClean="0"/>
              <a:t> de </a:t>
            </a:r>
            <a:r>
              <a:rPr lang="en-US" sz="1400" baseline="30000" dirty="0" err="1" smtClean="0"/>
              <a:t>tirage</a:t>
            </a:r>
            <a:r>
              <a:rPr lang="en-US" sz="1400" baseline="30000" dirty="0" smtClean="0"/>
              <a:t> de </a:t>
            </a:r>
            <a:r>
              <a:rPr lang="en-US" sz="1400" baseline="30000" dirty="0" err="1" smtClean="0"/>
              <a:t>forme</a:t>
            </a:r>
            <a:r>
              <a:rPr lang="en-US" sz="1400" baseline="30000" dirty="0" smtClean="0"/>
              <a:t> 8</a:t>
            </a:r>
            <a:br>
              <a:rPr lang="en-US" sz="1400" baseline="30000" dirty="0" smtClean="0"/>
            </a:br>
            <a:r>
              <a:rPr lang="en-US" sz="1400" baseline="30000" dirty="0" smtClean="0"/>
              <a:t>en </a:t>
            </a:r>
            <a:r>
              <a:rPr lang="en-US" sz="1400" baseline="30000" dirty="0" err="1" smtClean="0"/>
              <a:t>acier</a:t>
            </a:r>
            <a:r>
              <a:rPr lang="en-US" sz="1400" baseline="30000" dirty="0" smtClean="0"/>
              <a:t> </a:t>
            </a:r>
            <a:r>
              <a:rPr lang="en-US" sz="1400" baseline="30000" dirty="0" err="1" smtClean="0"/>
              <a:t>inoxydable</a:t>
            </a:r>
            <a:r>
              <a:rPr lang="en-US" sz="1400" baseline="30000" dirty="0" smtClean="0"/>
              <a:t> de type 316</a:t>
            </a:r>
            <a:endParaRPr lang="en-US" sz="1400" baseline="30000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3963" y="3509963"/>
            <a:ext cx="2074862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0"/>
          <p:cNvSpPr txBox="1">
            <a:spLocks noChangeArrowheads="1"/>
          </p:cNvSpPr>
          <p:nvPr/>
        </p:nvSpPr>
        <p:spPr bwMode="auto">
          <a:xfrm>
            <a:off x="5022850" y="4732338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 err="1" smtClean="0"/>
              <a:t>Superstrut</a:t>
            </a:r>
            <a:r>
              <a:rPr lang="en-US" sz="700" b="1" baseline="100000" dirty="0" err="1" smtClean="0"/>
              <a:t>md</a:t>
            </a:r>
            <a:endParaRPr lang="en-US" sz="700" b="1" baseline="30000" dirty="0"/>
          </a:p>
          <a:p>
            <a:pPr algn="ctr"/>
            <a:r>
              <a:rPr lang="en-US" sz="1400" baseline="30000" dirty="0" err="1" smtClean="0"/>
              <a:t>Profilés</a:t>
            </a:r>
            <a:r>
              <a:rPr lang="en-US" sz="1400" baseline="30000" dirty="0" smtClean="0"/>
              <a:t> et </a:t>
            </a:r>
            <a:r>
              <a:rPr lang="en-US" sz="1400" baseline="30000" dirty="0" err="1" smtClean="0"/>
              <a:t>accessoires</a:t>
            </a:r>
            <a:r>
              <a:rPr lang="en-US" sz="1400" baseline="30000" dirty="0" smtClean="0"/>
              <a:t> non </a:t>
            </a:r>
            <a:r>
              <a:rPr lang="en-US" sz="1400" baseline="30000" dirty="0" err="1" smtClean="0"/>
              <a:t>métalliques</a:t>
            </a:r>
            <a:endParaRPr lang="en-US" sz="1400" baseline="30000" dirty="0"/>
          </a:p>
        </p:txBody>
      </p:sp>
      <p:pic>
        <p:nvPicPr>
          <p:cNvPr id="15" name="Picture 14" descr="xsolseries_pa1 2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869" y="5043499"/>
            <a:ext cx="872751" cy="87275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846872"/>
              </p:ext>
            </p:extLst>
          </p:nvPr>
        </p:nvGraphicFramePr>
        <p:xfrm>
          <a:off x="312737" y="2061164"/>
          <a:ext cx="2112963" cy="2734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Acrobat Document" r:id="rId6" imgW="7779960" imgH="10051560" progId="AcroExch.Document.7">
                  <p:embed/>
                </p:oleObj>
              </mc:Choice>
              <mc:Fallback>
                <p:oleObj name="Acrobat Document" r:id="rId6" imgW="7779960" imgH="10051560" progId="AcroExch.Document.7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7" y="2061164"/>
                        <a:ext cx="2112963" cy="27346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72" y="3347953"/>
            <a:ext cx="990053" cy="1217669"/>
          </a:xfrm>
          <a:prstGeom prst="rect">
            <a:avLst/>
          </a:prstGeom>
        </p:spPr>
      </p:pic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2438400" y="4732338"/>
            <a:ext cx="1993900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 err="1" smtClean="0"/>
              <a:t>Chemins</a:t>
            </a:r>
            <a:r>
              <a:rPr lang="en-US" sz="1400" b="1" baseline="30000" dirty="0" smtClean="0"/>
              <a:t> de </a:t>
            </a:r>
            <a:r>
              <a:rPr lang="en-US" sz="1400" b="1" baseline="30000" dirty="0" err="1" smtClean="0"/>
              <a:t>câblesT&amp;B</a:t>
            </a:r>
            <a:r>
              <a:rPr lang="en-US" sz="800" b="1" baseline="100000" dirty="0" err="1" smtClean="0"/>
              <a:t>md</a:t>
            </a:r>
            <a:endParaRPr lang="en-US" sz="700" b="1" baseline="30000" dirty="0"/>
          </a:p>
          <a:p>
            <a:pPr algn="ctr"/>
            <a:r>
              <a:rPr lang="en-US" sz="1400" baseline="30000" dirty="0" err="1" smtClean="0"/>
              <a:t>Chemins</a:t>
            </a:r>
            <a:r>
              <a:rPr lang="en-US" sz="1400" baseline="30000" dirty="0" smtClean="0"/>
              <a:t> de </a:t>
            </a:r>
            <a:r>
              <a:rPr lang="en-US" sz="1400" baseline="30000" dirty="0" err="1" smtClean="0"/>
              <a:t>câbles</a:t>
            </a:r>
            <a:r>
              <a:rPr lang="en-US" sz="1400" baseline="30000" dirty="0" smtClean="0"/>
              <a:t> en </a:t>
            </a:r>
            <a:r>
              <a:rPr lang="en-US" sz="1400" baseline="30000" dirty="0" err="1" smtClean="0"/>
              <a:t>aluminium</a:t>
            </a:r>
            <a:endParaRPr lang="en-US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2733715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133" y="1622916"/>
            <a:ext cx="6392334" cy="4467300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134" y="4292927"/>
            <a:ext cx="4834466" cy="775961"/>
          </a:xfrm>
        </p:spPr>
        <p:txBody>
          <a:bodyPr/>
          <a:lstStyle/>
          <a:p>
            <a:r>
              <a:rPr lang="en-US" dirty="0" smtClean="0"/>
              <a:t>Protection </a:t>
            </a:r>
            <a:r>
              <a:rPr lang="en-US" dirty="0" err="1" smtClean="0"/>
              <a:t>contre</a:t>
            </a:r>
            <a:r>
              <a:rPr lang="en-US" dirty="0" smtClean="0"/>
              <a:t> les</a:t>
            </a:r>
            <a:br>
              <a:rPr lang="en-US" dirty="0" smtClean="0"/>
            </a:br>
            <a:r>
              <a:rPr lang="en-US" dirty="0" smtClean="0"/>
              <a:t>emplacements </a:t>
            </a:r>
            <a:r>
              <a:rPr lang="en-US" dirty="0" err="1" smtClean="0"/>
              <a:t>dangereux</a:t>
            </a:r>
            <a:endParaRPr lang="en-US" dirty="0"/>
          </a:p>
        </p:txBody>
      </p:sp>
      <p:pic>
        <p:nvPicPr>
          <p:cNvPr id="4" name="Picture 16" descr="Hazardou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4368800"/>
            <a:ext cx="7032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06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</a:t>
            </a:r>
            <a:r>
              <a:rPr lang="en-US" dirty="0" err="1" smtClean="0"/>
              <a:t>contre</a:t>
            </a:r>
            <a:r>
              <a:rPr lang="en-US" dirty="0" smtClean="0"/>
              <a:t> les</a:t>
            </a:r>
            <a:br>
              <a:rPr lang="en-US" dirty="0" smtClean="0"/>
            </a:br>
            <a:r>
              <a:rPr lang="en-US" dirty="0" smtClean="0"/>
              <a:t>emplacements </a:t>
            </a:r>
            <a:r>
              <a:rPr lang="en-US" dirty="0" err="1" smtClean="0"/>
              <a:t>dangereux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2319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Dans</a:t>
            </a:r>
            <a:r>
              <a:rPr lang="en-US" dirty="0" smtClean="0"/>
              <a:t> les installations de </a:t>
            </a:r>
            <a:r>
              <a:rPr lang="en-US" dirty="0" err="1" smtClean="0"/>
              <a:t>traitement</a:t>
            </a:r>
            <a:r>
              <a:rPr lang="en-US" dirty="0" smtClean="0"/>
              <a:t> du </a:t>
            </a:r>
            <a:r>
              <a:rPr lang="en-US" dirty="0" err="1" smtClean="0"/>
              <a:t>pétrole</a:t>
            </a:r>
            <a:r>
              <a:rPr lang="en-US" dirty="0" smtClean="0"/>
              <a:t> et du </a:t>
            </a:r>
            <a:r>
              <a:rPr lang="en-US" dirty="0" err="1" smtClean="0"/>
              <a:t>gaz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y a </a:t>
            </a:r>
            <a:r>
              <a:rPr lang="en-US" dirty="0" err="1" smtClean="0"/>
              <a:t>toujours</a:t>
            </a:r>
            <a:r>
              <a:rPr lang="en-US" dirty="0" smtClean="0"/>
              <a:t> la </a:t>
            </a:r>
            <a:r>
              <a:rPr lang="en-US" dirty="0" err="1" smtClean="0"/>
              <a:t>possibilité</a:t>
            </a:r>
            <a:r>
              <a:rPr lang="en-US" dirty="0" smtClean="0"/>
              <a:t> de la </a:t>
            </a:r>
            <a:r>
              <a:rPr lang="en-US" dirty="0" err="1" smtClean="0"/>
              <a:t>présence</a:t>
            </a:r>
            <a:r>
              <a:rPr lang="en-US" dirty="0" smtClean="0"/>
              <a:t> d’un </a:t>
            </a:r>
            <a:r>
              <a:rPr lang="en-US" dirty="0" err="1" smtClean="0"/>
              <a:t>montant</a:t>
            </a:r>
            <a:r>
              <a:rPr lang="en-US" dirty="0" smtClean="0"/>
              <a:t> </a:t>
            </a:r>
            <a:r>
              <a:rPr lang="en-US" dirty="0" err="1" smtClean="0"/>
              <a:t>significatif</a:t>
            </a:r>
            <a:r>
              <a:rPr lang="en-US" dirty="0" smtClean="0"/>
              <a:t> de </a:t>
            </a:r>
            <a:r>
              <a:rPr lang="en-US" dirty="0" err="1" smtClean="0"/>
              <a:t>gaz</a:t>
            </a:r>
            <a:r>
              <a:rPr lang="en-US" dirty="0" smtClean="0"/>
              <a:t> et de </a:t>
            </a:r>
            <a:r>
              <a:rPr lang="en-US" dirty="0" err="1" smtClean="0"/>
              <a:t>vapeurs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l’air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Emplacements </a:t>
            </a:r>
            <a:r>
              <a:rPr lang="en-US" dirty="0" err="1" smtClean="0"/>
              <a:t>dangereux</a:t>
            </a:r>
            <a:r>
              <a:rPr lang="en-US" dirty="0" smtClean="0"/>
              <a:t> types :</a:t>
            </a:r>
            <a:endParaRPr lang="en-US" dirty="0"/>
          </a:p>
          <a:p>
            <a:pPr marL="182563" indent="-182563"/>
            <a:r>
              <a:rPr lang="en-US" b="0" dirty="0" smtClean="0"/>
              <a:t>Installations de forage en </a:t>
            </a:r>
            <a:r>
              <a:rPr lang="en-US" b="0" dirty="0" err="1" smtClean="0"/>
              <a:t>mer</a:t>
            </a:r>
            <a:r>
              <a:rPr lang="en-US" b="0" dirty="0" smtClean="0"/>
              <a:t> et </a:t>
            </a:r>
            <a:r>
              <a:rPr lang="en-US" b="0" dirty="0" err="1" smtClean="0"/>
              <a:t>sur</a:t>
            </a:r>
            <a:r>
              <a:rPr lang="en-US" b="0" dirty="0" smtClean="0"/>
              <a:t> </a:t>
            </a:r>
            <a:r>
              <a:rPr lang="en-US" b="0" dirty="0" err="1" smtClean="0"/>
              <a:t>terre</a:t>
            </a:r>
            <a:endParaRPr lang="en-US" b="0" dirty="0"/>
          </a:p>
          <a:p>
            <a:pPr marL="182563" indent="-182563"/>
            <a:r>
              <a:rPr lang="en-US" b="0" dirty="0" err="1" smtClean="0"/>
              <a:t>Raffineries</a:t>
            </a:r>
            <a:r>
              <a:rPr lang="en-US" b="0" dirty="0" smtClean="0"/>
              <a:t> et installations </a:t>
            </a:r>
            <a:r>
              <a:rPr lang="en-US" b="0" dirty="0" err="1" smtClean="0"/>
              <a:t>chimiques</a:t>
            </a:r>
            <a:endParaRPr lang="en-US" b="0" dirty="0"/>
          </a:p>
          <a:p>
            <a:pPr marL="182563" indent="-182563"/>
            <a:r>
              <a:rPr lang="en-US" b="0" dirty="0" smtClean="0"/>
              <a:t>Stations de </a:t>
            </a:r>
            <a:r>
              <a:rPr lang="en-US" b="0" dirty="0" err="1" smtClean="0"/>
              <a:t>pompage</a:t>
            </a:r>
            <a:r>
              <a:rPr lang="en-US" b="0" dirty="0" smtClean="0"/>
              <a:t> et sections de passage des pipelines</a:t>
            </a:r>
            <a:endParaRPr lang="en-US" b="0" dirty="0"/>
          </a:p>
          <a:p>
            <a:pPr marL="182563" indent="-182563"/>
            <a:r>
              <a:rPr lang="en-US" b="0" dirty="0" smtClean="0"/>
              <a:t>Aires de </a:t>
            </a:r>
            <a:r>
              <a:rPr lang="en-US" b="0" dirty="0" err="1" smtClean="0"/>
              <a:t>chargement</a:t>
            </a:r>
            <a:r>
              <a:rPr lang="en-US" b="0" dirty="0" smtClean="0"/>
              <a:t>/</a:t>
            </a:r>
            <a:r>
              <a:rPr lang="en-US" b="0" dirty="0" err="1" smtClean="0"/>
              <a:t>déchargement</a:t>
            </a:r>
            <a:r>
              <a:rPr lang="en-US" b="0" dirty="0" smtClean="0"/>
              <a:t> des </a:t>
            </a:r>
            <a:r>
              <a:rPr lang="en-US" b="0" dirty="0" err="1" smtClean="0"/>
              <a:t>terminaux</a:t>
            </a:r>
            <a:endParaRPr lang="en-US" b="0" dirty="0"/>
          </a:p>
          <a:p>
            <a:pPr marL="182563" indent="-182563"/>
            <a:r>
              <a:rPr lang="en-US" b="0" dirty="0" smtClean="0"/>
              <a:t>Aires de </a:t>
            </a:r>
            <a:r>
              <a:rPr lang="en-US" b="0" dirty="0" err="1" smtClean="0"/>
              <a:t>stockage</a:t>
            </a:r>
            <a:r>
              <a:rPr lang="en-US" b="0" dirty="0" smtClean="0"/>
              <a:t> en </a:t>
            </a:r>
            <a:r>
              <a:rPr lang="en-US" b="0" dirty="0" err="1" smtClean="0"/>
              <a:t>citerne</a:t>
            </a:r>
            <a:r>
              <a:rPr lang="en-US" b="0" dirty="0" smtClean="0"/>
              <a:t>, </a:t>
            </a:r>
            <a:r>
              <a:rPr lang="en-US" b="0" dirty="0" err="1" smtClean="0"/>
              <a:t>barils</a:t>
            </a:r>
            <a:r>
              <a:rPr lang="en-US" b="0" dirty="0" smtClean="0"/>
              <a:t> et camions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 smtClean="0"/>
              <a:t>Emergi-Lite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smtClean="0"/>
              <a:t>E-Z-</a:t>
            </a:r>
            <a:r>
              <a:rPr lang="en-US" dirty="0" err="1" smtClean="0"/>
              <a:t>CODE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Hazlux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Kopex-Ex</a:t>
            </a:r>
            <a:r>
              <a:rPr lang="en-US" baseline="30000" dirty="0" err="1" smtClean="0"/>
              <a:t>mc</a:t>
            </a:r>
            <a:endParaRPr lang="en-US" dirty="0"/>
          </a:p>
          <a:p>
            <a:r>
              <a:rPr lang="en-US" dirty="0" err="1" smtClean="0"/>
              <a:t>Lumacell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smtClean="0"/>
              <a:t>Ready-</a:t>
            </a:r>
            <a:r>
              <a:rPr lang="en-US" dirty="0" err="1" smtClean="0"/>
              <a:t>Lite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Reznor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Russellstoll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Chemins</a:t>
            </a:r>
            <a:r>
              <a:rPr lang="en-US" dirty="0" smtClean="0"/>
              <a:t> de </a:t>
            </a:r>
            <a:r>
              <a:rPr lang="en-US" dirty="0" err="1" smtClean="0"/>
              <a:t>câbles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/>
          </a:p>
          <a:p>
            <a:r>
              <a:rPr lang="en-US" dirty="0" err="1" smtClean="0"/>
              <a:t>Raccords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Marques Thomas </a:t>
            </a:r>
            <a:r>
              <a:rPr lang="en-US" dirty="0"/>
              <a:t>&amp;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Betts pour la protection </a:t>
            </a:r>
            <a:r>
              <a:rPr lang="en-US" dirty="0" err="1" smtClean="0"/>
              <a:t>contre</a:t>
            </a:r>
            <a:r>
              <a:rPr lang="en-US" dirty="0" smtClean="0"/>
              <a:t> les emplacements </a:t>
            </a:r>
            <a:r>
              <a:rPr lang="en-US" dirty="0" err="1" smtClean="0"/>
              <a:t>dangereux</a:t>
            </a:r>
            <a:endParaRPr lang="en-US" dirty="0"/>
          </a:p>
        </p:txBody>
      </p:sp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3886200" y="4800600"/>
            <a:ext cx="218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Hazlux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err="1" smtClean="0"/>
              <a:t>Luminaires</a:t>
            </a:r>
            <a:r>
              <a:rPr lang="en-US" sz="1000" dirty="0" smtClean="0"/>
              <a:t> </a:t>
            </a:r>
            <a:r>
              <a:rPr lang="en-US" sz="1000" dirty="0" err="1" smtClean="0"/>
              <a:t>industriels</a:t>
            </a:r>
            <a:endParaRPr lang="en-US" sz="1000" dirty="0"/>
          </a:p>
        </p:txBody>
      </p:sp>
      <p:grpSp>
        <p:nvGrpSpPr>
          <p:cNvPr id="8" name="Group 151"/>
          <p:cNvGrpSpPr>
            <a:grpSpLocks/>
          </p:cNvGrpSpPr>
          <p:nvPr/>
        </p:nvGrpSpPr>
        <p:grpSpPr bwMode="auto">
          <a:xfrm>
            <a:off x="4693444" y="5020629"/>
            <a:ext cx="2192338" cy="1366955"/>
            <a:chOff x="4686309" y="3683001"/>
            <a:chExt cx="2192884" cy="1365652"/>
          </a:xfrm>
        </p:grpSpPr>
        <p:pic>
          <p:nvPicPr>
            <p:cNvPr id="9" name="Picture 25" descr="stex_tc1ph_0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049" y="3683001"/>
              <a:ext cx="959849" cy="959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30"/>
            <p:cNvSpPr txBox="1">
              <a:spLocks noChangeArrowheads="1"/>
            </p:cNvSpPr>
            <p:nvPr/>
          </p:nvSpPr>
          <p:spPr bwMode="auto">
            <a:xfrm>
              <a:off x="4686309" y="4495183"/>
              <a:ext cx="2192884" cy="553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000" b="1" dirty="0" smtClean="0"/>
                <a:t> </a:t>
              </a:r>
              <a:r>
                <a:rPr lang="en-US" sz="1000" b="1" dirty="0" err="1" smtClean="0"/>
                <a:t>Raccords</a:t>
              </a:r>
              <a:r>
                <a:rPr lang="en-US" sz="1000" b="1" dirty="0" smtClean="0"/>
                <a:t> </a:t>
              </a:r>
              <a:r>
                <a:rPr lang="en-US" sz="1000" b="1" dirty="0" err="1" smtClean="0"/>
                <a:t>T&amp;B</a:t>
              </a:r>
              <a:r>
                <a:rPr lang="en-US" sz="1000" b="1" baseline="30000" dirty="0" err="1" smtClean="0"/>
                <a:t>md</a:t>
              </a:r>
              <a:endParaRPr lang="en-US" sz="1000" b="1" dirty="0"/>
            </a:p>
            <a:p>
              <a:pPr algn="ctr"/>
              <a:r>
                <a:rPr lang="en-US" sz="1000" dirty="0" err="1" smtClean="0"/>
                <a:t>Raccords</a:t>
              </a:r>
              <a:r>
                <a:rPr lang="en-US" sz="1000" dirty="0" smtClean="0"/>
                <a:t> en </a:t>
              </a:r>
              <a:r>
                <a:rPr lang="en-US" sz="1000" dirty="0" err="1" smtClean="0"/>
                <a:t>acier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inoxydable</a:t>
              </a:r>
              <a:r>
                <a:rPr lang="en-US" sz="1000" dirty="0" smtClean="0"/>
                <a:t> et</a:t>
              </a:r>
              <a:br>
                <a:rPr lang="en-US" sz="1000" dirty="0" smtClean="0"/>
              </a:br>
              <a:r>
                <a:rPr lang="en-US" sz="1000" dirty="0" smtClean="0"/>
                <a:t>en </a:t>
              </a:r>
              <a:r>
                <a:rPr lang="en-US" sz="1000" dirty="0" err="1" smtClean="0"/>
                <a:t>aluminium</a:t>
              </a:r>
              <a:r>
                <a:rPr lang="en-US" sz="1000" dirty="0" smtClean="0"/>
                <a:t> STAR </a:t>
              </a:r>
              <a:r>
                <a:rPr lang="en-US" sz="1000" dirty="0" err="1" smtClean="0"/>
                <a:t>TECK</a:t>
              </a:r>
              <a:r>
                <a:rPr lang="en-US" sz="1000" baseline="30000" dirty="0" err="1" smtClean="0"/>
                <a:t>md</a:t>
              </a:r>
              <a:r>
                <a:rPr lang="en-US" sz="1000" dirty="0" smtClean="0"/>
                <a:t> XP</a:t>
              </a:r>
              <a:endParaRPr lang="en-US" sz="1000" dirty="0"/>
            </a:p>
          </p:txBody>
        </p:sp>
      </p:grpSp>
      <p:sp>
        <p:nvSpPr>
          <p:cNvPr id="12" name="TextBox 31"/>
          <p:cNvSpPr txBox="1">
            <a:spLocks noChangeArrowheads="1"/>
          </p:cNvSpPr>
          <p:nvPr/>
        </p:nvSpPr>
        <p:spPr bwMode="auto">
          <a:xfrm>
            <a:off x="380153" y="5821442"/>
            <a:ext cx="19367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Reznor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err="1" smtClean="0"/>
              <a:t>Unités</a:t>
            </a:r>
            <a:r>
              <a:rPr lang="en-US" sz="1000" dirty="0" smtClean="0"/>
              <a:t> de </a:t>
            </a:r>
            <a:r>
              <a:rPr lang="en-US" sz="1000" dirty="0" err="1" smtClean="0"/>
              <a:t>chauffage</a:t>
            </a:r>
            <a:r>
              <a:rPr lang="en-US" sz="1000" dirty="0" smtClean="0"/>
              <a:t> </a:t>
            </a:r>
            <a:r>
              <a:rPr lang="en-US" sz="1000" dirty="0" err="1" smtClean="0"/>
              <a:t>résistantes</a:t>
            </a:r>
            <a:r>
              <a:rPr lang="en-US" sz="1000" dirty="0" smtClean="0"/>
              <a:t> aux explosions</a:t>
            </a:r>
            <a:endParaRPr lang="en-US" sz="1000" dirty="0"/>
          </a:p>
        </p:txBody>
      </p:sp>
      <p:grpSp>
        <p:nvGrpSpPr>
          <p:cNvPr id="15" name="Group 152"/>
          <p:cNvGrpSpPr>
            <a:grpSpLocks/>
          </p:cNvGrpSpPr>
          <p:nvPr/>
        </p:nvGrpSpPr>
        <p:grpSpPr bwMode="auto">
          <a:xfrm>
            <a:off x="2291693" y="4918969"/>
            <a:ext cx="2527300" cy="1480330"/>
            <a:chOff x="2291169" y="6236009"/>
            <a:chExt cx="2527300" cy="1372166"/>
          </a:xfrm>
        </p:grpSpPr>
        <p:pic>
          <p:nvPicPr>
            <p:cNvPr id="16" name="Picture 28" descr="dbre6404060k0_rs1ph_2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476" y="6236009"/>
              <a:ext cx="1000162" cy="867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33"/>
            <p:cNvSpPr txBox="1">
              <a:spLocks noChangeArrowheads="1"/>
            </p:cNvSpPr>
            <p:nvPr/>
          </p:nvSpPr>
          <p:spPr bwMode="auto">
            <a:xfrm>
              <a:off x="2291169" y="7094656"/>
              <a:ext cx="2527300" cy="513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000" b="1" dirty="0" err="1" smtClean="0"/>
                <a:t>Russellstoll</a:t>
              </a:r>
              <a:r>
                <a:rPr lang="en-US" sz="1000" b="1" baseline="30000" dirty="0" err="1" smtClean="0"/>
                <a:t>md</a:t>
              </a:r>
              <a:endParaRPr lang="en-US" sz="1000" b="1" baseline="30000" dirty="0"/>
            </a:p>
            <a:p>
              <a:pPr algn="ctr"/>
              <a:r>
                <a:rPr lang="en-US" sz="1000" dirty="0" err="1" smtClean="0"/>
                <a:t>Connecteurs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antidéflagrants</a:t>
              </a:r>
              <a:r>
                <a:rPr lang="en-US" sz="1000" dirty="0" smtClean="0"/>
                <a:t/>
              </a:r>
              <a:br>
                <a:rPr lang="en-US" sz="1000" dirty="0" smtClean="0"/>
              </a:br>
              <a:r>
                <a:rPr lang="en-US" sz="1000" dirty="0" smtClean="0"/>
                <a:t>à broche et </a:t>
              </a:r>
              <a:r>
                <a:rPr lang="en-US" sz="1000" dirty="0" err="1" smtClean="0"/>
                <a:t>manchon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MaxGard</a:t>
              </a:r>
              <a:r>
                <a:rPr lang="en-US" sz="1000" baseline="30000" dirty="0" err="1" smtClean="0"/>
                <a:t>md</a:t>
              </a:r>
              <a:endParaRPr lang="en-US" sz="1000" dirty="0"/>
            </a:p>
          </p:txBody>
        </p:sp>
      </p:grpSp>
      <p:pic>
        <p:nvPicPr>
          <p:cNvPr id="18" name="Picture 3" descr="Oil_Refinery_Pipes_gdv1326002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2051050"/>
            <a:ext cx="20066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191000"/>
            <a:ext cx="759968" cy="662872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949325" cy="7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0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133" y="1627150"/>
            <a:ext cx="6392334" cy="4467300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132" y="4057977"/>
            <a:ext cx="3691468" cy="775961"/>
          </a:xfrm>
        </p:spPr>
        <p:txBody>
          <a:bodyPr/>
          <a:lstStyle/>
          <a:p>
            <a:r>
              <a:rPr lang="en-US" dirty="0" err="1" smtClean="0"/>
              <a:t>Mise</a:t>
            </a:r>
            <a:r>
              <a:rPr lang="en-US" dirty="0" smtClean="0"/>
              <a:t> à la </a:t>
            </a:r>
            <a:r>
              <a:rPr lang="en-US" dirty="0" err="1" smtClean="0"/>
              <a:t>terre</a:t>
            </a:r>
            <a:r>
              <a:rPr lang="en-US" dirty="0" smtClean="0"/>
              <a:t> et</a:t>
            </a:r>
            <a:br>
              <a:rPr lang="en-US" dirty="0" smtClean="0"/>
            </a:br>
            <a:r>
              <a:rPr lang="en-US" dirty="0" err="1" smtClean="0"/>
              <a:t>continuité</a:t>
            </a:r>
            <a:r>
              <a:rPr lang="en-US" dirty="0" smtClean="0"/>
              <a:t> des masses</a:t>
            </a:r>
            <a:endParaRPr lang="en-US" dirty="0"/>
          </a:p>
        </p:txBody>
      </p:sp>
      <p:pic>
        <p:nvPicPr>
          <p:cNvPr id="4" name="Picture 12" descr="GroundBon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3775" y="4202113"/>
            <a:ext cx="6826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58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Facteurs</a:t>
            </a:r>
            <a:r>
              <a:rPr lang="en-US" dirty="0" smtClean="0"/>
              <a:t> </a:t>
            </a:r>
            <a:r>
              <a:rPr lang="en-US" dirty="0" err="1" smtClean="0"/>
              <a:t>déterminants</a:t>
            </a:r>
            <a:r>
              <a:rPr lang="en-US" dirty="0" smtClean="0"/>
              <a:t> pour les industries </a:t>
            </a:r>
            <a:r>
              <a:rPr lang="en-US" dirty="0" err="1" smtClean="0"/>
              <a:t>pétrolière</a:t>
            </a:r>
            <a:r>
              <a:rPr lang="en-US" dirty="0" smtClean="0"/>
              <a:t> et </a:t>
            </a:r>
            <a:r>
              <a:rPr lang="en-US" dirty="0" err="1" smtClean="0"/>
              <a:t>gazière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Assurer la </a:t>
            </a:r>
            <a:r>
              <a:rPr lang="en-US" dirty="0" err="1" smtClean="0"/>
              <a:t>sécurité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</a:t>
            </a:r>
            <a:r>
              <a:rPr lang="en-US" dirty="0" err="1" smtClean="0"/>
              <a:t>aires</a:t>
            </a:r>
            <a:r>
              <a:rPr lang="en-US" dirty="0" smtClean="0"/>
              <a:t> de </a:t>
            </a:r>
            <a:r>
              <a:rPr lang="en-US" dirty="0" err="1" smtClean="0"/>
              <a:t>traitement</a:t>
            </a:r>
            <a:r>
              <a:rPr lang="en-US" dirty="0" smtClean="0"/>
              <a:t> </a:t>
            </a:r>
            <a:r>
              <a:rPr lang="en-US" dirty="0" err="1" smtClean="0"/>
              <a:t>classées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emplacements </a:t>
            </a:r>
            <a:r>
              <a:rPr lang="en-US" dirty="0" err="1" smtClean="0"/>
              <a:t>dangereux</a:t>
            </a:r>
            <a:endParaRPr lang="en-US" dirty="0"/>
          </a:p>
          <a:p>
            <a:r>
              <a:rPr lang="en-US" dirty="0" err="1" smtClean="0"/>
              <a:t>Échéanciers</a:t>
            </a:r>
            <a:r>
              <a:rPr lang="en-US" dirty="0" smtClean="0"/>
              <a:t> </a:t>
            </a:r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serrés</a:t>
            </a:r>
            <a:r>
              <a:rPr lang="en-US" dirty="0" smtClean="0"/>
              <a:t> pour assurer les dates de </a:t>
            </a:r>
            <a:r>
              <a:rPr lang="en-US" dirty="0" err="1" smtClean="0"/>
              <a:t>tombée</a:t>
            </a:r>
            <a:r>
              <a:rPr lang="en-US" dirty="0" smtClean="0"/>
              <a:t> et </a:t>
            </a:r>
            <a:r>
              <a:rPr lang="en-US" dirty="0" err="1" smtClean="0"/>
              <a:t>protéger</a:t>
            </a:r>
            <a:r>
              <a:rPr lang="en-US" dirty="0" smtClean="0"/>
              <a:t> les </a:t>
            </a:r>
            <a:r>
              <a:rPr lang="en-US" dirty="0" err="1" smtClean="0"/>
              <a:t>investissements</a:t>
            </a:r>
            <a:endParaRPr lang="en-US" dirty="0"/>
          </a:p>
          <a:p>
            <a:r>
              <a:rPr lang="en-US" dirty="0" err="1" smtClean="0"/>
              <a:t>Incessante</a:t>
            </a:r>
            <a:r>
              <a:rPr lang="en-US" dirty="0" smtClean="0"/>
              <a:t> </a:t>
            </a:r>
            <a:r>
              <a:rPr lang="en-US" dirty="0" err="1" smtClean="0"/>
              <a:t>bataille</a:t>
            </a:r>
            <a:r>
              <a:rPr lang="en-US" dirty="0" smtClean="0"/>
              <a:t> </a:t>
            </a:r>
            <a:r>
              <a:rPr lang="en-US" dirty="0" err="1" smtClean="0"/>
              <a:t>contre</a:t>
            </a:r>
            <a:r>
              <a:rPr lang="en-US" dirty="0" smtClean="0"/>
              <a:t> la corrosion </a:t>
            </a:r>
            <a:r>
              <a:rPr lang="en-US" dirty="0" err="1" smtClean="0"/>
              <a:t>sous</a:t>
            </a:r>
            <a:r>
              <a:rPr lang="en-US" dirty="0" smtClean="0"/>
              <a:t> </a:t>
            </a:r>
            <a:r>
              <a:rPr lang="en-US" dirty="0" err="1" smtClean="0"/>
              <a:t>toutes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ses</a:t>
            </a:r>
            <a:r>
              <a:rPr lang="en-US" dirty="0" smtClean="0"/>
              <a:t> </a:t>
            </a:r>
            <a:r>
              <a:rPr lang="en-US" dirty="0" err="1" smtClean="0"/>
              <a:t>formes</a:t>
            </a:r>
            <a:endParaRPr lang="en-US" dirty="0"/>
          </a:p>
          <a:p>
            <a:r>
              <a:rPr lang="en-US" dirty="0" err="1" smtClean="0"/>
              <a:t>Gestion</a:t>
            </a:r>
            <a:r>
              <a:rPr lang="en-US" dirty="0" smtClean="0"/>
              <a:t> des </a:t>
            </a:r>
            <a:r>
              <a:rPr lang="en-US" dirty="0" err="1" smtClean="0"/>
              <a:t>coûts</a:t>
            </a:r>
            <a:r>
              <a:rPr lang="en-US" dirty="0" smtClean="0"/>
              <a:t> </a:t>
            </a:r>
            <a:r>
              <a:rPr lang="en-US" dirty="0" err="1" smtClean="0"/>
              <a:t>imprévisibles</a:t>
            </a:r>
            <a:r>
              <a:rPr lang="en-US" dirty="0" smtClean="0"/>
              <a:t> des </a:t>
            </a:r>
            <a:r>
              <a:rPr lang="en-US" dirty="0" err="1" smtClean="0"/>
              <a:t>matières</a:t>
            </a:r>
            <a:r>
              <a:rPr lang="en-US" dirty="0" smtClean="0"/>
              <a:t> premières</a:t>
            </a:r>
            <a:endParaRPr lang="en-US" dirty="0"/>
          </a:p>
          <a:p>
            <a:r>
              <a:rPr lang="en-US" dirty="0" smtClean="0"/>
              <a:t>Adaptation aux </a:t>
            </a:r>
            <a:r>
              <a:rPr lang="en-US" dirty="0" err="1" smtClean="0"/>
              <a:t>changements</a:t>
            </a:r>
            <a:r>
              <a:rPr lang="en-US" dirty="0" smtClean="0"/>
              <a:t> des technologies de prospection pour de </a:t>
            </a:r>
            <a:r>
              <a:rPr lang="en-US" dirty="0" err="1" smtClean="0"/>
              <a:t>nouvelles</a:t>
            </a:r>
            <a:r>
              <a:rPr lang="en-US" dirty="0" smtClean="0"/>
              <a:t> sources </a:t>
            </a:r>
            <a:r>
              <a:rPr lang="en-US" dirty="0" err="1" smtClean="0"/>
              <a:t>d’énergie</a:t>
            </a:r>
            <a:endParaRPr lang="en-US" dirty="0"/>
          </a:p>
          <a:p>
            <a:r>
              <a:rPr lang="en-US" dirty="0" err="1" smtClean="0"/>
              <a:t>Exigences</a:t>
            </a:r>
            <a:r>
              <a:rPr lang="en-US" dirty="0" smtClean="0"/>
              <a:t> </a:t>
            </a:r>
            <a:r>
              <a:rPr lang="en-US" dirty="0" err="1" smtClean="0"/>
              <a:t>communautaires</a:t>
            </a:r>
            <a:r>
              <a:rPr lang="en-US" dirty="0" smtClean="0"/>
              <a:t> et </a:t>
            </a:r>
            <a:r>
              <a:rPr lang="en-US" dirty="0" err="1" smtClean="0"/>
              <a:t>environnementales</a:t>
            </a:r>
            <a:r>
              <a:rPr lang="en-US" dirty="0" smtClean="0"/>
              <a:t> </a:t>
            </a:r>
            <a:r>
              <a:rPr lang="en-US" dirty="0" err="1" smtClean="0"/>
              <a:t>toujours</a:t>
            </a:r>
            <a:r>
              <a:rPr lang="en-US" dirty="0" smtClean="0"/>
              <a:t> </a:t>
            </a:r>
            <a:r>
              <a:rPr lang="en-US" dirty="0" err="1" smtClean="0"/>
              <a:t>croissantes</a:t>
            </a:r>
            <a:endParaRPr lang="en-US" dirty="0"/>
          </a:p>
        </p:txBody>
      </p:sp>
      <p:pic>
        <p:nvPicPr>
          <p:cNvPr id="4" name="Picture 1" descr="Oil_Refinery_at_Night_g117149112_rt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2209800"/>
            <a:ext cx="2014537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6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Mise</a:t>
            </a:r>
            <a:r>
              <a:rPr lang="en-US" dirty="0" smtClean="0"/>
              <a:t> à la </a:t>
            </a:r>
            <a:r>
              <a:rPr lang="en-US" dirty="0" err="1" smtClean="0"/>
              <a:t>terre</a:t>
            </a:r>
            <a:r>
              <a:rPr lang="en-US" dirty="0" smtClean="0"/>
              <a:t> et</a:t>
            </a:r>
            <a:br>
              <a:rPr lang="en-US" dirty="0" smtClean="0"/>
            </a:br>
            <a:r>
              <a:rPr lang="en-US" dirty="0" err="1" smtClean="0"/>
              <a:t>continuité</a:t>
            </a:r>
            <a:r>
              <a:rPr lang="en-US" dirty="0" smtClean="0"/>
              <a:t> des masses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114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La </a:t>
            </a:r>
            <a:r>
              <a:rPr lang="en-US" dirty="0" err="1" smtClean="0"/>
              <a:t>mise</a:t>
            </a:r>
            <a:r>
              <a:rPr lang="en-US" dirty="0" smtClean="0"/>
              <a:t> à la </a:t>
            </a:r>
            <a:r>
              <a:rPr lang="en-US" dirty="0" err="1" smtClean="0"/>
              <a:t>terre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le </a:t>
            </a:r>
            <a:r>
              <a:rPr lang="en-US" dirty="0" err="1" smtClean="0"/>
              <a:t>moyen</a:t>
            </a:r>
            <a:r>
              <a:rPr lang="en-US" dirty="0" smtClean="0"/>
              <a:t> par excellence </a:t>
            </a:r>
            <a:r>
              <a:rPr lang="en-US" dirty="0" err="1" smtClean="0"/>
              <a:t>d’assurer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tous</a:t>
            </a:r>
            <a:r>
              <a:rPr lang="en-US" dirty="0" smtClean="0"/>
              <a:t> les </a:t>
            </a:r>
            <a:r>
              <a:rPr lang="en-US" dirty="0" err="1" smtClean="0"/>
              <a:t>équipments</a:t>
            </a:r>
            <a:r>
              <a:rPr lang="en-US" dirty="0" smtClean="0"/>
              <a:t> </a:t>
            </a:r>
            <a:r>
              <a:rPr lang="en-US" dirty="0" err="1" smtClean="0"/>
              <a:t>conducteurs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raccordés</a:t>
            </a:r>
            <a:r>
              <a:rPr lang="en-US" dirty="0" smtClean="0"/>
              <a:t> à un </a:t>
            </a:r>
            <a:r>
              <a:rPr lang="en-US" dirty="0" err="1" smtClean="0"/>
              <a:t>potentiel</a:t>
            </a:r>
            <a:r>
              <a:rPr lang="en-US" dirty="0" smtClean="0"/>
              <a:t> de </a:t>
            </a:r>
            <a:r>
              <a:rPr lang="en-US" dirty="0" err="1" smtClean="0"/>
              <a:t>terre</a:t>
            </a:r>
            <a:r>
              <a:rPr lang="en-US" dirty="0" smtClean="0"/>
              <a:t> par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tige</a:t>
            </a:r>
            <a:r>
              <a:rPr lang="en-US" dirty="0" smtClean="0"/>
              <a:t> de </a:t>
            </a:r>
            <a:r>
              <a:rPr lang="en-US" dirty="0" err="1" smtClean="0"/>
              <a:t>terre</a:t>
            </a:r>
            <a:r>
              <a:rPr lang="en-US" dirty="0" smtClean="0"/>
              <a:t>. </a:t>
            </a:r>
            <a:r>
              <a:rPr lang="en-US" dirty="0" err="1" smtClean="0"/>
              <a:t>Ainsi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n’y</a:t>
            </a:r>
            <a:r>
              <a:rPr lang="en-US" dirty="0" smtClean="0"/>
              <a:t> a </a:t>
            </a:r>
            <a:r>
              <a:rPr lang="en-US" dirty="0" err="1" smtClean="0"/>
              <a:t>aucune</a:t>
            </a:r>
            <a:r>
              <a:rPr lang="en-US" dirty="0" smtClean="0"/>
              <a:t> </a:t>
            </a:r>
            <a:r>
              <a:rPr lang="en-US" dirty="0" err="1" smtClean="0"/>
              <a:t>différence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potentiel</a:t>
            </a:r>
            <a:r>
              <a:rPr lang="en-US" dirty="0" smtClean="0"/>
              <a:t> et </a:t>
            </a:r>
            <a:r>
              <a:rPr lang="en-US" dirty="0" err="1" smtClean="0"/>
              <a:t>aucune</a:t>
            </a:r>
            <a:r>
              <a:rPr lang="en-US" dirty="0" smtClean="0"/>
              <a:t> </a:t>
            </a:r>
            <a:r>
              <a:rPr lang="en-US" dirty="0" err="1" smtClean="0"/>
              <a:t>possibilité</a:t>
            </a:r>
            <a:r>
              <a:rPr lang="en-US" dirty="0" smtClean="0"/>
              <a:t> </a:t>
            </a:r>
            <a:r>
              <a:rPr lang="en-US" dirty="0" err="1" smtClean="0"/>
              <a:t>d’arcs</a:t>
            </a:r>
            <a:r>
              <a:rPr lang="en-US" dirty="0" smtClean="0"/>
              <a:t> entre les </a:t>
            </a:r>
            <a:r>
              <a:rPr lang="en-US" dirty="0" err="1" smtClean="0"/>
              <a:t>équipments</a:t>
            </a:r>
            <a:r>
              <a:rPr lang="en-US" dirty="0" smtClean="0"/>
              <a:t> </a:t>
            </a:r>
            <a:r>
              <a:rPr lang="en-US" dirty="0" err="1" smtClean="0"/>
              <a:t>conducteurs</a:t>
            </a:r>
            <a:r>
              <a:rPr lang="en-US" dirty="0" smtClean="0"/>
              <a:t> et les structures </a:t>
            </a:r>
            <a:r>
              <a:rPr lang="en-US" dirty="0" err="1" smtClean="0"/>
              <a:t>mises</a:t>
            </a:r>
            <a:r>
              <a:rPr lang="en-US" dirty="0" smtClean="0"/>
              <a:t> à la </a:t>
            </a:r>
            <a:r>
              <a:rPr lang="en-US" dirty="0" err="1" smtClean="0"/>
              <a:t>terre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 smtClean="0"/>
              <a:t>Blackburn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Boreal</a:t>
            </a:r>
            <a:r>
              <a:rPr lang="en-US" baseline="30000" dirty="0" err="1" smtClean="0"/>
              <a:t>mc</a:t>
            </a:r>
            <a:endParaRPr lang="en-US" baseline="30000" dirty="0" smtClean="0"/>
          </a:p>
          <a:p>
            <a:r>
              <a:rPr lang="en-US" dirty="0" err="1" smtClean="0"/>
              <a:t>Elastimold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smtClean="0"/>
              <a:t>E-Z-</a:t>
            </a:r>
            <a:r>
              <a:rPr lang="en-US" dirty="0" err="1" smtClean="0"/>
              <a:t>CODE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smtClean="0"/>
              <a:t>Fisher </a:t>
            </a:r>
            <a:r>
              <a:rPr lang="en-US" dirty="0" err="1" smtClean="0"/>
              <a:t>Pierce</a:t>
            </a:r>
            <a:r>
              <a:rPr lang="en-US" baseline="30000" dirty="0" err="1" smtClean="0"/>
              <a:t>mc</a:t>
            </a:r>
            <a:endParaRPr lang="en-US" baseline="30000" dirty="0" smtClean="0"/>
          </a:p>
          <a:p>
            <a:r>
              <a:rPr lang="en-US" dirty="0" err="1" smtClean="0"/>
              <a:t>Russellstoll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Sta-Kon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Raccords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Marques Thomas </a:t>
            </a:r>
            <a:r>
              <a:rPr lang="en-US" dirty="0"/>
              <a:t>&amp; Betts </a:t>
            </a:r>
            <a:r>
              <a:rPr lang="en-US" dirty="0" smtClean="0"/>
              <a:t>pour la </a:t>
            </a:r>
            <a:r>
              <a:rPr lang="en-US" dirty="0" err="1" smtClean="0"/>
              <a:t>mise</a:t>
            </a:r>
            <a:r>
              <a:rPr lang="en-US" dirty="0" smtClean="0"/>
              <a:t> à la </a:t>
            </a:r>
            <a:r>
              <a:rPr lang="en-US" dirty="0" err="1" smtClean="0"/>
              <a:t>terre</a:t>
            </a:r>
            <a:r>
              <a:rPr lang="en-US" dirty="0" smtClean="0"/>
              <a:t> et la </a:t>
            </a:r>
            <a:r>
              <a:rPr lang="en-US" dirty="0" err="1" smtClean="0"/>
              <a:t>continuité</a:t>
            </a:r>
            <a:r>
              <a:rPr lang="en-US" dirty="0" smtClean="0"/>
              <a:t> des masses</a:t>
            </a:r>
            <a:endParaRPr lang="en-US" dirty="0"/>
          </a:p>
        </p:txBody>
      </p:sp>
      <p:pic>
        <p:nvPicPr>
          <p:cNvPr id="6" name="Picture 24" descr="XF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3657600"/>
            <a:ext cx="884237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2443163" y="4641894"/>
            <a:ext cx="218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 err="1" smtClean="0"/>
              <a:t>Blackburn</a:t>
            </a:r>
            <a:r>
              <a:rPr lang="en-US" sz="700" b="1" baseline="100000" dirty="0" err="1" smtClean="0"/>
              <a:t>nd</a:t>
            </a:r>
            <a:endParaRPr lang="en-US" sz="700" b="1" baseline="100000" dirty="0"/>
          </a:p>
          <a:p>
            <a:pPr algn="ctr"/>
            <a:r>
              <a:rPr lang="en-US" sz="1400" baseline="30000" dirty="0" err="1" smtClean="0"/>
              <a:t>Système</a:t>
            </a:r>
            <a:r>
              <a:rPr lang="en-US" sz="1400" baseline="30000" dirty="0" smtClean="0"/>
              <a:t> de </a:t>
            </a:r>
            <a:r>
              <a:rPr lang="en-US" sz="1400" baseline="30000" dirty="0" err="1" smtClean="0"/>
              <a:t>soudure</a:t>
            </a:r>
            <a:r>
              <a:rPr lang="en-US" sz="1400" baseline="30000" smtClean="0"/>
              <a:t> </a:t>
            </a:r>
            <a:br>
              <a:rPr lang="en-US" sz="1400" baseline="30000" smtClean="0"/>
            </a:br>
            <a:r>
              <a:rPr lang="en-US" sz="1400" baseline="30000" smtClean="0"/>
              <a:t>exothermique</a:t>
            </a:r>
            <a:endParaRPr lang="en-US" sz="1400" baseline="30000" dirty="0"/>
          </a:p>
        </p:txBody>
      </p:sp>
      <p:pic>
        <p:nvPicPr>
          <p:cNvPr id="10" name="Picture 26" descr="CONDUIT &amp; GLA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157" y="4965292"/>
            <a:ext cx="989012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2545556" y="5952906"/>
            <a:ext cx="1936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 err="1" smtClean="0"/>
              <a:t>Blackburn</a:t>
            </a:r>
            <a:r>
              <a:rPr lang="en-US" sz="700" b="1" baseline="100000" dirty="0" err="1" smtClean="0"/>
              <a:t>md</a:t>
            </a:r>
            <a:endParaRPr lang="en-US" sz="700" b="1" baseline="100000" dirty="0"/>
          </a:p>
          <a:p>
            <a:pPr algn="ctr"/>
            <a:r>
              <a:rPr lang="en-US" sz="1400" baseline="30000" dirty="0" err="1" smtClean="0"/>
              <a:t>Connecteurs</a:t>
            </a:r>
            <a:r>
              <a:rPr lang="en-US" sz="1400" baseline="30000" dirty="0" smtClean="0"/>
              <a:t> à compression</a:t>
            </a:r>
            <a:br>
              <a:rPr lang="en-US" sz="1400" baseline="30000" dirty="0" smtClean="0"/>
            </a:br>
            <a:r>
              <a:rPr lang="en-US" sz="1400" baseline="30000" dirty="0" smtClean="0"/>
              <a:t>E-Z-</a:t>
            </a:r>
            <a:r>
              <a:rPr lang="en-US" sz="1400" baseline="30000" dirty="0" err="1" smtClean="0"/>
              <a:t>Ground</a:t>
            </a:r>
            <a:r>
              <a:rPr lang="en-US" sz="800" baseline="100000" dirty="0" err="1" smtClean="0"/>
              <a:t>md</a:t>
            </a:r>
            <a:endParaRPr lang="en-US" sz="1400" baseline="30000" dirty="0"/>
          </a:p>
        </p:txBody>
      </p:sp>
      <p:sp>
        <p:nvSpPr>
          <p:cNvPr id="12" name="TextBox 32"/>
          <p:cNvSpPr txBox="1">
            <a:spLocks noChangeArrowheads="1"/>
          </p:cNvSpPr>
          <p:nvPr/>
        </p:nvSpPr>
        <p:spPr bwMode="auto">
          <a:xfrm>
            <a:off x="4876800" y="5927725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 err="1" smtClean="0"/>
              <a:t>Boreal</a:t>
            </a:r>
            <a:r>
              <a:rPr lang="en-US" sz="700" b="1" baseline="100000" dirty="0" err="1" smtClean="0"/>
              <a:t>mc</a:t>
            </a:r>
            <a:endParaRPr lang="en-US" sz="700" b="1" baseline="30000" dirty="0"/>
          </a:p>
          <a:p>
            <a:pPr algn="ctr"/>
            <a:r>
              <a:rPr lang="en-US" sz="1400" baseline="30000" dirty="0" err="1" smtClean="0"/>
              <a:t>Connecteurs</a:t>
            </a:r>
            <a:r>
              <a:rPr lang="en-US" sz="1400" baseline="30000" dirty="0" smtClean="0"/>
              <a:t> </a:t>
            </a:r>
            <a:r>
              <a:rPr lang="en-US" sz="1400" baseline="30000" dirty="0" err="1" smtClean="0"/>
              <a:t>flexibles</a:t>
            </a:r>
            <a:r>
              <a:rPr lang="en-US" sz="1400" baseline="30000" dirty="0" smtClean="0"/>
              <a:t> de </a:t>
            </a:r>
            <a:r>
              <a:rPr lang="en-US" sz="1400" baseline="30000" dirty="0" err="1" smtClean="0"/>
              <a:t>qualité</a:t>
            </a:r>
            <a:r>
              <a:rPr lang="en-US" sz="1400" baseline="30000" dirty="0" smtClean="0"/>
              <a:t> </a:t>
            </a:r>
            <a:r>
              <a:rPr lang="en-US" sz="1400" baseline="30000" dirty="0" err="1" smtClean="0"/>
              <a:t>supérieure</a:t>
            </a:r>
            <a:endParaRPr lang="en-US" sz="1400" baseline="30000" dirty="0"/>
          </a:p>
        </p:txBody>
      </p:sp>
      <p:pic>
        <p:nvPicPr>
          <p:cNvPr id="13" name="Picture 28" descr="dbre6404060k0_rs1ph_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5005" y="3657600"/>
            <a:ext cx="86836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33"/>
          <p:cNvSpPr txBox="1">
            <a:spLocks noChangeArrowheads="1"/>
          </p:cNvSpPr>
          <p:nvPr/>
        </p:nvSpPr>
        <p:spPr bwMode="auto">
          <a:xfrm>
            <a:off x="4526662" y="4654550"/>
            <a:ext cx="2527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 err="1" smtClean="0"/>
              <a:t>Blackburn</a:t>
            </a:r>
            <a:r>
              <a:rPr lang="en-US" sz="700" b="1" baseline="100000" dirty="0" err="1" smtClean="0"/>
              <a:t>md</a:t>
            </a:r>
            <a:endParaRPr lang="en-US" sz="700" b="1" baseline="100000" dirty="0"/>
          </a:p>
          <a:p>
            <a:pPr algn="ctr"/>
            <a:r>
              <a:rPr lang="en-US" sz="1400" baseline="30000" dirty="0" err="1" smtClean="0"/>
              <a:t>Connecteurs</a:t>
            </a:r>
            <a:r>
              <a:rPr lang="en-US" sz="1400" baseline="30000" dirty="0" smtClean="0"/>
              <a:t> </a:t>
            </a:r>
            <a:r>
              <a:rPr lang="en-US" sz="1400" baseline="30000" dirty="0" err="1" smtClean="0"/>
              <a:t>mécaniques</a:t>
            </a:r>
            <a:r>
              <a:rPr lang="en-US" sz="1400" baseline="30000" dirty="0" smtClean="0"/>
              <a:t/>
            </a:r>
            <a:br>
              <a:rPr lang="en-US" sz="1400" baseline="30000" dirty="0" smtClean="0"/>
            </a:br>
            <a:r>
              <a:rPr lang="en-US" sz="1400" baseline="30000" dirty="0" smtClean="0"/>
              <a:t>de </a:t>
            </a:r>
            <a:r>
              <a:rPr lang="en-US" sz="1400" baseline="30000" dirty="0" err="1" smtClean="0"/>
              <a:t>mise</a:t>
            </a:r>
            <a:r>
              <a:rPr lang="en-US" sz="1400" baseline="30000" dirty="0" smtClean="0"/>
              <a:t> à la </a:t>
            </a:r>
            <a:r>
              <a:rPr lang="en-US" sz="1400" baseline="30000" dirty="0" err="1" smtClean="0"/>
              <a:t>terre</a:t>
            </a:r>
            <a:endParaRPr lang="en-US" sz="1400" baseline="30000" dirty="0"/>
          </a:p>
        </p:txBody>
      </p:sp>
      <p:pic>
        <p:nvPicPr>
          <p:cNvPr id="15" name="Picture 38" descr="Petrochemical_is9276741_rev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75" y="2051050"/>
            <a:ext cx="202088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510" y="5258549"/>
            <a:ext cx="1142857" cy="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Mise</a:t>
            </a:r>
            <a:r>
              <a:rPr lang="en-US" dirty="0" smtClean="0"/>
              <a:t> à la </a:t>
            </a:r>
            <a:r>
              <a:rPr lang="en-US" dirty="0" err="1" smtClean="0"/>
              <a:t>terre</a:t>
            </a:r>
            <a:r>
              <a:rPr lang="en-US" dirty="0" smtClean="0"/>
              <a:t> et</a:t>
            </a:r>
            <a:br>
              <a:rPr lang="en-US" dirty="0" smtClean="0"/>
            </a:br>
            <a:r>
              <a:rPr lang="en-US" dirty="0" err="1" smtClean="0"/>
              <a:t>continuité</a:t>
            </a:r>
            <a:r>
              <a:rPr lang="en-US" dirty="0" smtClean="0"/>
              <a:t> des masses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Un </a:t>
            </a:r>
            <a:r>
              <a:rPr lang="en-US" dirty="0" err="1" smtClean="0"/>
              <a:t>système</a:t>
            </a:r>
            <a:r>
              <a:rPr lang="en-US" dirty="0" smtClean="0"/>
              <a:t> </a:t>
            </a:r>
            <a:r>
              <a:rPr lang="en-US" dirty="0" err="1" smtClean="0"/>
              <a:t>électrique</a:t>
            </a:r>
            <a:r>
              <a:rPr lang="en-US" dirty="0" smtClean="0"/>
              <a:t> mal </a:t>
            </a:r>
            <a:r>
              <a:rPr lang="en-US" dirty="0" err="1" smtClean="0"/>
              <a:t>installé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mis</a:t>
            </a:r>
            <a:r>
              <a:rPr lang="en-US" dirty="0" smtClean="0"/>
              <a:t> à la </a:t>
            </a:r>
            <a:r>
              <a:rPr lang="en-US" dirty="0" err="1" smtClean="0"/>
              <a:t>terre</a:t>
            </a:r>
            <a:r>
              <a:rPr lang="en-US" dirty="0" smtClean="0"/>
              <a:t> de </a:t>
            </a:r>
            <a:r>
              <a:rPr lang="en-US" dirty="0" err="1" smtClean="0"/>
              <a:t>façon</a:t>
            </a:r>
            <a:r>
              <a:rPr lang="en-US" dirty="0" smtClean="0"/>
              <a:t> non </a:t>
            </a:r>
            <a:r>
              <a:rPr lang="en-US" dirty="0" err="1" smtClean="0"/>
              <a:t>appropriée</a:t>
            </a:r>
            <a:r>
              <a:rPr lang="en-US" dirty="0" smtClean="0"/>
              <a:t> </a:t>
            </a:r>
            <a:r>
              <a:rPr lang="en-US" dirty="0" err="1" smtClean="0"/>
              <a:t>risque</a:t>
            </a:r>
            <a:r>
              <a:rPr lang="en-US" dirty="0" smtClean="0"/>
              <a:t> de </a:t>
            </a:r>
            <a:r>
              <a:rPr lang="en-US" dirty="0" err="1" smtClean="0"/>
              <a:t>subir</a:t>
            </a:r>
            <a:r>
              <a:rPr lang="en-US" dirty="0" smtClean="0"/>
              <a:t> des </a:t>
            </a:r>
            <a:r>
              <a:rPr lang="en-US" dirty="0" err="1" smtClean="0"/>
              <a:t>pannes</a:t>
            </a:r>
            <a:r>
              <a:rPr lang="en-US" dirty="0" smtClean="0"/>
              <a:t> </a:t>
            </a:r>
            <a:r>
              <a:rPr lang="en-US" dirty="0" err="1" smtClean="0"/>
              <a:t>d’alimentation</a:t>
            </a:r>
            <a:r>
              <a:rPr lang="en-US" dirty="0" smtClean="0"/>
              <a:t>, </a:t>
            </a:r>
            <a:r>
              <a:rPr lang="en-US" dirty="0" err="1" smtClean="0"/>
              <a:t>ce</a:t>
            </a:r>
            <a:r>
              <a:rPr lang="en-US" dirty="0" smtClean="0"/>
              <a:t> qui </a:t>
            </a:r>
            <a:r>
              <a:rPr lang="en-US" dirty="0" err="1" smtClean="0"/>
              <a:t>peut</a:t>
            </a:r>
            <a:r>
              <a:rPr lang="en-US" dirty="0" smtClean="0"/>
              <a:t> causer des </a:t>
            </a:r>
            <a:r>
              <a:rPr lang="en-US" dirty="0" err="1" smtClean="0"/>
              <a:t>problèmes</a:t>
            </a:r>
            <a:r>
              <a:rPr lang="en-US" dirty="0" smtClean="0"/>
              <a:t> </a:t>
            </a:r>
            <a:r>
              <a:rPr lang="en-US" dirty="0" err="1" smtClean="0"/>
              <a:t>significatifs</a:t>
            </a:r>
            <a:r>
              <a:rPr lang="en-US" dirty="0" smtClean="0"/>
              <a:t> de </a:t>
            </a:r>
            <a:r>
              <a:rPr lang="en-US" dirty="0" err="1" smtClean="0"/>
              <a:t>sécurité</a:t>
            </a:r>
            <a:r>
              <a:rPr lang="en-US" dirty="0" smtClean="0"/>
              <a:t>, de production et </a:t>
            </a:r>
            <a:r>
              <a:rPr lang="en-US" dirty="0" err="1" smtClean="0"/>
              <a:t>d’exploitation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 smtClean="0"/>
              <a:t>Blackburn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Boreal</a:t>
            </a:r>
            <a:r>
              <a:rPr lang="en-US" baseline="30000" dirty="0" err="1" smtClean="0"/>
              <a:t>mc</a:t>
            </a:r>
            <a:endParaRPr lang="en-US" baseline="30000" dirty="0"/>
          </a:p>
          <a:p>
            <a:r>
              <a:rPr lang="en-US" dirty="0" err="1" smtClean="0"/>
              <a:t>Elastimold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smtClean="0"/>
              <a:t>E-Z-</a:t>
            </a:r>
            <a:r>
              <a:rPr lang="en-US" dirty="0" err="1" smtClean="0"/>
              <a:t>CODE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smtClean="0"/>
              <a:t>Fisher </a:t>
            </a:r>
            <a:r>
              <a:rPr lang="en-US" dirty="0" err="1" smtClean="0"/>
              <a:t>Pierce</a:t>
            </a:r>
            <a:r>
              <a:rPr lang="en-US" baseline="30000" dirty="0" err="1" smtClean="0"/>
              <a:t>mc</a:t>
            </a:r>
            <a:endParaRPr lang="en-US" baseline="30000" dirty="0"/>
          </a:p>
          <a:p>
            <a:r>
              <a:rPr lang="en-US" dirty="0" err="1" smtClean="0"/>
              <a:t>Russellstoll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Sta-Kon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Raccords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Marques Thomas &amp; Betts pour la </a:t>
            </a:r>
            <a:r>
              <a:rPr lang="en-US" dirty="0" err="1" smtClean="0"/>
              <a:t>mise</a:t>
            </a:r>
            <a:r>
              <a:rPr lang="en-US" dirty="0" smtClean="0"/>
              <a:t> à la </a:t>
            </a:r>
            <a:r>
              <a:rPr lang="en-US" dirty="0" err="1" smtClean="0"/>
              <a:t>terre</a:t>
            </a:r>
            <a:r>
              <a:rPr lang="en-US" dirty="0" smtClean="0"/>
              <a:t> et la </a:t>
            </a:r>
            <a:r>
              <a:rPr lang="en-US" dirty="0" err="1" smtClean="0"/>
              <a:t>continuité</a:t>
            </a:r>
            <a:r>
              <a:rPr lang="en-US" dirty="0" smtClean="0"/>
              <a:t> des masses</a:t>
            </a:r>
            <a:endParaRPr lang="en-US" dirty="0"/>
          </a:p>
        </p:txBody>
      </p:sp>
      <p:sp>
        <p:nvSpPr>
          <p:cNvPr id="11" name="TextBox 33"/>
          <p:cNvSpPr txBox="1">
            <a:spLocks noChangeArrowheads="1"/>
          </p:cNvSpPr>
          <p:nvPr/>
        </p:nvSpPr>
        <p:spPr bwMode="auto">
          <a:xfrm>
            <a:off x="4492625" y="4246563"/>
            <a:ext cx="2527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 err="1" smtClean="0"/>
              <a:t>Russellstoll</a:t>
            </a:r>
            <a:r>
              <a:rPr lang="en-US" sz="800" b="1" baseline="100000" dirty="0" err="1" smtClean="0"/>
              <a:t>lmd</a:t>
            </a:r>
            <a:endParaRPr lang="en-US" sz="800" b="1" baseline="100000" dirty="0"/>
          </a:p>
          <a:p>
            <a:pPr algn="ctr"/>
            <a:r>
              <a:rPr lang="en-US" sz="1400" baseline="30000" dirty="0" err="1" smtClean="0"/>
              <a:t>Indicateur</a:t>
            </a:r>
            <a:r>
              <a:rPr lang="en-US" sz="1400" baseline="30000" dirty="0" smtClean="0"/>
              <a:t> </a:t>
            </a:r>
            <a:br>
              <a:rPr lang="en-US" sz="1400" baseline="30000" dirty="0" smtClean="0"/>
            </a:br>
            <a:r>
              <a:rPr lang="en-US" sz="1400" baseline="30000" dirty="0" smtClean="0"/>
              <a:t>de </a:t>
            </a:r>
            <a:r>
              <a:rPr lang="en-US" sz="1400" baseline="30000" dirty="0" err="1" smtClean="0"/>
              <a:t>mise</a:t>
            </a:r>
            <a:r>
              <a:rPr lang="en-US" sz="1400" baseline="30000" dirty="0" smtClean="0"/>
              <a:t> à la </a:t>
            </a:r>
            <a:r>
              <a:rPr lang="en-US" sz="1400" baseline="30000" dirty="0" err="1" smtClean="0"/>
              <a:t>terre</a:t>
            </a:r>
            <a:r>
              <a:rPr lang="en-US" sz="1400" baseline="30000" dirty="0" smtClean="0"/>
              <a:t> </a:t>
            </a:r>
            <a:r>
              <a:rPr lang="en-US" sz="1400" baseline="30000" dirty="0" err="1" smtClean="0"/>
              <a:t>sécuritaire</a:t>
            </a:r>
            <a:endParaRPr lang="en-US" sz="1400" baseline="30000" dirty="0"/>
          </a:p>
        </p:txBody>
      </p:sp>
      <p:sp>
        <p:nvSpPr>
          <p:cNvPr id="12" name="TextBox 32"/>
          <p:cNvSpPr txBox="1">
            <a:spLocks noChangeArrowheads="1"/>
          </p:cNvSpPr>
          <p:nvPr/>
        </p:nvSpPr>
        <p:spPr bwMode="auto">
          <a:xfrm>
            <a:off x="2616448" y="4236756"/>
            <a:ext cx="1795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 smtClean="0"/>
              <a:t>Fisher </a:t>
            </a:r>
            <a:r>
              <a:rPr lang="en-US" sz="1400" b="1" baseline="30000" dirty="0" err="1" smtClean="0"/>
              <a:t>Pierce</a:t>
            </a:r>
            <a:r>
              <a:rPr lang="en-US" sz="800" b="1" baseline="100000" dirty="0" err="1" smtClean="0"/>
              <a:t>mc</a:t>
            </a:r>
            <a:endParaRPr lang="en-US" sz="800" b="1" baseline="100000" dirty="0"/>
          </a:p>
          <a:p>
            <a:pPr algn="ctr"/>
            <a:r>
              <a:rPr lang="en-US" sz="1400" baseline="30000" dirty="0" err="1" smtClean="0"/>
              <a:t>Indicateurs</a:t>
            </a:r>
            <a:r>
              <a:rPr lang="en-US" sz="1400" baseline="30000" dirty="0" smtClean="0"/>
              <a:t> de circuit </a:t>
            </a:r>
            <a:br>
              <a:rPr lang="en-US" sz="1400" baseline="30000" dirty="0" smtClean="0"/>
            </a:br>
            <a:r>
              <a:rPr lang="en-US" sz="1400" baseline="30000" dirty="0" smtClean="0"/>
              <a:t>en </a:t>
            </a:r>
            <a:r>
              <a:rPr lang="en-US" sz="1400" baseline="30000" dirty="0" err="1" smtClean="0"/>
              <a:t>dérangement</a:t>
            </a:r>
            <a:endParaRPr lang="en-US" sz="1400" baseline="30000" dirty="0"/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2514600" y="4953000"/>
            <a:ext cx="4192587" cy="1282581"/>
            <a:chOff x="2665870" y="3683334"/>
            <a:chExt cx="4192130" cy="1281568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9838" y="3683334"/>
              <a:ext cx="825500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30"/>
            <p:cNvSpPr txBox="1">
              <a:spLocks noChangeArrowheads="1"/>
            </p:cNvSpPr>
            <p:nvPr/>
          </p:nvSpPr>
          <p:spPr bwMode="auto">
            <a:xfrm>
              <a:off x="2665870" y="4575629"/>
              <a:ext cx="2192337" cy="379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baseline="30000" dirty="0" err="1" smtClean="0"/>
                <a:t>Blackburn</a:t>
              </a:r>
              <a:r>
                <a:rPr lang="en-US" sz="800" b="1" baseline="100000" dirty="0" err="1" smtClean="0"/>
                <a:t>md</a:t>
              </a:r>
              <a:endParaRPr lang="en-US" sz="800" b="1" baseline="100000" dirty="0"/>
            </a:p>
            <a:p>
              <a:pPr algn="ctr"/>
              <a:r>
                <a:rPr lang="en-US" sz="1400" baseline="30000" dirty="0" err="1" smtClean="0"/>
                <a:t>Tiges</a:t>
              </a:r>
              <a:r>
                <a:rPr lang="en-US" sz="1400" baseline="30000" dirty="0" smtClean="0"/>
                <a:t> de </a:t>
              </a:r>
              <a:r>
                <a:rPr lang="en-US" sz="1400" baseline="30000" dirty="0" err="1" smtClean="0"/>
                <a:t>terre</a:t>
              </a:r>
              <a:endParaRPr lang="en-US" sz="1400" baseline="30000" dirty="0"/>
            </a:p>
          </p:txBody>
        </p:sp>
        <p:sp>
          <p:nvSpPr>
            <p:cNvPr id="18" name="TextBox 29"/>
            <p:cNvSpPr txBox="1">
              <a:spLocks noChangeArrowheads="1"/>
            </p:cNvSpPr>
            <p:nvPr/>
          </p:nvSpPr>
          <p:spPr bwMode="auto">
            <a:xfrm>
              <a:off x="4673600" y="4585611"/>
              <a:ext cx="2184400" cy="379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baseline="30000" dirty="0" err="1" smtClean="0"/>
                <a:t>Raccords</a:t>
              </a:r>
              <a:r>
                <a:rPr lang="en-US" sz="1400" b="1" baseline="30000" dirty="0" smtClean="0"/>
                <a:t> </a:t>
              </a:r>
              <a:r>
                <a:rPr lang="en-US" sz="1400" b="1" baseline="30000" dirty="0" err="1" smtClean="0"/>
                <a:t>T&amp;B</a:t>
              </a:r>
              <a:r>
                <a:rPr lang="en-US" sz="800" b="1" baseline="100000" dirty="0" err="1" smtClean="0"/>
                <a:t>md</a:t>
              </a:r>
              <a:endParaRPr lang="en-US" sz="700" b="1" baseline="30000" dirty="0"/>
            </a:p>
            <a:p>
              <a:pPr algn="ctr"/>
              <a:r>
                <a:rPr lang="en-US" sz="1400" baseline="30000" dirty="0" err="1" smtClean="0"/>
                <a:t>Raccords</a:t>
              </a:r>
              <a:r>
                <a:rPr lang="en-US" sz="1400" baseline="30000" dirty="0" smtClean="0"/>
                <a:t> de </a:t>
              </a:r>
              <a:r>
                <a:rPr lang="en-US" sz="1400" baseline="30000" dirty="0" err="1" smtClean="0"/>
                <a:t>mise</a:t>
              </a:r>
              <a:r>
                <a:rPr lang="en-US" sz="1400" baseline="30000" dirty="0" smtClean="0"/>
                <a:t> à la </a:t>
              </a:r>
              <a:r>
                <a:rPr lang="en-US" sz="1400" baseline="30000" dirty="0" err="1" smtClean="0"/>
                <a:t>terre</a:t>
              </a:r>
              <a:endParaRPr lang="en-US" sz="1400" baseline="30000" dirty="0"/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856479"/>
              </p:ext>
            </p:extLst>
          </p:nvPr>
        </p:nvGraphicFramePr>
        <p:xfrm>
          <a:off x="354211" y="1981200"/>
          <a:ext cx="2158802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Acrobat Document" r:id="rId4" imgW="7779960" imgH="10051560" progId="AcroExch.Document.7">
                  <p:embed/>
                </p:oleObj>
              </mc:Choice>
              <mc:Fallback>
                <p:oleObj name="Acrobat Document" r:id="rId4" imgW="7779960" imgH="10051560" progId="AcroExch.Document.7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211" y="1981200"/>
                        <a:ext cx="2158802" cy="279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57" y="2895325"/>
            <a:ext cx="1200402" cy="8476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66" y="3553292"/>
            <a:ext cx="528984" cy="7036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09" y="2908627"/>
            <a:ext cx="755732" cy="11394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69" y="4831821"/>
            <a:ext cx="1118562" cy="1012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138" y="3699950"/>
            <a:ext cx="457143" cy="3523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4356">
            <a:off x="5791258" y="4776595"/>
            <a:ext cx="673115" cy="97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emicalHighRes_Illustration_NoMask_NoCutout.png"/>
          <p:cNvPicPr>
            <a:picLocks noChangeAspect="1"/>
          </p:cNvPicPr>
          <p:nvPr/>
        </p:nvPicPr>
        <p:blipFill>
          <a:blip r:embed="rId2" cstate="screen">
            <a:lum contrast="-5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2467" y="1651000"/>
            <a:ext cx="6383866" cy="4436533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0"/>
            <a:ext cx="5725889" cy="775961"/>
          </a:xfrm>
        </p:spPr>
        <p:txBody>
          <a:bodyPr/>
          <a:lstStyle/>
          <a:p>
            <a:r>
              <a:rPr lang="en-US" dirty="0" err="1" smtClean="0"/>
              <a:t>Qualité</a:t>
            </a:r>
            <a:r>
              <a:rPr lang="en-US" dirty="0" smtClean="0"/>
              <a:t>, </a:t>
            </a:r>
            <a:r>
              <a:rPr lang="en-US" dirty="0" err="1" smtClean="0"/>
              <a:t>efficacité</a:t>
            </a:r>
            <a:r>
              <a:rPr lang="en-US" dirty="0" smtClean="0"/>
              <a:t> et </a:t>
            </a:r>
            <a:r>
              <a:rPr lang="en-US" dirty="0" err="1" smtClean="0"/>
              <a:t>fiabilité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de </a:t>
            </a:r>
            <a:r>
              <a:rPr lang="en-US" dirty="0" err="1" smtClean="0"/>
              <a:t>l’alimentation</a:t>
            </a:r>
            <a:endParaRPr lang="en-US" dirty="0"/>
          </a:p>
        </p:txBody>
      </p:sp>
      <p:pic>
        <p:nvPicPr>
          <p:cNvPr id="4" name="Picture 12" descr="Pow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1975" y="3946525"/>
            <a:ext cx="72866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21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953000"/>
            <a:ext cx="1190558" cy="94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990600"/>
            <a:ext cx="4343400" cy="914400"/>
          </a:xfrm>
        </p:spPr>
        <p:txBody>
          <a:bodyPr/>
          <a:lstStyle/>
          <a:p>
            <a:r>
              <a:rPr lang="en-US" dirty="0" err="1" smtClean="0"/>
              <a:t>Qualité</a:t>
            </a:r>
            <a:r>
              <a:rPr lang="en-US" dirty="0" smtClean="0"/>
              <a:t>, </a:t>
            </a:r>
            <a:r>
              <a:rPr lang="en-US" dirty="0" err="1" smtClean="0"/>
              <a:t>efficacité</a:t>
            </a:r>
            <a:r>
              <a:rPr lang="en-US" dirty="0" smtClean="0"/>
              <a:t> et </a:t>
            </a:r>
            <a:r>
              <a:rPr lang="en-US" dirty="0" err="1" smtClean="0"/>
              <a:t>fiabilité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 </a:t>
            </a:r>
            <a:r>
              <a:rPr lang="en-US" dirty="0" err="1" smtClean="0"/>
              <a:t>l’alimentation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129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 </a:t>
            </a:r>
            <a:r>
              <a:rPr lang="en-US" dirty="0" err="1" smtClean="0"/>
              <a:t>perte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seule</a:t>
            </a:r>
            <a:r>
              <a:rPr lang="en-US" dirty="0" smtClean="0"/>
              <a:t> </a:t>
            </a:r>
            <a:r>
              <a:rPr lang="en-US" dirty="0" err="1" smtClean="0"/>
              <a:t>donnée</a:t>
            </a:r>
            <a:r>
              <a:rPr lang="en-US" dirty="0" smtClean="0"/>
              <a:t> </a:t>
            </a:r>
            <a:r>
              <a:rPr lang="en-US" dirty="0" err="1" smtClean="0"/>
              <a:t>peut</a:t>
            </a:r>
            <a:r>
              <a:rPr lang="en-US" dirty="0" smtClean="0"/>
              <a:t> causer la </a:t>
            </a:r>
            <a:r>
              <a:rPr lang="en-US" dirty="0" err="1" smtClean="0"/>
              <a:t>perte</a:t>
            </a:r>
            <a:r>
              <a:rPr lang="en-US" dirty="0" smtClean="0"/>
              <a:t> </a:t>
            </a:r>
            <a:r>
              <a:rPr lang="en-US" dirty="0" err="1" smtClean="0"/>
              <a:t>permanente</a:t>
            </a:r>
            <a:r>
              <a:rPr lang="en-US" dirty="0" smtClean="0"/>
              <a:t> d’un lot en </a:t>
            </a:r>
            <a:r>
              <a:rPr lang="en-US" dirty="0" err="1" smtClean="0"/>
              <a:t>traitement</a:t>
            </a:r>
            <a:r>
              <a:rPr lang="en-US" dirty="0" smtClean="0"/>
              <a:t>. En exploitation continue, les </a:t>
            </a:r>
            <a:r>
              <a:rPr lang="en-US" dirty="0" err="1" smtClean="0"/>
              <a:t>données</a:t>
            </a:r>
            <a:r>
              <a:rPr lang="en-US" dirty="0" smtClean="0"/>
              <a:t> </a:t>
            </a:r>
            <a:r>
              <a:rPr lang="en-US" dirty="0" err="1" smtClean="0"/>
              <a:t>manquantes</a:t>
            </a:r>
            <a:r>
              <a:rPr lang="en-US" dirty="0" smtClean="0"/>
              <a:t> se </a:t>
            </a:r>
            <a:r>
              <a:rPr lang="en-US" dirty="0" err="1" smtClean="0"/>
              <a:t>traduisent</a:t>
            </a:r>
            <a:r>
              <a:rPr lang="en-US" dirty="0" smtClean="0"/>
              <a:t> en </a:t>
            </a:r>
            <a:r>
              <a:rPr lang="en-US" dirty="0" err="1" smtClean="0"/>
              <a:t>perte</a:t>
            </a:r>
            <a:r>
              <a:rPr lang="en-US" dirty="0" smtClean="0"/>
              <a:t> de </a:t>
            </a:r>
            <a:r>
              <a:rPr lang="en-US" dirty="0" err="1" smtClean="0"/>
              <a:t>milliers</a:t>
            </a:r>
            <a:r>
              <a:rPr lang="en-US" dirty="0" smtClean="0"/>
              <a:t> de dollars par minute.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</a:t>
            </a:r>
            <a:r>
              <a:rPr lang="en-US" dirty="0" err="1" smtClean="0"/>
              <a:t>industrie</a:t>
            </a:r>
            <a:r>
              <a:rPr lang="en-US" dirty="0" smtClean="0"/>
              <a:t> </a:t>
            </a:r>
            <a:r>
              <a:rPr lang="en-US" dirty="0" err="1" smtClean="0"/>
              <a:t>essentielle</a:t>
            </a:r>
            <a:r>
              <a:rPr lang="en-US" dirty="0" smtClean="0"/>
              <a:t>, </a:t>
            </a:r>
            <a:r>
              <a:rPr lang="en-US" dirty="0" err="1" smtClean="0"/>
              <a:t>une</a:t>
            </a:r>
            <a:r>
              <a:rPr lang="en-US" dirty="0" smtClean="0"/>
              <a:t> alimentation stable </a:t>
            </a:r>
            <a:r>
              <a:rPr lang="en-US" dirty="0" err="1" smtClean="0"/>
              <a:t>est</a:t>
            </a:r>
            <a:r>
              <a:rPr lang="en-US" dirty="0" smtClean="0"/>
              <a:t> un </a:t>
            </a:r>
            <a:r>
              <a:rPr lang="en-US" dirty="0" err="1" smtClean="0"/>
              <a:t>absolu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 smtClean="0"/>
              <a:t>Blackburn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Elastimold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Emergi-Lite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smtClean="0"/>
              <a:t>Fisher </a:t>
            </a:r>
            <a:r>
              <a:rPr lang="en-US" dirty="0" err="1" smtClean="0"/>
              <a:t>Pierce</a:t>
            </a:r>
            <a:r>
              <a:rPr lang="en-US" baseline="30000" dirty="0" err="1" smtClean="0"/>
              <a:t>mc</a:t>
            </a:r>
            <a:endParaRPr lang="en-US" baseline="30000" dirty="0" smtClean="0"/>
          </a:p>
          <a:p>
            <a:r>
              <a:rPr lang="en-US" dirty="0" smtClean="0"/>
              <a:t>Hi-</a:t>
            </a:r>
            <a:r>
              <a:rPr lang="en-US" dirty="0" err="1" smtClean="0"/>
              <a:t>Tech</a:t>
            </a:r>
            <a:r>
              <a:rPr lang="en-US" baseline="30000" dirty="0" err="1" smtClean="0"/>
              <a:t>mc</a:t>
            </a:r>
            <a:endParaRPr lang="en-US" baseline="30000" dirty="0" smtClean="0"/>
          </a:p>
          <a:p>
            <a:r>
              <a:rPr lang="en-US" dirty="0" err="1" smtClean="0"/>
              <a:t>Homac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Joslyn</a:t>
            </a:r>
            <a:r>
              <a:rPr lang="en-US" dirty="0" smtClean="0"/>
              <a:t> Hi-</a:t>
            </a:r>
            <a:r>
              <a:rPr lang="en-US" dirty="0" err="1" smtClean="0"/>
              <a:t>Voltage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Lumacell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smtClean="0"/>
              <a:t>Ready-</a:t>
            </a:r>
            <a:r>
              <a:rPr lang="en-US" dirty="0" err="1" smtClean="0"/>
              <a:t>Lite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Russellstoll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Marques Thomas </a:t>
            </a:r>
            <a:r>
              <a:rPr lang="en-US" dirty="0"/>
              <a:t>&amp; Betts </a:t>
            </a:r>
            <a:r>
              <a:rPr lang="en-US" dirty="0" smtClean="0"/>
              <a:t>pour la </a:t>
            </a:r>
            <a:r>
              <a:rPr lang="en-US" dirty="0" err="1" smtClean="0"/>
              <a:t>qualité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l’efficacité</a:t>
            </a:r>
            <a:r>
              <a:rPr lang="en-US" dirty="0" smtClean="0"/>
              <a:t> et la </a:t>
            </a:r>
            <a:r>
              <a:rPr lang="en-US" dirty="0" err="1" smtClean="0"/>
              <a:t>fiabilité</a:t>
            </a:r>
            <a:r>
              <a:rPr lang="en-US" dirty="0" smtClean="0"/>
              <a:t> de </a:t>
            </a:r>
            <a:r>
              <a:rPr lang="en-US" dirty="0" err="1" smtClean="0"/>
              <a:t>l’alimentation</a:t>
            </a:r>
            <a:endParaRPr lang="en-US" dirty="0"/>
          </a:p>
        </p:txBody>
      </p:sp>
      <p:sp>
        <p:nvSpPr>
          <p:cNvPr id="7" name="TextBox 30"/>
          <p:cNvSpPr txBox="1">
            <a:spLocks noChangeArrowheads="1"/>
          </p:cNvSpPr>
          <p:nvPr/>
        </p:nvSpPr>
        <p:spPr bwMode="auto">
          <a:xfrm>
            <a:off x="4572001" y="5867400"/>
            <a:ext cx="1981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Homac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err="1" smtClean="0"/>
              <a:t>Connecteurs</a:t>
            </a:r>
            <a:r>
              <a:rPr lang="en-US" sz="1000" dirty="0" smtClean="0"/>
              <a:t> de </a:t>
            </a:r>
            <a:br>
              <a:rPr lang="en-US" sz="1000" dirty="0" smtClean="0"/>
            </a:br>
            <a:r>
              <a:rPr lang="en-US" sz="1000" dirty="0" err="1" smtClean="0"/>
              <a:t>postes</a:t>
            </a:r>
            <a:r>
              <a:rPr lang="en-US" sz="1000" dirty="0" smtClean="0"/>
              <a:t> de distribution</a:t>
            </a:r>
            <a:endParaRPr lang="en-US" sz="1000" dirty="0"/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3200400" y="4419600"/>
            <a:ext cx="26670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Emergi-Lite</a:t>
            </a:r>
            <a:r>
              <a:rPr lang="en-US" sz="1000" b="1" baseline="30000" dirty="0" err="1" smtClean="0"/>
              <a:t>md</a:t>
            </a:r>
            <a:r>
              <a:rPr lang="en-US" sz="1000" b="1" dirty="0" smtClean="0"/>
              <a:t> /</a:t>
            </a:r>
            <a:r>
              <a:rPr lang="en-US" sz="1000" b="1" dirty="0" err="1" smtClean="0"/>
              <a:t>Lumacell</a:t>
            </a:r>
            <a:r>
              <a:rPr lang="en-US" sz="1000" b="1" baseline="30000" dirty="0" err="1" smtClean="0"/>
              <a:t>md</a:t>
            </a:r>
            <a:r>
              <a:rPr lang="en-US" sz="1000" b="1" dirty="0" smtClean="0"/>
              <a:t> /Ready-</a:t>
            </a:r>
            <a:r>
              <a:rPr lang="en-US" sz="1000" b="1" dirty="0" err="1" smtClean="0"/>
              <a:t>Lite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err="1" smtClean="0"/>
              <a:t>Systèmes</a:t>
            </a:r>
            <a:r>
              <a:rPr lang="en-US" sz="1000" dirty="0" smtClean="0"/>
              <a:t> à </a:t>
            </a:r>
            <a:r>
              <a:rPr lang="en-US" sz="1000" dirty="0" err="1" smtClean="0"/>
              <a:t>batterie</a:t>
            </a:r>
            <a:r>
              <a:rPr lang="en-US" sz="1000" dirty="0" smtClean="0"/>
              <a:t> </a:t>
            </a:r>
            <a:r>
              <a:rPr lang="en-US" sz="1000" dirty="0" err="1" smtClean="0"/>
              <a:t>centrale</a:t>
            </a:r>
            <a:endParaRPr lang="en-US" sz="1000" dirty="0"/>
          </a:p>
        </p:txBody>
      </p:sp>
      <p:sp>
        <p:nvSpPr>
          <p:cNvPr id="11" name="TextBox 33"/>
          <p:cNvSpPr txBox="1">
            <a:spLocks noChangeArrowheads="1"/>
          </p:cNvSpPr>
          <p:nvPr/>
        </p:nvSpPr>
        <p:spPr bwMode="auto">
          <a:xfrm>
            <a:off x="1981200" y="6019800"/>
            <a:ext cx="2133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Elastimold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err="1" smtClean="0"/>
              <a:t>Appareillage</a:t>
            </a:r>
            <a:r>
              <a:rPr lang="en-US" sz="1000" dirty="0" smtClean="0"/>
              <a:t> de commutation</a:t>
            </a:r>
            <a:br>
              <a:rPr lang="en-US" sz="1000" dirty="0" smtClean="0"/>
            </a:br>
            <a:r>
              <a:rPr lang="en-US" sz="1000" dirty="0" smtClean="0"/>
              <a:t>à </a:t>
            </a:r>
            <a:r>
              <a:rPr lang="en-US" sz="1000" dirty="0" err="1" smtClean="0"/>
              <a:t>diélectrique</a:t>
            </a:r>
            <a:r>
              <a:rPr lang="en-US" sz="1000" dirty="0" smtClean="0"/>
              <a:t> </a:t>
            </a:r>
            <a:r>
              <a:rPr lang="en-US" sz="1000" dirty="0" err="1" smtClean="0"/>
              <a:t>solide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724400"/>
            <a:ext cx="852444" cy="1361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200400"/>
            <a:ext cx="1277210" cy="1185434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84995"/>
            <a:ext cx="2225159" cy="223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8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990600"/>
            <a:ext cx="4343400" cy="914400"/>
          </a:xfrm>
        </p:spPr>
        <p:txBody>
          <a:bodyPr/>
          <a:lstStyle/>
          <a:p>
            <a:r>
              <a:rPr lang="en-US" dirty="0" err="1" smtClean="0"/>
              <a:t>Qualité</a:t>
            </a:r>
            <a:r>
              <a:rPr lang="en-US" dirty="0" smtClean="0"/>
              <a:t>, </a:t>
            </a:r>
            <a:r>
              <a:rPr lang="en-US" dirty="0" err="1" smtClean="0"/>
              <a:t>efficacité</a:t>
            </a:r>
            <a:r>
              <a:rPr lang="en-US" dirty="0" smtClean="0"/>
              <a:t> et </a:t>
            </a:r>
            <a:r>
              <a:rPr lang="en-US" dirty="0" err="1" smtClean="0"/>
              <a:t>fiabilité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 </a:t>
            </a:r>
            <a:r>
              <a:rPr lang="en-US" dirty="0" err="1" smtClean="0"/>
              <a:t>l’alimentation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Aujourd’hui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essentiel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les </a:t>
            </a:r>
            <a:r>
              <a:rPr lang="en-US" dirty="0" err="1" smtClean="0"/>
              <a:t>équipements</a:t>
            </a:r>
            <a:r>
              <a:rPr lang="en-US" dirty="0" smtClean="0"/>
              <a:t> </a:t>
            </a:r>
            <a:r>
              <a:rPr lang="en-US" dirty="0" err="1" smtClean="0"/>
              <a:t>électriques</a:t>
            </a:r>
            <a:r>
              <a:rPr lang="en-US" dirty="0" smtClean="0"/>
              <a:t> </a:t>
            </a:r>
            <a:r>
              <a:rPr lang="en-US" dirty="0" err="1" smtClean="0"/>
              <a:t>soient</a:t>
            </a:r>
            <a:r>
              <a:rPr lang="en-US" dirty="0" smtClean="0"/>
              <a:t> </a:t>
            </a:r>
            <a:r>
              <a:rPr lang="en-US" dirty="0" err="1" smtClean="0"/>
              <a:t>fiables</a:t>
            </a:r>
            <a:r>
              <a:rPr lang="en-US" dirty="0" smtClean="0"/>
              <a:t> et </a:t>
            </a:r>
            <a:r>
              <a:rPr lang="en-US" dirty="0" err="1" smtClean="0"/>
              <a:t>fonctionnels</a:t>
            </a:r>
            <a:r>
              <a:rPr lang="en-US" dirty="0" smtClean="0"/>
              <a:t> 24 </a:t>
            </a:r>
            <a:r>
              <a:rPr lang="en-US" dirty="0" err="1" smtClean="0"/>
              <a:t>heures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par jour, 7 </a:t>
            </a:r>
            <a:r>
              <a:rPr lang="en-US" dirty="0" err="1" smtClean="0"/>
              <a:t>jours</a:t>
            </a:r>
            <a:r>
              <a:rPr lang="en-US" dirty="0" smtClean="0"/>
              <a:t> </a:t>
            </a:r>
            <a:r>
              <a:rPr lang="en-US" dirty="0" err="1" smtClean="0"/>
              <a:t>semaine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7086600" y="1962944"/>
            <a:ext cx="1943100" cy="4114800"/>
          </a:xfrm>
        </p:spPr>
        <p:txBody>
          <a:bodyPr/>
          <a:lstStyle/>
          <a:p>
            <a:r>
              <a:rPr lang="en-US" dirty="0" err="1" smtClean="0"/>
              <a:t>Blackburn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Elastimold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Emergi-Lite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smtClean="0"/>
              <a:t>Fisher </a:t>
            </a:r>
            <a:r>
              <a:rPr lang="en-US" dirty="0" err="1" smtClean="0"/>
              <a:t>Pierce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smtClean="0"/>
              <a:t>Hi-</a:t>
            </a:r>
            <a:r>
              <a:rPr lang="en-US" dirty="0" err="1" smtClean="0"/>
              <a:t>Tech</a:t>
            </a:r>
            <a:r>
              <a:rPr lang="en-US" baseline="30000" dirty="0" err="1" smtClean="0"/>
              <a:t>mc</a:t>
            </a:r>
            <a:endParaRPr lang="en-US" baseline="30000" dirty="0"/>
          </a:p>
          <a:p>
            <a:r>
              <a:rPr lang="en-US" dirty="0" err="1" smtClean="0"/>
              <a:t>Homac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Joslyn</a:t>
            </a:r>
            <a:r>
              <a:rPr lang="en-US" dirty="0" smtClean="0"/>
              <a:t> Hi-</a:t>
            </a:r>
            <a:r>
              <a:rPr lang="en-US" dirty="0" err="1" smtClean="0"/>
              <a:t>Voltage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Lumacell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smtClean="0"/>
              <a:t>Ready-</a:t>
            </a:r>
            <a:r>
              <a:rPr lang="en-US" dirty="0" err="1" smtClean="0"/>
              <a:t>Lite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Russellstoll</a:t>
            </a:r>
            <a:r>
              <a:rPr lang="en-US" baseline="30000" dirty="0" err="1" smtClean="0"/>
              <a:t>md</a:t>
            </a:r>
            <a:endParaRPr lang="en-US" baseline="30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Marques Thomas &amp; Betts pour la </a:t>
            </a:r>
            <a:r>
              <a:rPr lang="en-US" dirty="0" err="1" smtClean="0"/>
              <a:t>qualité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l’efficacité</a:t>
            </a:r>
            <a:r>
              <a:rPr lang="en-US" dirty="0" smtClean="0"/>
              <a:t> et la </a:t>
            </a:r>
            <a:r>
              <a:rPr lang="en-US" dirty="0" err="1" smtClean="0"/>
              <a:t>fiabilité</a:t>
            </a:r>
            <a:r>
              <a:rPr lang="en-US" dirty="0" smtClean="0"/>
              <a:t> de </a:t>
            </a:r>
            <a:r>
              <a:rPr lang="en-US" dirty="0" err="1" smtClean="0"/>
              <a:t>l’alimentation</a:t>
            </a:r>
            <a:endParaRPr lang="en-US" dirty="0"/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2247900" y="4370388"/>
            <a:ext cx="2527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/>
              <a:t>Fisher </a:t>
            </a:r>
            <a:r>
              <a:rPr lang="en-US" sz="1000" b="1" dirty="0" err="1" smtClean="0"/>
              <a:t>Pierce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err="1" smtClean="0"/>
              <a:t>Indicateur</a:t>
            </a:r>
            <a:r>
              <a:rPr lang="en-US" sz="1000" dirty="0" smtClean="0"/>
              <a:t> de circuit</a:t>
            </a:r>
            <a:br>
              <a:rPr lang="en-US" sz="1000" dirty="0" smtClean="0"/>
            </a:br>
            <a:r>
              <a:rPr lang="en-US" sz="1000" dirty="0" smtClean="0"/>
              <a:t>en </a:t>
            </a:r>
            <a:r>
              <a:rPr lang="en-US" sz="1000" dirty="0" err="1" smtClean="0"/>
              <a:t>dérangement</a:t>
            </a:r>
            <a:endParaRPr lang="en-US" sz="1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9588" y="3048000"/>
            <a:ext cx="103346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0225" y="3471863"/>
            <a:ext cx="10953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0"/>
          <p:cNvSpPr txBox="1">
            <a:spLocks noChangeArrowheads="1"/>
          </p:cNvSpPr>
          <p:nvPr/>
        </p:nvSpPr>
        <p:spPr bwMode="auto">
          <a:xfrm>
            <a:off x="3475038" y="5986463"/>
            <a:ext cx="2192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Elastimold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err="1" smtClean="0"/>
              <a:t>Accessoires</a:t>
            </a:r>
            <a:r>
              <a:rPr lang="en-US" sz="1000" dirty="0" smtClean="0"/>
              <a:t> pour </a:t>
            </a:r>
            <a:r>
              <a:rPr lang="en-US" sz="1000" dirty="0" err="1" smtClean="0"/>
              <a:t>câbles</a:t>
            </a:r>
            <a:endParaRPr lang="en-US" sz="10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225" y="3228975"/>
            <a:ext cx="10493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2"/>
          <p:cNvSpPr txBox="1">
            <a:spLocks noChangeArrowheads="1"/>
          </p:cNvSpPr>
          <p:nvPr/>
        </p:nvSpPr>
        <p:spPr bwMode="auto">
          <a:xfrm>
            <a:off x="4884738" y="4370388"/>
            <a:ext cx="17954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Joslyn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err="1" smtClean="0"/>
              <a:t>Interrupteurs</a:t>
            </a:r>
            <a:r>
              <a:rPr lang="en-US" sz="1000" dirty="0" smtClean="0"/>
              <a:t> et </a:t>
            </a:r>
            <a:r>
              <a:rPr lang="en-US" sz="1000" dirty="0" err="1" smtClean="0"/>
              <a:t>disjoncteurs</a:t>
            </a:r>
            <a:r>
              <a:rPr lang="en-US" sz="1000" dirty="0" smtClean="0"/>
              <a:t> à </a:t>
            </a:r>
            <a:r>
              <a:rPr lang="en-US" sz="1000" dirty="0" err="1" smtClean="0"/>
              <a:t>réenclenchement</a:t>
            </a:r>
            <a:endParaRPr lang="en-US" sz="1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67" y="5105400"/>
            <a:ext cx="1676191" cy="838095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352981"/>
              </p:ext>
            </p:extLst>
          </p:nvPr>
        </p:nvGraphicFramePr>
        <p:xfrm>
          <a:off x="304800" y="2121694"/>
          <a:ext cx="2158802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Acrobat Document" r:id="rId7" imgW="7779960" imgH="10051560" progId="AcroExch.Document.7">
                  <p:embed/>
                </p:oleObj>
              </mc:Choice>
              <mc:Fallback>
                <p:oleObj name="Acrobat Document" r:id="rId7" imgW="7779960" imgH="10051560" progId="AcroExch.Document.7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21694"/>
                        <a:ext cx="2158802" cy="279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62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798" y="1653017"/>
            <a:ext cx="6358467" cy="4443632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799" y="2362200"/>
            <a:ext cx="3876402" cy="775961"/>
          </a:xfrm>
        </p:spPr>
        <p:txBody>
          <a:bodyPr/>
          <a:lstStyle/>
          <a:p>
            <a:r>
              <a:rPr lang="en-US" dirty="0" smtClean="0"/>
              <a:t>Protection </a:t>
            </a:r>
            <a:r>
              <a:rPr lang="en-US" dirty="0" err="1" smtClean="0"/>
              <a:t>contre</a:t>
            </a:r>
            <a:r>
              <a:rPr lang="en-US" dirty="0" smtClean="0"/>
              <a:t> les </a:t>
            </a:r>
            <a:r>
              <a:rPr lang="en-US" dirty="0" err="1" smtClean="0"/>
              <a:t>températures</a:t>
            </a:r>
            <a:r>
              <a:rPr lang="en-US" dirty="0" smtClean="0"/>
              <a:t> </a:t>
            </a:r>
            <a:r>
              <a:rPr lang="en-US" dirty="0" err="1" smtClean="0"/>
              <a:t>extrêmes</a:t>
            </a:r>
            <a:endParaRPr lang="en-US" dirty="0"/>
          </a:p>
        </p:txBody>
      </p:sp>
      <p:pic>
        <p:nvPicPr>
          <p:cNvPr id="4" name="Picture 15" descr="ExtremeTem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666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</a:t>
            </a:r>
            <a:r>
              <a:rPr lang="en-US" dirty="0" err="1" smtClean="0"/>
              <a:t>contre</a:t>
            </a:r>
            <a:r>
              <a:rPr lang="en-US" dirty="0" smtClean="0"/>
              <a:t> les</a:t>
            </a:r>
            <a:br>
              <a:rPr lang="en-US" dirty="0" smtClean="0"/>
            </a:br>
            <a:r>
              <a:rPr lang="en-US" dirty="0" err="1" smtClean="0"/>
              <a:t>températures</a:t>
            </a:r>
            <a:r>
              <a:rPr lang="en-US" dirty="0" smtClean="0"/>
              <a:t> </a:t>
            </a:r>
            <a:r>
              <a:rPr lang="en-US" dirty="0" err="1" smtClean="0"/>
              <a:t>extrêmes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114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essentiel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les </a:t>
            </a:r>
            <a:r>
              <a:rPr lang="en-US" dirty="0" err="1" smtClean="0"/>
              <a:t>systèmes</a:t>
            </a:r>
            <a:r>
              <a:rPr lang="en-US" dirty="0" smtClean="0"/>
              <a:t> </a:t>
            </a:r>
            <a:r>
              <a:rPr lang="en-US" dirty="0" err="1" smtClean="0"/>
              <a:t>électriques</a:t>
            </a:r>
            <a:r>
              <a:rPr lang="en-US" dirty="0" smtClean="0"/>
              <a:t> </a:t>
            </a:r>
            <a:r>
              <a:rPr lang="en-US" dirty="0" err="1" smtClean="0"/>
              <a:t>fonc-tionnent</a:t>
            </a:r>
            <a:r>
              <a:rPr lang="en-US" dirty="0" smtClean="0"/>
              <a:t> de </a:t>
            </a:r>
            <a:r>
              <a:rPr lang="en-US" dirty="0" err="1" smtClean="0"/>
              <a:t>façon</a:t>
            </a:r>
            <a:r>
              <a:rPr lang="en-US" dirty="0" smtClean="0"/>
              <a:t> </a:t>
            </a:r>
            <a:r>
              <a:rPr lang="en-US" dirty="0" err="1" smtClean="0"/>
              <a:t>constante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</a:t>
            </a:r>
            <a:r>
              <a:rPr lang="en-US" dirty="0" err="1" smtClean="0"/>
              <a:t>chaufferies</a:t>
            </a:r>
            <a:r>
              <a:rPr lang="en-US" dirty="0" smtClean="0"/>
              <a:t>, la </a:t>
            </a:r>
            <a:r>
              <a:rPr lang="en-US" dirty="0" err="1" smtClean="0"/>
              <a:t>conduite</a:t>
            </a:r>
            <a:r>
              <a:rPr lang="en-US" dirty="0" smtClean="0"/>
              <a:t> de four et </a:t>
            </a:r>
            <a:r>
              <a:rPr lang="en-US" dirty="0" err="1" smtClean="0"/>
              <a:t>autour</a:t>
            </a:r>
            <a:r>
              <a:rPr lang="en-US" dirty="0" smtClean="0"/>
              <a:t> des </a:t>
            </a:r>
            <a:r>
              <a:rPr lang="en-US" dirty="0" err="1" smtClean="0"/>
              <a:t>évaporateurs</a:t>
            </a:r>
            <a:r>
              <a:rPr lang="en-US" dirty="0" smtClean="0"/>
              <a:t>. </a:t>
            </a:r>
            <a:r>
              <a:rPr lang="en-US" dirty="0" err="1" smtClean="0"/>
              <a:t>Plusieurs</a:t>
            </a:r>
            <a:r>
              <a:rPr lang="en-US" dirty="0" smtClean="0"/>
              <a:t> de </a:t>
            </a:r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procédés</a:t>
            </a:r>
            <a:r>
              <a:rPr lang="en-US" dirty="0" smtClean="0"/>
              <a:t> exigent le </a:t>
            </a:r>
            <a:r>
              <a:rPr lang="en-US" dirty="0" err="1" smtClean="0"/>
              <a:t>traçage</a:t>
            </a:r>
            <a:r>
              <a:rPr lang="en-US" dirty="0" smtClean="0"/>
              <a:t> </a:t>
            </a:r>
            <a:r>
              <a:rPr lang="en-US" dirty="0" err="1" smtClean="0"/>
              <a:t>électrique</a:t>
            </a:r>
            <a:r>
              <a:rPr lang="en-US" dirty="0" smtClean="0"/>
              <a:t> pour le </a:t>
            </a:r>
            <a:r>
              <a:rPr lang="en-US" dirty="0" err="1" smtClean="0"/>
              <a:t>maintien</a:t>
            </a:r>
            <a:r>
              <a:rPr lang="en-US" dirty="0" smtClean="0"/>
              <a:t> de </a:t>
            </a:r>
            <a:r>
              <a:rPr lang="en-US" dirty="0" err="1" smtClean="0"/>
              <a:t>températures</a:t>
            </a:r>
            <a:r>
              <a:rPr lang="en-US" dirty="0" smtClean="0"/>
              <a:t> </a:t>
            </a:r>
            <a:r>
              <a:rPr lang="en-US" dirty="0" err="1" smtClean="0"/>
              <a:t>élevées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tous</a:t>
            </a:r>
            <a:r>
              <a:rPr lang="en-US" dirty="0" smtClean="0"/>
              <a:t> les </a:t>
            </a:r>
            <a:r>
              <a:rPr lang="en-US" dirty="0" err="1" smtClean="0"/>
              <a:t>systèmes</a:t>
            </a:r>
            <a:r>
              <a:rPr lang="en-US" dirty="0" smtClean="0"/>
              <a:t> de </a:t>
            </a:r>
            <a:r>
              <a:rPr lang="en-US" dirty="0" err="1" smtClean="0"/>
              <a:t>traitement</a:t>
            </a:r>
            <a:r>
              <a:rPr lang="en-US" dirty="0" smtClean="0"/>
              <a:t> du </a:t>
            </a:r>
            <a:r>
              <a:rPr lang="en-US" dirty="0" err="1" smtClean="0"/>
              <a:t>pétrole</a:t>
            </a:r>
            <a:r>
              <a:rPr lang="en-US" dirty="0" smtClean="0"/>
              <a:t> et du gaz.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E-Z-</a:t>
            </a:r>
            <a:r>
              <a:rPr lang="en-US" dirty="0" err="1" smtClean="0"/>
              <a:t>CODE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Kopex-Ex</a:t>
            </a:r>
            <a:r>
              <a:rPr lang="en-US" baseline="30000" dirty="0" err="1" smtClean="0"/>
              <a:t>mc</a:t>
            </a:r>
            <a:endParaRPr lang="en-US" baseline="30000" dirty="0" smtClean="0"/>
          </a:p>
          <a:p>
            <a:r>
              <a:rPr lang="en-US" dirty="0" err="1" smtClean="0"/>
              <a:t>PMA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Sta-Kon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Raccords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 smtClean="0"/>
          </a:p>
          <a:p>
            <a:r>
              <a:rPr lang="en-US" dirty="0" smtClean="0"/>
              <a:t>Ty-</a:t>
            </a:r>
            <a:r>
              <a:rPr lang="en-US" smtClean="0"/>
              <a:t>Rap</a:t>
            </a:r>
            <a:r>
              <a:rPr lang="en-US" baseline="30000" smtClean="0"/>
              <a:t>md</a:t>
            </a:r>
            <a:endParaRPr lang="en-US" baseline="30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Marques Thomas </a:t>
            </a:r>
            <a:r>
              <a:rPr lang="en-US" dirty="0"/>
              <a:t>&amp; Betts </a:t>
            </a:r>
            <a:r>
              <a:rPr lang="en-US" dirty="0" smtClean="0"/>
              <a:t>pour la protection </a:t>
            </a:r>
            <a:r>
              <a:rPr lang="en-US" dirty="0" err="1" smtClean="0"/>
              <a:t>contre</a:t>
            </a:r>
            <a:r>
              <a:rPr lang="en-US" dirty="0" smtClean="0"/>
              <a:t> les </a:t>
            </a:r>
            <a:r>
              <a:rPr lang="en-US" dirty="0" err="1" smtClean="0"/>
              <a:t>températures</a:t>
            </a:r>
            <a:r>
              <a:rPr lang="en-US" dirty="0" smtClean="0"/>
              <a:t> </a:t>
            </a:r>
            <a:r>
              <a:rPr lang="en-US" dirty="0" err="1" smtClean="0"/>
              <a:t>extrêmes</a:t>
            </a:r>
            <a:endParaRPr lang="en-US" dirty="0"/>
          </a:p>
        </p:txBody>
      </p:sp>
      <p:pic>
        <p:nvPicPr>
          <p:cNvPr id="6" name="Picture 24" descr="XF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00" y="3352800"/>
            <a:ext cx="744538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2481263" y="4425950"/>
            <a:ext cx="218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smtClean="0"/>
              <a:t>Ty-</a:t>
            </a:r>
            <a:r>
              <a:rPr lang="en-US" sz="1000" b="1" dirty="0" err="1" smtClean="0"/>
              <a:t>Rap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smtClean="0"/>
              <a:t>Attaches en </a:t>
            </a:r>
            <a:r>
              <a:rPr lang="en-US" sz="1000" dirty="0" err="1" smtClean="0"/>
              <a:t>fluoropolymère</a:t>
            </a:r>
            <a:r>
              <a:rPr lang="en-US" sz="1000" dirty="0" smtClean="0"/>
              <a:t> et</a:t>
            </a:r>
            <a:br>
              <a:rPr lang="en-US" sz="1000" dirty="0" smtClean="0"/>
            </a:br>
            <a:r>
              <a:rPr lang="en-US" sz="1000" dirty="0" smtClean="0"/>
              <a:t>attaches à résistance</a:t>
            </a:r>
            <a:br>
              <a:rPr lang="en-US" sz="1000" dirty="0" smtClean="0"/>
            </a:br>
            <a:r>
              <a:rPr lang="en-US" sz="1000" dirty="0" err="1" smtClean="0"/>
              <a:t>thermique</a:t>
            </a:r>
            <a:r>
              <a:rPr lang="en-US" sz="1000" dirty="0" smtClean="0"/>
              <a:t> </a:t>
            </a:r>
            <a:r>
              <a:rPr lang="en-US" sz="1000" dirty="0" err="1" smtClean="0"/>
              <a:t>élevée</a:t>
            </a:r>
            <a:endParaRPr lang="en-US" sz="1400" baseline="30000" dirty="0"/>
          </a:p>
        </p:txBody>
      </p:sp>
      <p:pic>
        <p:nvPicPr>
          <p:cNvPr id="8" name="Picture 25" descr="stex_tc1ph_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84995">
            <a:off x="5078413" y="5010150"/>
            <a:ext cx="12287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4737100" y="5621338"/>
            <a:ext cx="21923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PMA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smtClean="0"/>
              <a:t>Conduits et </a:t>
            </a:r>
            <a:r>
              <a:rPr lang="en-US" sz="1000" dirty="0" err="1" smtClean="0"/>
              <a:t>raccords</a:t>
            </a:r>
            <a:r>
              <a:rPr lang="en-US" sz="1000" dirty="0" smtClean="0"/>
              <a:t> en nylon</a:t>
            </a:r>
            <a:br>
              <a:rPr lang="en-US" sz="1000" dirty="0" smtClean="0"/>
            </a:br>
            <a:r>
              <a:rPr lang="en-US" sz="1000" dirty="0" smtClean="0"/>
              <a:t>à résistance </a:t>
            </a:r>
            <a:r>
              <a:rPr lang="en-US" sz="1000" dirty="0" err="1" smtClean="0"/>
              <a:t>thermique</a:t>
            </a:r>
            <a:r>
              <a:rPr lang="en-US" sz="1000" dirty="0" smtClean="0"/>
              <a:t> </a:t>
            </a:r>
            <a:r>
              <a:rPr lang="en-US" sz="1000" dirty="0" err="1" smtClean="0"/>
              <a:t>élevée</a:t>
            </a:r>
            <a:endParaRPr lang="en-US" sz="1000" dirty="0"/>
          </a:p>
        </p:txBody>
      </p:sp>
      <p:pic>
        <p:nvPicPr>
          <p:cNvPr id="10" name="Picture 27" descr="FLPWB glan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0813" y="5207000"/>
            <a:ext cx="17621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2"/>
          <p:cNvSpPr txBox="1">
            <a:spLocks noChangeArrowheads="1"/>
          </p:cNvSpPr>
          <p:nvPr/>
        </p:nvSpPr>
        <p:spPr bwMode="auto">
          <a:xfrm>
            <a:off x="2514600" y="5622925"/>
            <a:ext cx="2133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Raccords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T&amp;B</a:t>
            </a:r>
            <a:r>
              <a:rPr lang="en-US" sz="1000" b="1" baseline="30000" dirty="0" err="1" smtClean="0"/>
              <a:t>md</a:t>
            </a:r>
            <a:endParaRPr lang="en-US" sz="1000" b="1" dirty="0"/>
          </a:p>
          <a:p>
            <a:pPr algn="ctr"/>
            <a:r>
              <a:rPr lang="en-US" sz="1000" dirty="0" smtClean="0"/>
              <a:t>Conduits </a:t>
            </a:r>
            <a:r>
              <a:rPr lang="en-US" sz="1000" dirty="0" err="1" smtClean="0"/>
              <a:t>flexibles</a:t>
            </a:r>
            <a:r>
              <a:rPr lang="en-US" sz="1000" dirty="0" smtClean="0"/>
              <a:t> et </a:t>
            </a:r>
            <a:r>
              <a:rPr lang="en-US" sz="1000" dirty="0" err="1" smtClean="0"/>
              <a:t>raccords</a:t>
            </a:r>
            <a:r>
              <a:rPr lang="en-US" sz="1000" dirty="0" smtClean="0"/>
              <a:t> </a:t>
            </a:r>
            <a:r>
              <a:rPr lang="en-US" sz="1000" dirty="0" err="1" smtClean="0"/>
              <a:t>métalliques</a:t>
            </a:r>
            <a:r>
              <a:rPr lang="en-US" sz="1000" dirty="0" smtClean="0"/>
              <a:t> </a:t>
            </a:r>
            <a:r>
              <a:rPr lang="en-US" sz="1000" dirty="0" err="1" smtClean="0"/>
              <a:t>étanches</a:t>
            </a:r>
            <a:r>
              <a:rPr lang="en-US" sz="1000" dirty="0" smtClean="0"/>
              <a:t> de type ATX</a:t>
            </a:r>
            <a:endParaRPr lang="en-US" sz="1000" dirty="0"/>
          </a:p>
        </p:txBody>
      </p:sp>
      <p:pic>
        <p:nvPicPr>
          <p:cNvPr id="12" name="Picture 28" descr="dbre6404060k0_rs1ph_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1138" y="3502025"/>
            <a:ext cx="108426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3"/>
          <p:cNvSpPr txBox="1">
            <a:spLocks noChangeArrowheads="1"/>
          </p:cNvSpPr>
          <p:nvPr/>
        </p:nvSpPr>
        <p:spPr bwMode="auto">
          <a:xfrm>
            <a:off x="4576763" y="4421188"/>
            <a:ext cx="2527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Sta-Kon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err="1" smtClean="0"/>
              <a:t>Cosses</a:t>
            </a:r>
            <a:r>
              <a:rPr lang="en-US" sz="1000" dirty="0" smtClean="0"/>
              <a:t> et </a:t>
            </a:r>
            <a:r>
              <a:rPr lang="en-US" sz="1000" dirty="0" err="1" smtClean="0"/>
              <a:t>connecteurs</a:t>
            </a:r>
            <a:r>
              <a:rPr lang="en-US" sz="1000" dirty="0" smtClean="0"/>
              <a:t> </a:t>
            </a:r>
            <a:br>
              <a:rPr lang="en-US" sz="1000" dirty="0" smtClean="0"/>
            </a:br>
            <a:r>
              <a:rPr lang="en-US" sz="1000" dirty="0" smtClean="0"/>
              <a:t>à résistance </a:t>
            </a:r>
            <a:r>
              <a:rPr lang="en-US" sz="1000" dirty="0" err="1" smtClean="0"/>
              <a:t>thermique</a:t>
            </a:r>
            <a:r>
              <a:rPr lang="en-US" sz="1000" dirty="0" smtClean="0"/>
              <a:t> </a:t>
            </a:r>
            <a:r>
              <a:rPr lang="en-US" sz="1000" dirty="0" err="1" smtClean="0"/>
              <a:t>élevée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091907"/>
            <a:ext cx="1981200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6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</a:t>
            </a:r>
            <a:r>
              <a:rPr lang="en-US" dirty="0" err="1" smtClean="0"/>
              <a:t>contre</a:t>
            </a:r>
            <a:r>
              <a:rPr lang="en-US" dirty="0" smtClean="0"/>
              <a:t> les</a:t>
            </a:r>
            <a:br>
              <a:rPr lang="en-US" dirty="0" smtClean="0"/>
            </a:br>
            <a:r>
              <a:rPr lang="en-US" dirty="0" err="1" smtClean="0"/>
              <a:t>températures</a:t>
            </a:r>
            <a:r>
              <a:rPr lang="en-US" dirty="0" smtClean="0"/>
              <a:t> </a:t>
            </a:r>
            <a:r>
              <a:rPr lang="en-US" dirty="0" err="1" smtClean="0"/>
              <a:t>extrêmes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Chaleur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froid</a:t>
            </a:r>
            <a:r>
              <a:rPr lang="en-US" dirty="0" smtClean="0"/>
              <a:t> </a:t>
            </a:r>
            <a:r>
              <a:rPr lang="en-US" dirty="0" err="1" smtClean="0"/>
              <a:t>excessifs</a:t>
            </a:r>
            <a:r>
              <a:rPr lang="en-US" dirty="0" smtClean="0"/>
              <a:t> </a:t>
            </a:r>
            <a:r>
              <a:rPr lang="en-US" dirty="0" err="1" smtClean="0"/>
              <a:t>peuvent</a:t>
            </a:r>
            <a:r>
              <a:rPr lang="en-US" dirty="0" smtClean="0"/>
              <a:t> </a:t>
            </a:r>
            <a:r>
              <a:rPr lang="en-US" dirty="0" err="1" smtClean="0"/>
              <a:t>dévaster</a:t>
            </a:r>
            <a:r>
              <a:rPr lang="en-US" dirty="0" smtClean="0"/>
              <a:t> un </a:t>
            </a:r>
            <a:r>
              <a:rPr lang="en-US" dirty="0" err="1" smtClean="0"/>
              <a:t>système</a:t>
            </a:r>
            <a:r>
              <a:rPr lang="en-US" dirty="0" smtClean="0"/>
              <a:t> </a:t>
            </a:r>
            <a:r>
              <a:rPr lang="en-US" dirty="0" err="1" smtClean="0"/>
              <a:t>électrique</a:t>
            </a:r>
            <a:r>
              <a:rPr lang="en-US" dirty="0" smtClean="0"/>
              <a:t> et </a:t>
            </a:r>
            <a:r>
              <a:rPr lang="en-US" dirty="0" err="1" smtClean="0"/>
              <a:t>possiblement</a:t>
            </a:r>
            <a:r>
              <a:rPr lang="en-US" dirty="0" smtClean="0"/>
              <a:t> causer la </a:t>
            </a:r>
            <a:r>
              <a:rPr lang="en-US" dirty="0" err="1" smtClean="0"/>
              <a:t>défaillance</a:t>
            </a:r>
            <a:r>
              <a:rPr lang="en-US" dirty="0" smtClean="0"/>
              <a:t> de </a:t>
            </a:r>
            <a:r>
              <a:rPr lang="en-US" dirty="0" err="1" smtClean="0"/>
              <a:t>composants</a:t>
            </a:r>
            <a:r>
              <a:rPr lang="en-US" dirty="0" smtClean="0"/>
              <a:t> </a:t>
            </a:r>
            <a:r>
              <a:rPr lang="en-US" dirty="0" err="1" smtClean="0"/>
              <a:t>essentiels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E-Z-</a:t>
            </a:r>
            <a:r>
              <a:rPr lang="en-US" dirty="0" err="1" smtClean="0"/>
              <a:t>CODE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Kopex-Ex</a:t>
            </a:r>
            <a:r>
              <a:rPr lang="en-US" baseline="30000" dirty="0" err="1" smtClean="0"/>
              <a:t>mc</a:t>
            </a:r>
            <a:endParaRPr lang="en-US" baseline="30000" dirty="0"/>
          </a:p>
          <a:p>
            <a:r>
              <a:rPr lang="en-US" dirty="0" err="1" smtClean="0"/>
              <a:t>PMA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Sta-Kon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Raccords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/>
          </a:p>
          <a:p>
            <a:r>
              <a:rPr lang="en-US" dirty="0" smtClean="0"/>
              <a:t>Ty-</a:t>
            </a:r>
            <a:r>
              <a:rPr lang="en-US" dirty="0" err="1" smtClean="0"/>
              <a:t>Rap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Marques Thomas &amp; Betts pour la protection </a:t>
            </a:r>
            <a:r>
              <a:rPr lang="en-US" dirty="0" err="1" smtClean="0"/>
              <a:t>contre</a:t>
            </a:r>
            <a:r>
              <a:rPr lang="en-US" dirty="0" smtClean="0"/>
              <a:t> les </a:t>
            </a:r>
            <a:r>
              <a:rPr lang="en-US" dirty="0" err="1" smtClean="0"/>
              <a:t>températures</a:t>
            </a:r>
            <a:r>
              <a:rPr lang="en-US" dirty="0" smtClean="0"/>
              <a:t> </a:t>
            </a:r>
            <a:r>
              <a:rPr lang="en-US" dirty="0" err="1" smtClean="0"/>
              <a:t>extrêmes</a:t>
            </a:r>
            <a:endParaRPr lang="en-US" dirty="0" smtClean="0"/>
          </a:p>
        </p:txBody>
      </p:sp>
      <p:sp>
        <p:nvSpPr>
          <p:cNvPr id="6" name="TextBox 30"/>
          <p:cNvSpPr txBox="1">
            <a:spLocks noChangeArrowheads="1"/>
          </p:cNvSpPr>
          <p:nvPr/>
        </p:nvSpPr>
        <p:spPr bwMode="auto">
          <a:xfrm>
            <a:off x="4572000" y="4038600"/>
            <a:ext cx="21923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smtClean="0"/>
              <a:t>Ty-</a:t>
            </a:r>
            <a:r>
              <a:rPr lang="en-US" sz="1000" b="1" dirty="0" err="1" smtClean="0"/>
              <a:t>Rap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smtClean="0"/>
              <a:t>Attaches à résistance </a:t>
            </a:r>
            <a:br>
              <a:rPr lang="en-US" sz="1000" dirty="0" smtClean="0"/>
            </a:br>
            <a:r>
              <a:rPr lang="en-US" sz="1000" dirty="0" err="1" smtClean="0"/>
              <a:t>thermique</a:t>
            </a:r>
            <a:r>
              <a:rPr lang="en-US" sz="1000" dirty="0" smtClean="0"/>
              <a:t> </a:t>
            </a:r>
            <a:r>
              <a:rPr lang="en-US" sz="1000" dirty="0" err="1" smtClean="0"/>
              <a:t>élevée</a:t>
            </a:r>
            <a:endParaRPr lang="en-US" sz="1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5039" y="3134577"/>
            <a:ext cx="9652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900" y="4649492"/>
            <a:ext cx="12223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2"/>
          <p:cNvSpPr txBox="1">
            <a:spLocks noChangeArrowheads="1"/>
          </p:cNvSpPr>
          <p:nvPr/>
        </p:nvSpPr>
        <p:spPr bwMode="auto">
          <a:xfrm>
            <a:off x="2590800" y="5490867"/>
            <a:ext cx="1795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Raccords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T&amp;B</a:t>
            </a:r>
            <a:r>
              <a:rPr lang="en-US" sz="1000" b="1" baseline="30000" dirty="0" err="1" smtClean="0"/>
              <a:t>md</a:t>
            </a:r>
            <a:endParaRPr lang="en-US" sz="1000" b="1" dirty="0"/>
          </a:p>
          <a:p>
            <a:pPr algn="ctr"/>
            <a:r>
              <a:rPr lang="en-US" sz="1000" dirty="0" err="1" smtClean="0"/>
              <a:t>Coupleurs</a:t>
            </a:r>
            <a:r>
              <a:rPr lang="en-US" sz="1000" dirty="0" smtClean="0"/>
              <a:t> </a:t>
            </a:r>
            <a:r>
              <a:rPr lang="en-US" sz="1000" dirty="0" err="1" smtClean="0"/>
              <a:t>d’expansion</a:t>
            </a:r>
            <a:r>
              <a:rPr lang="en-US" sz="1000" dirty="0" smtClean="0"/>
              <a:t> XD</a:t>
            </a:r>
            <a:endParaRPr lang="en-US" sz="1000" dirty="0"/>
          </a:p>
        </p:txBody>
      </p:sp>
      <p:sp>
        <p:nvSpPr>
          <p:cNvPr id="13" name="TextBox 29"/>
          <p:cNvSpPr txBox="1">
            <a:spLocks noChangeArrowheads="1"/>
          </p:cNvSpPr>
          <p:nvPr/>
        </p:nvSpPr>
        <p:spPr bwMode="auto">
          <a:xfrm>
            <a:off x="2405439" y="4055327"/>
            <a:ext cx="2184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Kopex</a:t>
            </a:r>
            <a:r>
              <a:rPr lang="en-US" sz="1000" b="1" baseline="30000" dirty="0" err="1" smtClean="0"/>
              <a:t>mc</a:t>
            </a:r>
            <a:endParaRPr lang="en-US" sz="1000" b="1" baseline="30000" dirty="0"/>
          </a:p>
          <a:p>
            <a:pPr algn="ctr"/>
            <a:r>
              <a:rPr lang="en-US" sz="1000" dirty="0" err="1" smtClean="0"/>
              <a:t>Système</a:t>
            </a:r>
            <a:r>
              <a:rPr lang="en-US" sz="1000" dirty="0" smtClean="0"/>
              <a:t> de conduits</a:t>
            </a:r>
            <a:br>
              <a:rPr lang="en-US" sz="1000" dirty="0" smtClean="0"/>
            </a:br>
            <a:r>
              <a:rPr lang="en-US" sz="1000" dirty="0" smtClean="0"/>
              <a:t>à résistance </a:t>
            </a:r>
            <a:r>
              <a:rPr lang="en-US" sz="1000" dirty="0" err="1" smtClean="0"/>
              <a:t>thermique</a:t>
            </a:r>
            <a:r>
              <a:rPr lang="en-US" sz="1000" dirty="0" smtClean="0"/>
              <a:t> </a:t>
            </a:r>
            <a:r>
              <a:rPr lang="en-US" sz="1000" dirty="0" err="1" smtClean="0"/>
              <a:t>élevée</a:t>
            </a:r>
            <a:endParaRPr lang="en-US" sz="1000" dirty="0"/>
          </a:p>
        </p:txBody>
      </p:sp>
      <p:sp>
        <p:nvSpPr>
          <p:cNvPr id="14" name="TextBox 33"/>
          <p:cNvSpPr txBox="1">
            <a:spLocks noChangeArrowheads="1"/>
          </p:cNvSpPr>
          <p:nvPr/>
        </p:nvSpPr>
        <p:spPr bwMode="auto">
          <a:xfrm>
            <a:off x="4447758" y="5524539"/>
            <a:ext cx="2527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Raccords</a:t>
            </a:r>
            <a:r>
              <a:rPr lang="en-US" sz="1000" b="1" dirty="0" smtClean="0"/>
              <a:t> T&amp;B</a:t>
            </a:r>
            <a:r>
              <a:rPr lang="en-US" sz="1000" b="1" baseline="30000" dirty="0" smtClean="0"/>
              <a:t> </a:t>
            </a:r>
            <a:r>
              <a:rPr lang="en-US" sz="1000" b="1" baseline="30000" dirty="0" err="1" smtClean="0"/>
              <a:t>md</a:t>
            </a:r>
            <a:endParaRPr lang="en-US" sz="1000" b="1" dirty="0"/>
          </a:p>
          <a:p>
            <a:pPr algn="ctr"/>
            <a:r>
              <a:rPr lang="en-US" sz="1000" dirty="0" err="1" smtClean="0"/>
              <a:t>Raccords</a:t>
            </a:r>
            <a:r>
              <a:rPr lang="en-US" sz="1000" dirty="0" smtClean="0"/>
              <a:t> </a:t>
            </a:r>
            <a:r>
              <a:rPr lang="en-US" sz="1000" dirty="0" err="1" smtClean="0"/>
              <a:t>métalliques</a:t>
            </a:r>
            <a:r>
              <a:rPr lang="en-US" sz="1000" dirty="0" smtClean="0"/>
              <a:t> </a:t>
            </a:r>
            <a:r>
              <a:rPr lang="en-US" sz="1000" dirty="0" err="1" smtClean="0"/>
              <a:t>flexibles</a:t>
            </a:r>
            <a:r>
              <a:rPr lang="en-US" sz="1000" dirty="0" smtClean="0"/>
              <a:t> </a:t>
            </a:r>
            <a:r>
              <a:rPr lang="en-US" sz="1000" dirty="0" err="1" smtClean="0"/>
              <a:t>étanches</a:t>
            </a:r>
            <a:r>
              <a:rPr lang="en-US" sz="1000" dirty="0" smtClean="0"/>
              <a:t> </a:t>
            </a:r>
            <a:r>
              <a:rPr lang="en-US" sz="1000" dirty="0" err="1" smtClean="0"/>
              <a:t>série</a:t>
            </a:r>
            <a:r>
              <a:rPr lang="en-US" sz="1000" dirty="0" smtClean="0"/>
              <a:t> HT à résistance </a:t>
            </a:r>
            <a:r>
              <a:rPr lang="en-US" sz="1000" dirty="0" err="1" smtClean="0"/>
              <a:t>thermique</a:t>
            </a:r>
            <a:r>
              <a:rPr lang="en-US" sz="1000" dirty="0" smtClean="0"/>
              <a:t> </a:t>
            </a:r>
            <a:r>
              <a:rPr lang="en-US" sz="1000" dirty="0" err="1" smtClean="0"/>
              <a:t>élevée</a:t>
            </a:r>
            <a:endParaRPr lang="en-US" sz="1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75" y="4723969"/>
            <a:ext cx="1190476" cy="886096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727618"/>
              </p:ext>
            </p:extLst>
          </p:nvPr>
        </p:nvGraphicFramePr>
        <p:xfrm>
          <a:off x="400468" y="2099682"/>
          <a:ext cx="2036011" cy="2635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Acrobat Document" r:id="rId6" imgW="7779960" imgH="10051560" progId="AcroExch.Document.7">
                  <p:embed/>
                </p:oleObj>
              </mc:Choice>
              <mc:Fallback>
                <p:oleObj name="Acrobat Document" r:id="rId6" imgW="7779960" imgH="10051560" progId="AcroExch.Document.7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468" y="2099682"/>
                        <a:ext cx="2036011" cy="26350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579" y="2971800"/>
            <a:ext cx="742857" cy="1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964" y="1642533"/>
            <a:ext cx="6372539" cy="4453467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900" y="2610177"/>
            <a:ext cx="4117602" cy="775961"/>
          </a:xfrm>
        </p:spPr>
        <p:txBody>
          <a:bodyPr/>
          <a:lstStyle/>
          <a:p>
            <a:r>
              <a:rPr lang="en-US" dirty="0" smtClean="0"/>
              <a:t>Protection </a:t>
            </a:r>
            <a:r>
              <a:rPr lang="en-US" dirty="0" err="1" smtClean="0"/>
              <a:t>contre</a:t>
            </a:r>
            <a:r>
              <a:rPr lang="en-US" dirty="0" smtClean="0"/>
              <a:t> </a:t>
            </a:r>
            <a:r>
              <a:rPr lang="en-US" dirty="0" err="1" smtClean="0"/>
              <a:t>l’infiltration</a:t>
            </a:r>
            <a:r>
              <a:rPr lang="en-US" dirty="0" smtClean="0"/>
              <a:t> des </a:t>
            </a:r>
            <a:r>
              <a:rPr lang="en-US" dirty="0" err="1" smtClean="0"/>
              <a:t>liquides</a:t>
            </a:r>
            <a:endParaRPr lang="en-US" dirty="0"/>
          </a:p>
        </p:txBody>
      </p:sp>
      <p:pic>
        <p:nvPicPr>
          <p:cNvPr id="4" name="Picture 14" descr="LiquidIngres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2013" y="2717800"/>
            <a:ext cx="73977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6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559" y="3059674"/>
            <a:ext cx="1013619" cy="1001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</a:t>
            </a:r>
            <a:r>
              <a:rPr lang="en-US" dirty="0" err="1" smtClean="0"/>
              <a:t>contre</a:t>
            </a:r>
            <a:r>
              <a:rPr lang="en-US" dirty="0" smtClean="0"/>
              <a:t> </a:t>
            </a:r>
            <a:r>
              <a:rPr lang="en-US" dirty="0" err="1" smtClean="0"/>
              <a:t>l’infiltration</a:t>
            </a:r>
            <a:r>
              <a:rPr lang="en-US" dirty="0" smtClean="0"/>
              <a:t> des </a:t>
            </a:r>
            <a:r>
              <a:rPr lang="en-US" dirty="0" err="1" smtClean="0"/>
              <a:t>liquides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Il </a:t>
            </a:r>
            <a:r>
              <a:rPr lang="en-US" dirty="0" err="1" smtClean="0"/>
              <a:t>suffit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goutte</a:t>
            </a:r>
            <a:r>
              <a:rPr lang="en-US" dirty="0" smtClean="0"/>
              <a:t> de contaminant qui se </a:t>
            </a:r>
            <a:r>
              <a:rPr lang="en-US" dirty="0" err="1" smtClean="0"/>
              <a:t>glisse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boîte</a:t>
            </a:r>
            <a:r>
              <a:rPr lang="en-US" dirty="0" smtClean="0"/>
              <a:t> de </a:t>
            </a:r>
            <a:r>
              <a:rPr lang="en-US" dirty="0" err="1" smtClean="0"/>
              <a:t>commandes</a:t>
            </a:r>
            <a:r>
              <a:rPr lang="en-US" dirty="0" smtClean="0"/>
              <a:t> </a:t>
            </a:r>
            <a:r>
              <a:rPr lang="en-US" dirty="0" err="1" smtClean="0"/>
              <a:t>électriques</a:t>
            </a:r>
            <a:r>
              <a:rPr lang="en-US" dirty="0" smtClean="0"/>
              <a:t> pour stopper la production </a:t>
            </a:r>
            <a:r>
              <a:rPr lang="en-US" dirty="0" err="1" smtClean="0"/>
              <a:t>d’une</a:t>
            </a:r>
            <a:r>
              <a:rPr lang="en-US" dirty="0" smtClean="0"/>
              <a:t> installation </a:t>
            </a:r>
            <a:r>
              <a:rPr lang="en-US" dirty="0" err="1" smtClean="0"/>
              <a:t>complète</a:t>
            </a:r>
            <a:r>
              <a:rPr lang="en-US" dirty="0" smtClean="0"/>
              <a:t> de </a:t>
            </a:r>
            <a:r>
              <a:rPr lang="en-US" dirty="0" err="1" smtClean="0"/>
              <a:t>traitement</a:t>
            </a:r>
            <a:r>
              <a:rPr lang="en-US" dirty="0" smtClean="0"/>
              <a:t> de </a:t>
            </a:r>
            <a:r>
              <a:rPr lang="en-US" dirty="0" err="1" smtClean="0"/>
              <a:t>pétrole</a:t>
            </a:r>
            <a:r>
              <a:rPr lang="en-US" dirty="0" smtClean="0"/>
              <a:t> et de </a:t>
            </a:r>
            <a:r>
              <a:rPr lang="en-US" dirty="0" err="1" smtClean="0"/>
              <a:t>gaz</a:t>
            </a:r>
            <a:r>
              <a:rPr lang="en-US" dirty="0" smtClean="0"/>
              <a:t> pendant </a:t>
            </a:r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jours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 smtClean="0"/>
              <a:t>Emergi-Lite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Hazlux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Homac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Kopex-Ex</a:t>
            </a:r>
            <a:r>
              <a:rPr lang="en-US" baseline="30000" dirty="0" err="1" smtClean="0"/>
              <a:t>mc</a:t>
            </a:r>
            <a:endParaRPr lang="en-US" dirty="0" smtClean="0"/>
          </a:p>
          <a:p>
            <a:r>
              <a:rPr lang="en-US" dirty="0" err="1" smtClean="0"/>
              <a:t>Lumacell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Ocal</a:t>
            </a:r>
            <a:r>
              <a:rPr lang="en-US" baseline="30000" dirty="0" err="1" smtClean="0"/>
              <a:t>mc</a:t>
            </a:r>
            <a:endParaRPr lang="en-US" dirty="0" smtClean="0"/>
          </a:p>
          <a:p>
            <a:r>
              <a:rPr lang="en-US" dirty="0" err="1" smtClean="0"/>
              <a:t>PMA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smtClean="0"/>
              <a:t>Ready-</a:t>
            </a:r>
            <a:r>
              <a:rPr lang="en-US" dirty="0" err="1" smtClean="0"/>
              <a:t>Lite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Red•Dot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Reznor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Russellstoll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fr-CA" dirty="0" err="1" smtClean="0"/>
              <a:t>Sta</a:t>
            </a:r>
            <a:r>
              <a:rPr lang="fr-CA" dirty="0" smtClean="0"/>
              <a:t>-</a:t>
            </a:r>
            <a:r>
              <a:rPr lang="fr-CA" dirty="0" err="1" smtClean="0"/>
              <a:t>Kon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smtClean="0"/>
              <a:t>Shrink-</a:t>
            </a:r>
            <a:r>
              <a:rPr lang="en-US" dirty="0" err="1" smtClean="0"/>
              <a:t>Kon</a:t>
            </a:r>
            <a:r>
              <a:rPr lang="en-US" baseline="30000" dirty="0" err="1" smtClean="0"/>
              <a:t>mc</a:t>
            </a:r>
            <a:endParaRPr lang="en-US" baseline="30000" dirty="0" smtClean="0"/>
          </a:p>
          <a:p>
            <a:r>
              <a:rPr lang="en-US" dirty="0" err="1" smtClean="0"/>
              <a:t>Raccords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Marques Thomas </a:t>
            </a:r>
            <a:r>
              <a:rPr lang="en-US" dirty="0"/>
              <a:t>&amp; Betts </a:t>
            </a:r>
            <a:r>
              <a:rPr lang="en-US" dirty="0" smtClean="0"/>
              <a:t>pour la protection </a:t>
            </a:r>
            <a:r>
              <a:rPr lang="en-US" dirty="0" err="1" smtClean="0"/>
              <a:t>contre</a:t>
            </a:r>
            <a:r>
              <a:rPr lang="en-US" dirty="0" smtClean="0"/>
              <a:t> </a:t>
            </a:r>
            <a:r>
              <a:rPr lang="en-US" dirty="0" err="1" smtClean="0"/>
              <a:t>l’infiltration</a:t>
            </a:r>
            <a:r>
              <a:rPr lang="en-US" dirty="0" smtClean="0"/>
              <a:t> des </a:t>
            </a:r>
            <a:r>
              <a:rPr lang="en-US" dirty="0" err="1" smtClean="0"/>
              <a:t>liquides</a:t>
            </a:r>
            <a:endParaRPr lang="en-US" dirty="0"/>
          </a:p>
        </p:txBody>
      </p:sp>
      <p:pic>
        <p:nvPicPr>
          <p:cNvPr id="6" name="Picture 24" descr="XF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7475" y="3352800"/>
            <a:ext cx="1712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2430463" y="4051323"/>
            <a:ext cx="2184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Homac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err="1" smtClean="0"/>
              <a:t>Produits</a:t>
            </a:r>
            <a:r>
              <a:rPr lang="en-US" sz="1000" dirty="0" smtClean="0"/>
              <a:t> Flood-</a:t>
            </a:r>
            <a:r>
              <a:rPr lang="en-US" sz="1000" dirty="0" err="1" smtClean="0"/>
              <a:t>Seal</a:t>
            </a:r>
            <a:r>
              <a:rPr lang="en-US" sz="1000" baseline="30000" dirty="0" err="1" smtClean="0"/>
              <a:t>md</a:t>
            </a:r>
            <a:r>
              <a:rPr lang="en-US" sz="1000" dirty="0" smtClean="0"/>
              <a:t> </a:t>
            </a:r>
            <a:br>
              <a:rPr lang="en-US" sz="1000" dirty="0" smtClean="0"/>
            </a:br>
            <a:r>
              <a:rPr lang="en-US" sz="1000" dirty="0" smtClean="0"/>
              <a:t>et </a:t>
            </a:r>
            <a:r>
              <a:rPr lang="en-US" sz="1000" dirty="0" err="1" smtClean="0"/>
              <a:t>Squid</a:t>
            </a:r>
            <a:r>
              <a:rPr lang="en-US" sz="1000" baseline="30000" dirty="0" err="1" smtClean="0"/>
              <a:t>md</a:t>
            </a:r>
            <a:endParaRPr lang="en-US" sz="1000" dirty="0"/>
          </a:p>
        </p:txBody>
      </p:sp>
      <p:pic>
        <p:nvPicPr>
          <p:cNvPr id="8" name="Picture 25" descr="stex_tc1ph_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1275" y="4611700"/>
            <a:ext cx="12461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4649919" y="5393920"/>
            <a:ext cx="21923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Ocal</a:t>
            </a:r>
            <a:r>
              <a:rPr lang="en-US" sz="1000" b="1" baseline="30000" dirty="0" err="1" smtClean="0"/>
              <a:t>mc</a:t>
            </a:r>
            <a:endParaRPr lang="en-US" sz="1000" b="1" baseline="30000" dirty="0"/>
          </a:p>
          <a:p>
            <a:pPr algn="ctr"/>
            <a:r>
              <a:rPr lang="en-US" sz="1000" dirty="0" err="1" smtClean="0"/>
              <a:t>Coudes</a:t>
            </a:r>
            <a:r>
              <a:rPr lang="en-US" sz="1000" dirty="0" smtClean="0"/>
              <a:t> de </a:t>
            </a:r>
            <a:r>
              <a:rPr lang="en-US" sz="1000" dirty="0" err="1" smtClean="0"/>
              <a:t>tirage</a:t>
            </a:r>
            <a:r>
              <a:rPr lang="en-US" sz="1000" dirty="0" smtClean="0"/>
              <a:t> de </a:t>
            </a:r>
            <a:r>
              <a:rPr lang="en-US" sz="1000" dirty="0" err="1" smtClean="0"/>
              <a:t>forme</a:t>
            </a:r>
            <a:r>
              <a:rPr lang="en-US" sz="1000" dirty="0" smtClean="0"/>
              <a:t> 8 à </a:t>
            </a:r>
            <a:r>
              <a:rPr lang="en-US" sz="1000" dirty="0" err="1" smtClean="0"/>
              <a:t>revêtement</a:t>
            </a:r>
            <a:r>
              <a:rPr lang="en-US" sz="1000" dirty="0" smtClean="0"/>
              <a:t> de PVC OCAL-</a:t>
            </a:r>
            <a:r>
              <a:rPr lang="en-US" sz="1000" dirty="0" err="1" smtClean="0"/>
              <a:t>BLUE</a:t>
            </a:r>
            <a:r>
              <a:rPr lang="en-US" sz="1000" baseline="30000" dirty="0" err="1" smtClean="0"/>
              <a:t>mc</a:t>
            </a:r>
            <a:r>
              <a:rPr lang="en-US" sz="1000" dirty="0" smtClean="0"/>
              <a:t> Type  </a:t>
            </a:r>
            <a:r>
              <a:rPr lang="en-US" sz="1000" dirty="0"/>
              <a:t>NEMA </a:t>
            </a:r>
            <a:r>
              <a:rPr lang="en-US" sz="1000" dirty="0" smtClean="0"/>
              <a:t>4X</a:t>
            </a:r>
            <a:endParaRPr lang="en-US" sz="1000" dirty="0"/>
          </a:p>
        </p:txBody>
      </p:sp>
      <p:sp>
        <p:nvSpPr>
          <p:cNvPr id="11" name="TextBox 32"/>
          <p:cNvSpPr txBox="1">
            <a:spLocks noChangeArrowheads="1"/>
          </p:cNvSpPr>
          <p:nvPr/>
        </p:nvSpPr>
        <p:spPr bwMode="auto">
          <a:xfrm>
            <a:off x="2616200" y="5448353"/>
            <a:ext cx="1795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Raccords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T&amp;B</a:t>
            </a:r>
            <a:r>
              <a:rPr lang="en-US" sz="1000" baseline="30000" dirty="0" err="1" smtClean="0"/>
              <a:t>md</a:t>
            </a:r>
            <a:endParaRPr lang="en-US" sz="1000" b="1" dirty="0"/>
          </a:p>
          <a:p>
            <a:pPr algn="ctr"/>
            <a:r>
              <a:rPr lang="en-US" sz="1000" dirty="0" err="1" smtClean="0"/>
              <a:t>Raccords</a:t>
            </a:r>
            <a:r>
              <a:rPr lang="en-US" sz="1000" dirty="0" smtClean="0"/>
              <a:t> </a:t>
            </a:r>
            <a:r>
              <a:rPr lang="en-US" sz="1000" dirty="0" err="1" smtClean="0"/>
              <a:t>étanches</a:t>
            </a:r>
            <a:r>
              <a:rPr lang="en-US" sz="1000" dirty="0" smtClean="0"/>
              <a:t> en </a:t>
            </a:r>
            <a:r>
              <a:rPr lang="en-US" sz="1000" dirty="0" err="1" smtClean="0"/>
              <a:t>acier</a:t>
            </a:r>
            <a:r>
              <a:rPr lang="en-US" sz="1000" dirty="0" smtClean="0"/>
              <a:t> </a:t>
            </a:r>
            <a:r>
              <a:rPr lang="en-US" sz="1000" dirty="0" err="1" smtClean="0"/>
              <a:t>inoxydable</a:t>
            </a:r>
            <a:r>
              <a:rPr lang="en-US" sz="1000" dirty="0" smtClean="0"/>
              <a:t> pour conduits et cordons </a:t>
            </a:r>
            <a:r>
              <a:rPr lang="en-US" sz="1000" dirty="0" err="1" smtClean="0"/>
              <a:t>flexibles</a:t>
            </a:r>
            <a:endParaRPr lang="en-US" sz="1000" dirty="0"/>
          </a:p>
        </p:txBody>
      </p:sp>
      <p:sp>
        <p:nvSpPr>
          <p:cNvPr id="12" name="TextBox 33"/>
          <p:cNvSpPr txBox="1">
            <a:spLocks noChangeArrowheads="1"/>
          </p:cNvSpPr>
          <p:nvPr/>
        </p:nvSpPr>
        <p:spPr bwMode="auto">
          <a:xfrm>
            <a:off x="4525963" y="4060932"/>
            <a:ext cx="2527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Russellstoll</a:t>
            </a:r>
            <a:r>
              <a:rPr lang="en-US" sz="1000" b="1" baseline="30000" dirty="0" err="1" smtClean="0"/>
              <a:t>md</a:t>
            </a:r>
            <a:endParaRPr lang="en-US" sz="1000" b="1" baseline="30000" dirty="0" smtClean="0"/>
          </a:p>
          <a:p>
            <a:pPr algn="ctr"/>
            <a:r>
              <a:rPr lang="en-US" sz="1000" dirty="0" err="1" smtClean="0"/>
              <a:t>Connecteurs</a:t>
            </a:r>
            <a:r>
              <a:rPr lang="en-US" sz="1000" dirty="0" smtClean="0"/>
              <a:t> à broche et </a:t>
            </a:r>
            <a:r>
              <a:rPr lang="en-US" sz="1000" dirty="0" err="1" smtClean="0"/>
              <a:t>manchon</a:t>
            </a:r>
            <a:r>
              <a:rPr lang="en-US" sz="1000" dirty="0" smtClean="0"/>
              <a:t> </a:t>
            </a:r>
            <a:r>
              <a:rPr lang="en-US" sz="1000" dirty="0" err="1" smtClean="0"/>
              <a:t>MaxGard</a:t>
            </a:r>
            <a:r>
              <a:rPr lang="en-US" sz="1000" baseline="30000" dirty="0" err="1" smtClean="0"/>
              <a:t>md</a:t>
            </a:r>
            <a:endParaRPr lang="en-US" sz="1000" baseline="30000" dirty="0"/>
          </a:p>
        </p:txBody>
      </p:sp>
      <p:pic>
        <p:nvPicPr>
          <p:cNvPr id="14" name="Picture 2" descr="Oil_Rig_Slip_Joint_is13587892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051050"/>
            <a:ext cx="2005013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95" y="4735605"/>
            <a:ext cx="735271" cy="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4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il&amp;gas_illus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073150"/>
            <a:ext cx="7551738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4495800" cy="1066800"/>
          </a:xfrm>
        </p:spPr>
        <p:txBody>
          <a:bodyPr/>
          <a:lstStyle/>
          <a:p>
            <a:r>
              <a:rPr lang="en-US" dirty="0" smtClean="0"/>
              <a:t>Solutions </a:t>
            </a:r>
            <a:r>
              <a:rPr lang="en-US" dirty="0" err="1" smtClean="0"/>
              <a:t>techniquesT&amp;B</a:t>
            </a:r>
            <a:r>
              <a:rPr lang="en-US" dirty="0" smtClean="0"/>
              <a:t> pour </a:t>
            </a:r>
            <a:r>
              <a:rPr lang="en-US" dirty="0" err="1" smtClean="0"/>
              <a:t>tous</a:t>
            </a:r>
            <a:r>
              <a:rPr lang="en-US" dirty="0" smtClean="0"/>
              <a:t> les </a:t>
            </a:r>
            <a:r>
              <a:rPr lang="en-US" dirty="0" err="1" smtClean="0"/>
              <a:t>domaines</a:t>
            </a:r>
            <a:r>
              <a:rPr lang="en-US" dirty="0" smtClean="0"/>
              <a:t> </a:t>
            </a:r>
            <a:r>
              <a:rPr lang="en-US" dirty="0" err="1" smtClean="0"/>
              <a:t>d’application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2133600" cy="3810000"/>
          </a:xfrm>
        </p:spPr>
        <p:txBody>
          <a:bodyPr/>
          <a:lstStyle/>
          <a:p>
            <a:r>
              <a:rPr lang="en-US" dirty="0"/>
              <a:t>Exploration</a:t>
            </a:r>
          </a:p>
          <a:p>
            <a:r>
              <a:rPr lang="en-US" dirty="0" smtClean="0"/>
              <a:t>Production</a:t>
            </a:r>
            <a:endParaRPr lang="en-US" dirty="0"/>
          </a:p>
          <a:p>
            <a:r>
              <a:rPr lang="en-US" dirty="0" smtClean="0"/>
              <a:t>En </a:t>
            </a:r>
            <a:r>
              <a:rPr lang="en-US" dirty="0" err="1" smtClean="0"/>
              <a:t>mer</a:t>
            </a:r>
            <a:endParaRPr lang="en-US" dirty="0"/>
          </a:p>
          <a:p>
            <a:r>
              <a:rPr lang="en-US" dirty="0" smtClean="0"/>
              <a:t>Sur </a:t>
            </a:r>
            <a:r>
              <a:rPr lang="en-US" dirty="0" err="1" smtClean="0"/>
              <a:t>terre</a:t>
            </a:r>
            <a:endParaRPr lang="en-US" dirty="0"/>
          </a:p>
          <a:p>
            <a:r>
              <a:rPr lang="en-US" dirty="0" smtClean="0"/>
              <a:t>Sables </a:t>
            </a:r>
            <a:r>
              <a:rPr lang="en-US" dirty="0" err="1" smtClean="0"/>
              <a:t>bitunineux</a:t>
            </a:r>
            <a:endParaRPr lang="en-US" dirty="0" smtClean="0"/>
          </a:p>
          <a:p>
            <a:r>
              <a:rPr lang="en-US" dirty="0" err="1" smtClean="0"/>
              <a:t>Schiste</a:t>
            </a:r>
            <a:endParaRPr lang="en-US" dirty="0"/>
          </a:p>
          <a:p>
            <a:r>
              <a:rPr lang="en-US" dirty="0" err="1" smtClean="0"/>
              <a:t>Raffinage</a:t>
            </a:r>
            <a:endParaRPr lang="en-US" dirty="0"/>
          </a:p>
          <a:p>
            <a:r>
              <a:rPr lang="en-US" dirty="0" smtClean="0"/>
              <a:t>Infrastructure</a:t>
            </a:r>
            <a:endParaRPr lang="en-US" dirty="0"/>
          </a:p>
          <a:p>
            <a:r>
              <a:rPr lang="en-US" dirty="0" smtClean="0"/>
              <a:t>Storage</a:t>
            </a:r>
            <a:endParaRPr lang="en-US" dirty="0"/>
          </a:p>
          <a:p>
            <a:r>
              <a:rPr lang="en-US" dirty="0" smtClean="0"/>
              <a:t>Fabrication </a:t>
            </a:r>
            <a:r>
              <a:rPr lang="en-US" dirty="0" err="1" smtClean="0"/>
              <a:t>d’équipment</a:t>
            </a:r>
            <a:r>
              <a:rPr lang="en-US" dirty="0" smtClean="0"/>
              <a:t> </a:t>
            </a:r>
            <a:r>
              <a:rPr lang="en-US" dirty="0" err="1" smtClean="0"/>
              <a:t>d’origine</a:t>
            </a:r>
            <a:r>
              <a:rPr lang="en-US" dirty="0" smtClean="0"/>
              <a:t> et de </a:t>
            </a:r>
            <a:r>
              <a:rPr lang="en-US" dirty="0" err="1" smtClean="0"/>
              <a:t>châssis</a:t>
            </a:r>
            <a:r>
              <a:rPr lang="en-US" dirty="0" smtClean="0"/>
              <a:t> mobiles</a:t>
            </a:r>
            <a:endParaRPr lang="en-US" dirty="0"/>
          </a:p>
          <a:p>
            <a:r>
              <a:rPr lang="en-US" dirty="0" smtClean="0"/>
              <a:t>Transport</a:t>
            </a:r>
            <a:endParaRPr lang="en-US" dirty="0"/>
          </a:p>
          <a:p>
            <a:r>
              <a:rPr lang="en-US" dirty="0" smtClean="0"/>
              <a:t>Marketing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8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</a:t>
            </a:r>
            <a:r>
              <a:rPr lang="en-US" dirty="0" err="1" smtClean="0"/>
              <a:t>contre</a:t>
            </a:r>
            <a:r>
              <a:rPr lang="en-US" dirty="0" smtClean="0"/>
              <a:t> </a:t>
            </a:r>
            <a:r>
              <a:rPr lang="en-US" dirty="0" err="1" smtClean="0"/>
              <a:t>l’infiltration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des </a:t>
            </a:r>
            <a:r>
              <a:rPr lang="en-US" dirty="0" err="1" smtClean="0"/>
              <a:t>liquides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Les </a:t>
            </a:r>
            <a:r>
              <a:rPr lang="en-US" dirty="0" err="1" smtClean="0"/>
              <a:t>conséquences</a:t>
            </a:r>
            <a:r>
              <a:rPr lang="en-US" dirty="0" smtClean="0"/>
              <a:t> </a:t>
            </a:r>
            <a:r>
              <a:rPr lang="en-US" dirty="0" err="1" smtClean="0"/>
              <a:t>financières</a:t>
            </a:r>
            <a:r>
              <a:rPr lang="en-US" dirty="0" smtClean="0"/>
              <a:t> de la migration de </a:t>
            </a:r>
            <a:r>
              <a:rPr lang="en-US" dirty="0" err="1" smtClean="0"/>
              <a:t>matières</a:t>
            </a:r>
            <a:r>
              <a:rPr lang="en-US" dirty="0" smtClean="0"/>
              <a:t> </a:t>
            </a:r>
            <a:r>
              <a:rPr lang="en-US" dirty="0" err="1" smtClean="0"/>
              <a:t>étrangères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</a:t>
            </a:r>
            <a:r>
              <a:rPr lang="en-US" dirty="0" err="1" smtClean="0"/>
              <a:t>systèmes</a:t>
            </a:r>
            <a:r>
              <a:rPr lang="en-US" dirty="0" smtClean="0"/>
              <a:t> </a:t>
            </a:r>
            <a:r>
              <a:rPr lang="en-US" dirty="0" err="1" smtClean="0"/>
              <a:t>électriques</a:t>
            </a:r>
            <a:r>
              <a:rPr lang="en-US" dirty="0" smtClean="0"/>
              <a:t> </a:t>
            </a:r>
            <a:r>
              <a:rPr lang="en-US" dirty="0" err="1" smtClean="0"/>
              <a:t>peuvent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significatives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le </a:t>
            </a:r>
            <a:r>
              <a:rPr lang="en-US" dirty="0" err="1" smtClean="0"/>
              <a:t>résultat</a:t>
            </a:r>
            <a:r>
              <a:rPr lang="en-US" dirty="0" smtClean="0"/>
              <a:t> </a:t>
            </a:r>
            <a:r>
              <a:rPr lang="en-US" dirty="0" err="1" smtClean="0"/>
              <a:t>soit</a:t>
            </a:r>
            <a:r>
              <a:rPr lang="en-US" dirty="0" smtClean="0"/>
              <a:t> du</a:t>
            </a:r>
            <a:br>
              <a:rPr lang="en-US" dirty="0" smtClean="0"/>
            </a:br>
            <a:r>
              <a:rPr lang="en-US" dirty="0" smtClean="0"/>
              <a:t>temps </a:t>
            </a:r>
            <a:r>
              <a:rPr lang="en-US" dirty="0" err="1" smtClean="0"/>
              <a:t>d’arrêt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le </a:t>
            </a:r>
            <a:r>
              <a:rPr lang="en-US" dirty="0" err="1" smtClean="0"/>
              <a:t>remplacement</a:t>
            </a:r>
            <a:r>
              <a:rPr lang="en-US" dirty="0" smtClean="0"/>
              <a:t> de </a:t>
            </a:r>
            <a:r>
              <a:rPr lang="en-US" dirty="0" err="1" smtClean="0"/>
              <a:t>composants</a:t>
            </a:r>
            <a:r>
              <a:rPr lang="en-US" dirty="0" smtClean="0"/>
              <a:t> </a:t>
            </a:r>
            <a:r>
              <a:rPr lang="en-US" dirty="0" err="1" smtClean="0"/>
              <a:t>endommagés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 smtClean="0"/>
              <a:t>Emergi-Lite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Hazlux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Homac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Kopex-Ex</a:t>
            </a:r>
            <a:r>
              <a:rPr lang="en-US" baseline="30000" dirty="0" err="1" smtClean="0"/>
              <a:t>mc</a:t>
            </a:r>
            <a:endParaRPr lang="en-US" dirty="0"/>
          </a:p>
          <a:p>
            <a:r>
              <a:rPr lang="en-US" dirty="0" err="1" smtClean="0"/>
              <a:t>Lumacell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Ocal</a:t>
            </a:r>
            <a:r>
              <a:rPr lang="en-US" baseline="30000" dirty="0" err="1" smtClean="0"/>
              <a:t>mc</a:t>
            </a:r>
            <a:endParaRPr lang="en-US" dirty="0"/>
          </a:p>
          <a:p>
            <a:r>
              <a:rPr lang="en-US" dirty="0" err="1" smtClean="0"/>
              <a:t>PMA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smtClean="0"/>
              <a:t>Ready-</a:t>
            </a:r>
            <a:r>
              <a:rPr lang="en-US" dirty="0" err="1" smtClean="0"/>
              <a:t>Lite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Red•Dot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Reznor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Russellstoll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fr-CA" dirty="0" err="1" smtClean="0"/>
              <a:t>Sta</a:t>
            </a:r>
            <a:r>
              <a:rPr lang="fr-CA" dirty="0" smtClean="0"/>
              <a:t>-</a:t>
            </a:r>
            <a:r>
              <a:rPr lang="fr-CA" dirty="0" err="1" smtClean="0"/>
              <a:t>Kon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smtClean="0"/>
              <a:t>Shrink-</a:t>
            </a:r>
            <a:r>
              <a:rPr lang="en-US" dirty="0" err="1" smtClean="0"/>
              <a:t>Kon</a:t>
            </a:r>
            <a:r>
              <a:rPr lang="en-US" baseline="30000" dirty="0" err="1" smtClean="0"/>
              <a:t>mc</a:t>
            </a:r>
            <a:endParaRPr lang="en-US" baseline="30000" dirty="0"/>
          </a:p>
          <a:p>
            <a:r>
              <a:rPr lang="en-US" dirty="0" err="1" smtClean="0"/>
              <a:t>Raccords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Marques Thomas &amp; Betts pour la protection </a:t>
            </a:r>
            <a:r>
              <a:rPr lang="en-US" dirty="0" err="1" smtClean="0"/>
              <a:t>contre</a:t>
            </a:r>
            <a:r>
              <a:rPr lang="en-US" dirty="0" smtClean="0"/>
              <a:t> </a:t>
            </a:r>
            <a:r>
              <a:rPr lang="en-US" dirty="0" err="1" smtClean="0"/>
              <a:t>l’infiltration</a:t>
            </a:r>
            <a:r>
              <a:rPr lang="en-US" dirty="0" smtClean="0"/>
              <a:t> des </a:t>
            </a:r>
            <a:r>
              <a:rPr lang="en-US" dirty="0" err="1" smtClean="0"/>
              <a:t>liquides</a:t>
            </a:r>
            <a:endParaRPr lang="en-US" dirty="0"/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525963" y="4260850"/>
            <a:ext cx="2527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PMA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err="1" smtClean="0"/>
              <a:t>Système</a:t>
            </a:r>
            <a:r>
              <a:rPr lang="en-US" sz="1000" dirty="0" smtClean="0"/>
              <a:t> de conduits </a:t>
            </a:r>
            <a:r>
              <a:rPr lang="en-US" sz="1000" dirty="0" err="1" smtClean="0"/>
              <a:t>flexibles</a:t>
            </a:r>
            <a:r>
              <a:rPr lang="en-US" sz="1000" dirty="0" smtClean="0"/>
              <a:t> </a:t>
            </a:r>
            <a:br>
              <a:rPr lang="en-US" sz="1000" dirty="0" smtClean="0"/>
            </a:br>
            <a:r>
              <a:rPr lang="en-US" sz="1000" dirty="0" smtClean="0"/>
              <a:t>en nylon</a:t>
            </a:r>
            <a:endParaRPr lang="en-US" sz="10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1763" y="3341687"/>
            <a:ext cx="88423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3286125"/>
            <a:ext cx="8636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2238" y="3505200"/>
            <a:ext cx="11541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350" y="5256213"/>
            <a:ext cx="1182688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6700" y="5065713"/>
            <a:ext cx="11747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0"/>
          <p:cNvSpPr txBox="1">
            <a:spLocks noChangeArrowheads="1"/>
          </p:cNvSpPr>
          <p:nvPr/>
        </p:nvSpPr>
        <p:spPr bwMode="auto">
          <a:xfrm>
            <a:off x="4692650" y="5926138"/>
            <a:ext cx="2192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smtClean="0"/>
              <a:t>Shrink-</a:t>
            </a:r>
            <a:r>
              <a:rPr lang="en-US" sz="1000" b="1" dirty="0" err="1" smtClean="0"/>
              <a:t>Kon</a:t>
            </a:r>
            <a:r>
              <a:rPr lang="en-US" sz="1000" b="1" baseline="30000" dirty="0" err="1" smtClean="0"/>
              <a:t>mc</a:t>
            </a:r>
            <a:endParaRPr lang="en-US" sz="1000" b="1" baseline="30000" dirty="0"/>
          </a:p>
          <a:p>
            <a:pPr algn="ctr"/>
            <a:r>
              <a:rPr lang="en-US" sz="1000" dirty="0" err="1" smtClean="0"/>
              <a:t>Produits</a:t>
            </a:r>
            <a:r>
              <a:rPr lang="en-US" sz="1000" dirty="0" smtClean="0"/>
              <a:t> </a:t>
            </a:r>
            <a:r>
              <a:rPr lang="en-US" sz="1000" dirty="0" err="1" smtClean="0"/>
              <a:t>isolants</a:t>
            </a:r>
            <a:endParaRPr lang="en-US" sz="1000" dirty="0"/>
          </a:p>
        </p:txBody>
      </p:sp>
      <p:sp>
        <p:nvSpPr>
          <p:cNvPr id="14" name="TextBox 29"/>
          <p:cNvSpPr txBox="1">
            <a:spLocks noChangeArrowheads="1"/>
          </p:cNvSpPr>
          <p:nvPr/>
        </p:nvSpPr>
        <p:spPr bwMode="auto">
          <a:xfrm>
            <a:off x="2430463" y="4262437"/>
            <a:ext cx="2184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Red•Dot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err="1" smtClean="0"/>
              <a:t>Couvercles</a:t>
            </a:r>
            <a:r>
              <a:rPr lang="en-US" sz="1000" dirty="0" smtClean="0"/>
              <a:t> Code </a:t>
            </a:r>
            <a:r>
              <a:rPr lang="en-US" sz="1000" dirty="0" err="1" smtClean="0"/>
              <a:t>Keeper</a:t>
            </a:r>
            <a:r>
              <a:rPr lang="en-US" sz="1000" b="1" baseline="30000" dirty="0" err="1" smtClean="0"/>
              <a:t>mc</a:t>
            </a:r>
            <a:r>
              <a:rPr lang="en-US" sz="1000" b="1" baseline="30000" dirty="0" smtClean="0"/>
              <a:t/>
            </a:r>
            <a:br>
              <a:rPr lang="en-US" sz="1000" b="1" baseline="30000" dirty="0" smtClean="0"/>
            </a:br>
            <a:r>
              <a:rPr lang="en-US" sz="1000" dirty="0" err="1" smtClean="0"/>
              <a:t>étanches</a:t>
            </a:r>
            <a:r>
              <a:rPr lang="en-US" sz="1000" dirty="0" smtClean="0"/>
              <a:t> en usage</a:t>
            </a:r>
            <a:endParaRPr lang="en-US" sz="1000" dirty="0"/>
          </a:p>
        </p:txBody>
      </p:sp>
      <p:sp>
        <p:nvSpPr>
          <p:cNvPr id="15" name="TextBox 32"/>
          <p:cNvSpPr txBox="1">
            <a:spLocks noChangeArrowheads="1"/>
          </p:cNvSpPr>
          <p:nvPr/>
        </p:nvSpPr>
        <p:spPr bwMode="auto">
          <a:xfrm>
            <a:off x="2622550" y="5927725"/>
            <a:ext cx="17954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Homac</a:t>
            </a:r>
            <a:r>
              <a:rPr lang="en-US" sz="1000" b="1" baseline="30000" dirty="0" err="1" smtClean="0"/>
              <a:t>md</a:t>
            </a:r>
            <a:r>
              <a:rPr lang="en-US" sz="1000" b="1" dirty="0" smtClean="0"/>
              <a:t> </a:t>
            </a:r>
            <a:endParaRPr lang="en-US" sz="1000" b="1" dirty="0"/>
          </a:p>
          <a:p>
            <a:pPr algn="ctr"/>
            <a:r>
              <a:rPr lang="en-US" sz="1000" dirty="0" err="1" smtClean="0"/>
              <a:t>Connecteurs</a:t>
            </a:r>
            <a:r>
              <a:rPr lang="en-US" sz="1000" dirty="0" smtClean="0"/>
              <a:t> multiport Flood-</a:t>
            </a:r>
            <a:r>
              <a:rPr lang="en-US" sz="1000" dirty="0" err="1" smtClean="0"/>
              <a:t>Seal</a:t>
            </a:r>
            <a:r>
              <a:rPr lang="en-US" sz="1000" b="1" baseline="30000" dirty="0" err="1" smtClean="0"/>
              <a:t>md</a:t>
            </a:r>
            <a:endParaRPr lang="en-US" sz="10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779248"/>
              </p:ext>
            </p:extLst>
          </p:nvPr>
        </p:nvGraphicFramePr>
        <p:xfrm>
          <a:off x="330538" y="2074863"/>
          <a:ext cx="2099925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Acrobat Document" r:id="rId8" imgW="7779960" imgH="10051560" progId="AcroExch.Document.7">
                  <p:embed/>
                </p:oleObj>
              </mc:Choice>
              <mc:Fallback>
                <p:oleObj name="Acrobat Document" r:id="rId8" imgW="7779960" imgH="10051560" progId="AcroExch.Document.7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38" y="2074863"/>
                        <a:ext cx="2099925" cy="271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693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Merci de </a:t>
            </a:r>
            <a:r>
              <a:rPr lang="en-US" dirty="0" err="1" smtClean="0"/>
              <a:t>votre</a:t>
            </a:r>
            <a:r>
              <a:rPr lang="en-US" dirty="0" smtClean="0"/>
              <a:t> attention !!!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950" y="2082053"/>
            <a:ext cx="2051050" cy="2661397"/>
          </a:xfrm>
          <a:prstGeom prst="rect">
            <a:avLst/>
          </a:prstGeom>
          <a:ln w="635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163" y="5638798"/>
            <a:ext cx="1992876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relatives aux </a:t>
            </a:r>
            <a:r>
              <a:rPr lang="en-US" dirty="0" err="1" smtClean="0"/>
              <a:t>systèmes</a:t>
            </a:r>
            <a:r>
              <a:rPr lang="en-US" dirty="0" smtClean="0"/>
              <a:t> </a:t>
            </a:r>
            <a:r>
              <a:rPr lang="en-US" dirty="0" err="1" smtClean="0"/>
              <a:t>électriques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 industries </a:t>
            </a:r>
            <a:r>
              <a:rPr lang="en-US" dirty="0" err="1" smtClean="0"/>
              <a:t>pétrolière</a:t>
            </a:r>
            <a:r>
              <a:rPr lang="en-US" dirty="0" smtClean="0"/>
              <a:t> et </a:t>
            </a:r>
            <a:r>
              <a:rPr lang="en-US" dirty="0" err="1" smtClean="0"/>
              <a:t>gazière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2133600"/>
            <a:ext cx="7010400" cy="42672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 err="1" smtClean="0"/>
              <a:t>Sécurité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 smtClean="0"/>
              <a:t>Service </a:t>
            </a:r>
            <a:r>
              <a:rPr lang="en-US" dirty="0" err="1" smtClean="0"/>
              <a:t>continu</a:t>
            </a:r>
            <a:r>
              <a:rPr lang="en-US" dirty="0" smtClean="0"/>
              <a:t> et </a:t>
            </a:r>
            <a:r>
              <a:rPr lang="en-US" dirty="0" err="1" smtClean="0"/>
              <a:t>viabilité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 err="1" smtClean="0"/>
              <a:t>Réduction</a:t>
            </a:r>
            <a:r>
              <a:rPr lang="en-US" dirty="0" smtClean="0"/>
              <a:t> du </a:t>
            </a:r>
            <a:r>
              <a:rPr lang="en-US" dirty="0" err="1" smtClean="0"/>
              <a:t>coût</a:t>
            </a:r>
            <a:r>
              <a:rPr lang="en-US" dirty="0" smtClean="0"/>
              <a:t> global des </a:t>
            </a:r>
            <a:r>
              <a:rPr lang="en-US" dirty="0" err="1" smtClean="0"/>
              <a:t>projets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 smtClean="0"/>
              <a:t>Protection </a:t>
            </a:r>
            <a:r>
              <a:rPr lang="en-US" dirty="0" err="1" smtClean="0"/>
              <a:t>contre</a:t>
            </a:r>
            <a:r>
              <a:rPr lang="en-US" dirty="0" smtClean="0"/>
              <a:t> les </a:t>
            </a:r>
            <a:r>
              <a:rPr lang="en-US" dirty="0" err="1" smtClean="0"/>
              <a:t>environnements</a:t>
            </a:r>
            <a:r>
              <a:rPr lang="en-US" dirty="0" smtClean="0"/>
              <a:t> </a:t>
            </a:r>
            <a:r>
              <a:rPr lang="en-US" dirty="0" err="1" smtClean="0"/>
              <a:t>corrosifs</a:t>
            </a:r>
            <a:r>
              <a:rPr lang="en-US" dirty="0" smtClean="0"/>
              <a:t> et </a:t>
            </a:r>
            <a:r>
              <a:rPr lang="en-US" dirty="0" err="1" smtClean="0"/>
              <a:t>défavorables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 smtClean="0"/>
              <a:t>Protection </a:t>
            </a:r>
            <a:r>
              <a:rPr lang="en-US" dirty="0" err="1" smtClean="0"/>
              <a:t>contre</a:t>
            </a:r>
            <a:r>
              <a:rPr lang="en-US" dirty="0" smtClean="0"/>
              <a:t> les emplacements </a:t>
            </a:r>
            <a:r>
              <a:rPr lang="en-US" dirty="0" err="1" smtClean="0"/>
              <a:t>dangereux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 err="1" smtClean="0"/>
              <a:t>Mise</a:t>
            </a:r>
            <a:r>
              <a:rPr lang="en-US" dirty="0" smtClean="0"/>
              <a:t> à la </a:t>
            </a:r>
            <a:r>
              <a:rPr lang="en-US" dirty="0" err="1" smtClean="0"/>
              <a:t>terre</a:t>
            </a:r>
            <a:r>
              <a:rPr lang="en-US" dirty="0" smtClean="0"/>
              <a:t> et </a:t>
            </a:r>
            <a:r>
              <a:rPr lang="en-US" dirty="0" err="1" smtClean="0"/>
              <a:t>continuité</a:t>
            </a:r>
            <a:r>
              <a:rPr lang="en-US" dirty="0" smtClean="0"/>
              <a:t> des masses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 err="1" smtClean="0"/>
              <a:t>Qualité</a:t>
            </a:r>
            <a:r>
              <a:rPr lang="en-US" dirty="0" smtClean="0"/>
              <a:t>, </a:t>
            </a:r>
            <a:r>
              <a:rPr lang="en-US" dirty="0" err="1" smtClean="0"/>
              <a:t>efficacité</a:t>
            </a:r>
            <a:r>
              <a:rPr lang="en-US" dirty="0" smtClean="0"/>
              <a:t> et </a:t>
            </a:r>
            <a:r>
              <a:rPr lang="en-US" dirty="0" err="1" smtClean="0"/>
              <a:t>fiabilité</a:t>
            </a:r>
            <a:r>
              <a:rPr lang="en-US" dirty="0" smtClean="0"/>
              <a:t> de </a:t>
            </a:r>
            <a:r>
              <a:rPr lang="en-US" dirty="0" err="1" smtClean="0"/>
              <a:t>l’alimentation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 smtClean="0"/>
              <a:t>Protection </a:t>
            </a:r>
            <a:r>
              <a:rPr lang="en-US" dirty="0" err="1" smtClean="0"/>
              <a:t>contre</a:t>
            </a:r>
            <a:r>
              <a:rPr lang="en-US" dirty="0" smtClean="0"/>
              <a:t> les </a:t>
            </a:r>
            <a:r>
              <a:rPr lang="en-US" dirty="0" err="1" smtClean="0"/>
              <a:t>températures</a:t>
            </a:r>
            <a:r>
              <a:rPr lang="en-US" dirty="0" smtClean="0"/>
              <a:t> </a:t>
            </a:r>
            <a:r>
              <a:rPr lang="en-US" dirty="0" err="1" smtClean="0"/>
              <a:t>extrêmes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 smtClean="0"/>
              <a:t>Protection </a:t>
            </a:r>
            <a:r>
              <a:rPr lang="en-US" dirty="0" err="1" smtClean="0"/>
              <a:t>contre</a:t>
            </a:r>
            <a:r>
              <a:rPr lang="en-US" dirty="0" smtClean="0"/>
              <a:t> </a:t>
            </a:r>
            <a:r>
              <a:rPr lang="en-US" dirty="0" err="1" smtClean="0"/>
              <a:t>l’infiltration</a:t>
            </a:r>
            <a:r>
              <a:rPr lang="en-US" dirty="0" smtClean="0"/>
              <a:t> de </a:t>
            </a:r>
            <a:r>
              <a:rPr lang="en-US" dirty="0" err="1" smtClean="0"/>
              <a:t>liquides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en-US" dirty="0"/>
          </a:p>
        </p:txBody>
      </p:sp>
      <p:pic>
        <p:nvPicPr>
          <p:cNvPr id="6" name="Picture 17" descr="Safet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3" y="2197100"/>
            <a:ext cx="4333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Continuou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3" y="2650728"/>
            <a:ext cx="4206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Corros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3540521"/>
            <a:ext cx="42386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GroundBon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56" y="4458889"/>
            <a:ext cx="4064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 descr="Hazardous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469" y="3990974"/>
            <a:ext cx="40957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 descr="LiquidIngress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3" y="5781675"/>
            <a:ext cx="4333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3" descr="Power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5" y="4895055"/>
            <a:ext cx="4365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 descr="ExtremeTemp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56" y="5329633"/>
            <a:ext cx="4064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5" descr="CostReduct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3104356"/>
            <a:ext cx="42386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4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610626"/>
            <a:ext cx="6366933" cy="4449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47800" y="3754235"/>
            <a:ext cx="3886200" cy="775961"/>
          </a:xfrm>
        </p:spPr>
        <p:txBody>
          <a:bodyPr/>
          <a:lstStyle/>
          <a:p>
            <a:r>
              <a:rPr lang="en-US" dirty="0" err="1" smtClean="0"/>
              <a:t>Sécurité</a:t>
            </a:r>
            <a:endParaRPr lang="en-US" dirty="0"/>
          </a:p>
        </p:txBody>
      </p:sp>
      <p:pic>
        <p:nvPicPr>
          <p:cNvPr id="8" name="Picture 29" descr="Safet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9813" y="3821113"/>
            <a:ext cx="7635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1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Sécurité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Aucun</a:t>
            </a:r>
            <a:r>
              <a:rPr lang="en-US" dirty="0" smtClean="0"/>
              <a:t> accident. </a:t>
            </a:r>
            <a:r>
              <a:rPr lang="en-US" dirty="0" err="1" smtClean="0"/>
              <a:t>Aucune</a:t>
            </a:r>
            <a:r>
              <a:rPr lang="en-US" dirty="0" smtClean="0"/>
              <a:t> </a:t>
            </a:r>
            <a:r>
              <a:rPr lang="en-US" dirty="0" err="1" smtClean="0"/>
              <a:t>blessure</a:t>
            </a:r>
            <a:r>
              <a:rPr lang="en-US" dirty="0" smtClean="0"/>
              <a:t>. </a:t>
            </a:r>
            <a:r>
              <a:rPr lang="en-US" dirty="0" err="1" smtClean="0"/>
              <a:t>Aucune</a:t>
            </a:r>
            <a:r>
              <a:rPr lang="en-US" dirty="0" smtClean="0"/>
              <a:t> </a:t>
            </a:r>
            <a:r>
              <a:rPr lang="en-US" dirty="0" err="1" smtClean="0"/>
              <a:t>mortalité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En </a:t>
            </a:r>
            <a:r>
              <a:rPr lang="en-US" dirty="0" err="1" smtClean="0"/>
              <a:t>bref</a:t>
            </a:r>
            <a:r>
              <a:rPr lang="en-US" dirty="0" smtClean="0"/>
              <a:t>, </a:t>
            </a:r>
            <a:r>
              <a:rPr lang="en-US" dirty="0" err="1" smtClean="0"/>
              <a:t>voilà</a:t>
            </a:r>
            <a:r>
              <a:rPr lang="en-US" dirty="0" smtClean="0"/>
              <a:t> le but des </a:t>
            </a:r>
            <a:r>
              <a:rPr lang="en-US" dirty="0" err="1" smtClean="0"/>
              <a:t>pratiques</a:t>
            </a:r>
            <a:r>
              <a:rPr lang="en-US" dirty="0" smtClean="0"/>
              <a:t> de </a:t>
            </a:r>
            <a:r>
              <a:rPr lang="en-US" dirty="0" err="1" smtClean="0"/>
              <a:t>sécurité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Principaux</a:t>
            </a:r>
            <a:r>
              <a:rPr lang="en-US" dirty="0" smtClean="0"/>
              <a:t> </a:t>
            </a:r>
            <a:r>
              <a:rPr lang="en-US" dirty="0" err="1" smtClean="0"/>
              <a:t>intéressés</a:t>
            </a:r>
            <a:r>
              <a:rPr lang="en-US" dirty="0" smtClean="0"/>
              <a:t> aux solutions </a:t>
            </a:r>
            <a:r>
              <a:rPr lang="en-US" dirty="0" err="1" smtClean="0"/>
              <a:t>sur</a:t>
            </a:r>
            <a:r>
              <a:rPr lang="en-US" dirty="0" smtClean="0"/>
              <a:t> les questions de </a:t>
            </a:r>
            <a:r>
              <a:rPr lang="en-US" dirty="0" err="1" smtClean="0"/>
              <a:t>sécurité</a:t>
            </a:r>
            <a:r>
              <a:rPr lang="en-US" dirty="0" smtClean="0"/>
              <a:t> :</a:t>
            </a:r>
          </a:p>
          <a:p>
            <a:pPr marL="180975" indent="-180975"/>
            <a:r>
              <a:rPr lang="en-US" dirty="0" smtClean="0"/>
              <a:t>Les </a:t>
            </a:r>
            <a:r>
              <a:rPr lang="en-US" dirty="0" err="1" smtClean="0"/>
              <a:t>agences</a:t>
            </a:r>
            <a:r>
              <a:rPr lang="en-US" dirty="0" smtClean="0"/>
              <a:t> </a:t>
            </a:r>
            <a:r>
              <a:rPr lang="en-US" dirty="0" err="1" smtClean="0"/>
              <a:t>provinciales</a:t>
            </a:r>
            <a:r>
              <a:rPr lang="en-US" dirty="0" smtClean="0"/>
              <a:t> et </a:t>
            </a:r>
            <a:r>
              <a:rPr lang="en-US" dirty="0" err="1" smtClean="0"/>
              <a:t>fédérales</a:t>
            </a:r>
            <a:endParaRPr lang="en-US" dirty="0" smtClean="0"/>
          </a:p>
          <a:p>
            <a:pPr marL="180975" indent="-180975"/>
            <a:r>
              <a:rPr lang="en-US" dirty="0" smtClean="0"/>
              <a:t>Les </a:t>
            </a:r>
            <a:r>
              <a:rPr lang="en-US" dirty="0" err="1" smtClean="0"/>
              <a:t>entreprises</a:t>
            </a:r>
            <a:r>
              <a:rPr lang="en-US" dirty="0" smtClean="0"/>
              <a:t> / </a:t>
            </a:r>
            <a:r>
              <a:rPr lang="en-US" dirty="0" err="1" smtClean="0"/>
              <a:t>organismes</a:t>
            </a:r>
            <a:endParaRPr lang="en-US" dirty="0" smtClean="0"/>
          </a:p>
          <a:p>
            <a:pPr marL="180975" indent="-180975"/>
            <a:r>
              <a:rPr lang="en-US" dirty="0" smtClean="0"/>
              <a:t>Les </a:t>
            </a:r>
            <a:r>
              <a:rPr lang="en-US" dirty="0" err="1" smtClean="0"/>
              <a:t>employés</a:t>
            </a:r>
            <a:endParaRPr lang="en-US" dirty="0"/>
          </a:p>
          <a:p>
            <a:pPr marL="180975" indent="-180975"/>
            <a:r>
              <a:rPr lang="en-US" dirty="0" err="1" smtClean="0"/>
              <a:t>L’environnement</a:t>
            </a:r>
            <a:r>
              <a:rPr lang="en-US" dirty="0" smtClean="0"/>
              <a:t> / la </a:t>
            </a:r>
            <a:r>
              <a:rPr lang="en-US" dirty="0" err="1" smtClean="0"/>
              <a:t>sociétéÀ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7086600" y="1981200"/>
            <a:ext cx="1943100" cy="4325938"/>
          </a:xfrm>
        </p:spPr>
        <p:txBody>
          <a:bodyPr>
            <a:normAutofit/>
          </a:bodyPr>
          <a:lstStyle/>
          <a:p>
            <a:r>
              <a:rPr lang="en-US" dirty="0" err="1" smtClean="0"/>
              <a:t>Blackburn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Elastimold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Emergi-Lite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smtClean="0"/>
              <a:t>E-Z-</a:t>
            </a:r>
            <a:r>
              <a:rPr lang="en-US" dirty="0" err="1" smtClean="0"/>
              <a:t>CODE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smtClean="0"/>
              <a:t>Fisher </a:t>
            </a:r>
            <a:r>
              <a:rPr lang="en-US" dirty="0" err="1" smtClean="0"/>
              <a:t>Pierce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Hazlux</a:t>
            </a:r>
            <a:r>
              <a:rPr lang="en-US" baseline="30000" dirty="0" err="1" smtClean="0"/>
              <a:t>md</a:t>
            </a:r>
            <a:endParaRPr lang="en-US" dirty="0"/>
          </a:p>
          <a:p>
            <a:r>
              <a:rPr lang="en-US" dirty="0" smtClean="0"/>
              <a:t>Hi-</a:t>
            </a:r>
            <a:r>
              <a:rPr lang="en-US" dirty="0" err="1" smtClean="0"/>
              <a:t>Tech</a:t>
            </a:r>
            <a:r>
              <a:rPr lang="en-US" baseline="30000" dirty="0" err="1" smtClean="0"/>
              <a:t>mc</a:t>
            </a:r>
            <a:endParaRPr lang="en-US" baseline="30000" dirty="0"/>
          </a:p>
          <a:p>
            <a:r>
              <a:rPr lang="en-US" dirty="0" err="1" smtClean="0"/>
              <a:t>Joslyn</a:t>
            </a:r>
            <a:r>
              <a:rPr lang="en-US" dirty="0" smtClean="0"/>
              <a:t> Hi-</a:t>
            </a:r>
            <a:r>
              <a:rPr lang="en-US" dirty="0" err="1" smtClean="0"/>
              <a:t>Voltage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Lumacell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Ocal</a:t>
            </a:r>
            <a:r>
              <a:rPr lang="en-US" baseline="30000" dirty="0" err="1" smtClean="0"/>
              <a:t>mc</a:t>
            </a:r>
            <a:endParaRPr lang="en-US" dirty="0"/>
          </a:p>
          <a:p>
            <a:r>
              <a:rPr lang="en-US" dirty="0" smtClean="0"/>
              <a:t>Ready-</a:t>
            </a:r>
            <a:r>
              <a:rPr lang="en-US" dirty="0" err="1" smtClean="0"/>
              <a:t>Lite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Red•Dot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Russellstoll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Sta-Kon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Superstrut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smtClean="0"/>
              <a:t>Ty-</a:t>
            </a:r>
            <a:r>
              <a:rPr lang="en-US" dirty="0" err="1" smtClean="0"/>
              <a:t>Rap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Marques Thomas </a:t>
            </a:r>
            <a:r>
              <a:rPr lang="en-US" dirty="0"/>
              <a:t>&amp; Betts </a:t>
            </a:r>
            <a:r>
              <a:rPr lang="en-US" dirty="0" smtClean="0"/>
              <a:t>pour la </a:t>
            </a:r>
            <a:r>
              <a:rPr lang="en-US" dirty="0" err="1" smtClean="0"/>
              <a:t>sécurité</a:t>
            </a:r>
            <a:endParaRPr lang="en-US" dirty="0"/>
          </a:p>
        </p:txBody>
      </p:sp>
      <p:pic>
        <p:nvPicPr>
          <p:cNvPr id="6" name="Picture 24" descr="XF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5334000"/>
            <a:ext cx="110013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gsul2ss_rs1ph_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1" y="3693194"/>
            <a:ext cx="677862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9" descr="sgc2_rs1ph_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1018" y="4344988"/>
            <a:ext cx="4572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 descr="aptbd74_ez1ld_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088" y="5327650"/>
            <a:ext cx="27463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lb86877_ez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8538" y="5308600"/>
            <a:ext cx="288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WMSL-0-45 new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750" y="5411788"/>
            <a:ext cx="2762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az1100_ez1ph_rev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250" y="5497513"/>
            <a:ext cx="6985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 descr="Pipeline_Warning_Sign_is4305698.eps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50" y="2057400"/>
            <a:ext cx="202565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9"/>
          <p:cNvSpPr txBox="1">
            <a:spLocks noChangeArrowheads="1"/>
          </p:cNvSpPr>
          <p:nvPr/>
        </p:nvSpPr>
        <p:spPr bwMode="auto">
          <a:xfrm>
            <a:off x="2323306" y="4704348"/>
            <a:ext cx="2184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Hazlux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smtClean="0"/>
              <a:t>Poteau à montage </a:t>
            </a:r>
            <a:r>
              <a:rPr lang="en-US" sz="1000" dirty="0" err="1" smtClean="0"/>
              <a:t>rapide</a:t>
            </a:r>
            <a:r>
              <a:rPr lang="en-US" sz="1000" dirty="0" smtClean="0"/>
              <a:t> </a:t>
            </a:r>
            <a:br>
              <a:rPr lang="en-US" sz="1000" dirty="0" smtClean="0"/>
            </a:br>
            <a:r>
              <a:rPr lang="en-US" sz="1000" dirty="0" smtClean="0"/>
              <a:t>Quick </a:t>
            </a:r>
            <a:r>
              <a:rPr lang="en-US" sz="1000" dirty="0" err="1" smtClean="0"/>
              <a:t>Pole</a:t>
            </a:r>
            <a:r>
              <a:rPr lang="en-US" sz="1000" baseline="30000" dirty="0" err="1" smtClean="0"/>
              <a:t>mc</a:t>
            </a:r>
            <a:endParaRPr lang="en-US" sz="1000" baseline="30000" dirty="0"/>
          </a:p>
        </p:txBody>
      </p:sp>
      <p:sp>
        <p:nvSpPr>
          <p:cNvPr id="15" name="TextBox 29"/>
          <p:cNvSpPr txBox="1">
            <a:spLocks noChangeArrowheads="1"/>
          </p:cNvSpPr>
          <p:nvPr/>
        </p:nvSpPr>
        <p:spPr bwMode="auto">
          <a:xfrm>
            <a:off x="4288632" y="4712369"/>
            <a:ext cx="2184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Russellstoll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err="1" smtClean="0"/>
              <a:t>Indicateur</a:t>
            </a:r>
            <a:r>
              <a:rPr lang="en-US" sz="1000" dirty="0" smtClean="0"/>
              <a:t> de </a:t>
            </a:r>
            <a:r>
              <a:rPr lang="en-US" sz="1000" dirty="0" err="1" smtClean="0"/>
              <a:t>mise</a:t>
            </a:r>
            <a:r>
              <a:rPr lang="en-US" sz="1000" dirty="0" smtClean="0"/>
              <a:t> à la </a:t>
            </a:r>
            <a:r>
              <a:rPr lang="en-US" sz="1000" dirty="0" err="1" smtClean="0"/>
              <a:t>terre</a:t>
            </a:r>
            <a:r>
              <a:rPr lang="en-US" sz="1000" dirty="0" smtClean="0"/>
              <a:t> </a:t>
            </a:r>
            <a:br>
              <a:rPr lang="en-US" sz="1000" dirty="0" smtClean="0"/>
            </a:br>
            <a:r>
              <a:rPr lang="en-US" sz="1000" dirty="0" err="1" smtClean="0"/>
              <a:t>sécuritaire</a:t>
            </a:r>
            <a:endParaRPr lang="en-US" sz="1000" dirty="0"/>
          </a:p>
        </p:txBody>
      </p:sp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1905000" y="6076890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Emergi-Lite</a:t>
            </a:r>
            <a:r>
              <a:rPr lang="en-US" sz="1000" b="1" baseline="30000" dirty="0" err="1" smtClean="0"/>
              <a:t>md</a:t>
            </a:r>
            <a:r>
              <a:rPr lang="en-US" sz="1000" b="1" baseline="30000" dirty="0" smtClean="0"/>
              <a:t> </a:t>
            </a:r>
            <a:r>
              <a:rPr lang="en-US" sz="1000" b="1" dirty="0" smtClean="0"/>
              <a:t>/ </a:t>
            </a:r>
            <a:r>
              <a:rPr lang="en-US" sz="1000" b="1" dirty="0" err="1" smtClean="0"/>
              <a:t>Lumacell</a:t>
            </a:r>
            <a:r>
              <a:rPr lang="en-US" sz="1000" b="1" baseline="30000" dirty="0" err="1" smtClean="0"/>
              <a:t>®md</a:t>
            </a:r>
            <a:r>
              <a:rPr lang="en-US" sz="1000" b="1" dirty="0" smtClean="0"/>
              <a:t> /Ready-</a:t>
            </a:r>
            <a:r>
              <a:rPr lang="en-US" sz="1000" b="1" dirty="0" err="1" smtClean="0"/>
              <a:t>Lite</a:t>
            </a:r>
            <a:r>
              <a:rPr lang="en-US" sz="1000" b="1" baseline="30000" dirty="0" err="1" smtClean="0"/>
              <a:t>md</a:t>
            </a:r>
            <a:endParaRPr lang="en-US" sz="1000" b="1" dirty="0" smtClean="0"/>
          </a:p>
          <a:p>
            <a:pPr algn="ctr"/>
            <a:r>
              <a:rPr lang="en-US" sz="1000" dirty="0" err="1" smtClean="0"/>
              <a:t>Systèmes</a:t>
            </a:r>
            <a:r>
              <a:rPr lang="en-US" sz="1000" dirty="0" smtClean="0"/>
              <a:t> </a:t>
            </a:r>
            <a:r>
              <a:rPr lang="en-US" sz="1000" dirty="0" err="1" smtClean="0"/>
              <a:t>d’éclairage</a:t>
            </a:r>
            <a:r>
              <a:rPr lang="en-US" sz="1000" dirty="0" smtClean="0"/>
              <a:t> de </a:t>
            </a:r>
            <a:r>
              <a:rPr lang="en-US" sz="1000" dirty="0" err="1" smtClean="0"/>
              <a:t>secours</a:t>
            </a:r>
            <a:endParaRPr lang="en-US" sz="1000" dirty="0"/>
          </a:p>
        </p:txBody>
      </p:sp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4507706" y="6075402"/>
            <a:ext cx="2184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smtClean="0"/>
              <a:t>E-Z-</a:t>
            </a:r>
            <a:r>
              <a:rPr lang="en-US" sz="1000" b="1" dirty="0" err="1" smtClean="0"/>
              <a:t>CODE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err="1" smtClean="0"/>
              <a:t>Étiquettes</a:t>
            </a:r>
            <a:r>
              <a:rPr lang="en-US" sz="1000" dirty="0" smtClean="0"/>
              <a:t>, </a:t>
            </a:r>
            <a:r>
              <a:rPr lang="en-US" sz="1000" dirty="0" err="1" smtClean="0"/>
              <a:t>affiches</a:t>
            </a:r>
            <a:r>
              <a:rPr lang="en-US" sz="1000" dirty="0" smtClean="0"/>
              <a:t>, </a:t>
            </a:r>
            <a:r>
              <a:rPr lang="en-US" sz="1000" dirty="0" err="1" smtClean="0"/>
              <a:t>enseignes</a:t>
            </a:r>
            <a:r>
              <a:rPr lang="en-US" sz="1000" dirty="0" smtClean="0"/>
              <a:t> de </a:t>
            </a:r>
            <a:r>
              <a:rPr lang="en-US" sz="1000" dirty="0" err="1" smtClean="0"/>
              <a:t>sécurité</a:t>
            </a:r>
            <a:r>
              <a:rPr lang="en-US" sz="1000" dirty="0" smtClean="0"/>
              <a:t> et </a:t>
            </a:r>
            <a:r>
              <a:rPr lang="en-US" sz="1000" dirty="0" err="1" smtClean="0"/>
              <a:t>rubans</a:t>
            </a:r>
            <a:r>
              <a:rPr lang="en-US" sz="1000" dirty="0" smtClean="0"/>
              <a:t> de barricade</a:t>
            </a:r>
            <a:endParaRPr lang="en-US" sz="1000" dirty="0"/>
          </a:p>
        </p:txBody>
      </p:sp>
      <p:pic>
        <p:nvPicPr>
          <p:cNvPr id="18" name="Picture 33" descr="All-Struct Quickpole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1356" y="2995613"/>
            <a:ext cx="3683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8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895" y="4744453"/>
            <a:ext cx="9509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Sécurité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Personne</a:t>
            </a:r>
            <a:r>
              <a:rPr lang="en-US" dirty="0" smtClean="0"/>
              <a:t> </a:t>
            </a:r>
            <a:r>
              <a:rPr lang="en-US" dirty="0" err="1" smtClean="0"/>
              <a:t>n’est</a:t>
            </a:r>
            <a:r>
              <a:rPr lang="en-US" dirty="0" smtClean="0"/>
              <a:t> à </a:t>
            </a:r>
            <a:r>
              <a:rPr lang="en-US" dirty="0" err="1" smtClean="0"/>
              <a:t>l’abri</a:t>
            </a:r>
            <a:r>
              <a:rPr lang="en-US" dirty="0" smtClean="0"/>
              <a:t> des </a:t>
            </a:r>
            <a:r>
              <a:rPr lang="en-US" dirty="0" err="1" smtClean="0"/>
              <a:t>problèmes</a:t>
            </a:r>
            <a:r>
              <a:rPr lang="en-US" dirty="0" smtClean="0"/>
              <a:t> de </a:t>
            </a:r>
            <a:r>
              <a:rPr lang="en-US" dirty="0" err="1" smtClean="0"/>
              <a:t>sécurité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Ses</a:t>
            </a:r>
            <a:r>
              <a:rPr lang="en-US" dirty="0" smtClean="0"/>
              <a:t> </a:t>
            </a:r>
            <a:r>
              <a:rPr lang="en-US" dirty="0" err="1" smtClean="0"/>
              <a:t>répercussions</a:t>
            </a:r>
            <a:r>
              <a:rPr lang="en-US" dirty="0" smtClean="0"/>
              <a:t> </a:t>
            </a:r>
            <a:r>
              <a:rPr lang="en-US" dirty="0" err="1" smtClean="0"/>
              <a:t>touchent</a:t>
            </a:r>
            <a:r>
              <a:rPr lang="en-US" dirty="0" smtClean="0"/>
              <a:t> les </a:t>
            </a:r>
            <a:r>
              <a:rPr lang="en-US" dirty="0" err="1" smtClean="0"/>
              <a:t>travaileurs</a:t>
            </a:r>
            <a:r>
              <a:rPr lang="en-US" dirty="0" smtClean="0"/>
              <a:t>, les </a:t>
            </a:r>
            <a:r>
              <a:rPr lang="en-US" dirty="0" err="1" smtClean="0"/>
              <a:t>échéanciers</a:t>
            </a:r>
            <a:r>
              <a:rPr lang="en-US" dirty="0" smtClean="0"/>
              <a:t> de production et les </a:t>
            </a:r>
            <a:r>
              <a:rPr lang="en-US" dirty="0" err="1" smtClean="0"/>
              <a:t>résultats</a:t>
            </a:r>
            <a:r>
              <a:rPr lang="en-US" dirty="0" smtClean="0"/>
              <a:t> nets pour </a:t>
            </a:r>
            <a:r>
              <a:rPr lang="en-US" dirty="0" err="1" smtClean="0"/>
              <a:t>l’ensemble</a:t>
            </a:r>
            <a:r>
              <a:rPr lang="en-US" dirty="0" smtClean="0"/>
              <a:t> des industries.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Blackburn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Elastimold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Emergi-Lite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smtClean="0"/>
              <a:t>E-Z-</a:t>
            </a:r>
            <a:r>
              <a:rPr lang="en-US" dirty="0" err="1" smtClean="0"/>
              <a:t>CODE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smtClean="0"/>
              <a:t>Fisher </a:t>
            </a:r>
            <a:r>
              <a:rPr lang="en-US" dirty="0" err="1" smtClean="0"/>
              <a:t>Pierce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Hazlux</a:t>
            </a:r>
            <a:r>
              <a:rPr lang="en-US" baseline="30000" dirty="0" err="1" smtClean="0"/>
              <a:t>md</a:t>
            </a:r>
            <a:endParaRPr lang="en-US" dirty="0" smtClean="0"/>
          </a:p>
          <a:p>
            <a:r>
              <a:rPr lang="en-US" dirty="0" smtClean="0"/>
              <a:t>Hi-</a:t>
            </a:r>
            <a:r>
              <a:rPr lang="en-US" dirty="0" err="1" smtClean="0"/>
              <a:t>Tech</a:t>
            </a:r>
            <a:r>
              <a:rPr lang="en-US" baseline="30000" dirty="0" err="1" smtClean="0"/>
              <a:t>mc</a:t>
            </a:r>
            <a:endParaRPr lang="en-US" baseline="30000" dirty="0" smtClean="0"/>
          </a:p>
          <a:p>
            <a:r>
              <a:rPr lang="en-US" dirty="0" err="1" smtClean="0"/>
              <a:t>Joslyn</a:t>
            </a:r>
            <a:r>
              <a:rPr lang="en-US" dirty="0" smtClean="0"/>
              <a:t> Hi-</a:t>
            </a:r>
            <a:r>
              <a:rPr lang="en-US" dirty="0" err="1" smtClean="0"/>
              <a:t>Voltage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Lumacell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Ocal</a:t>
            </a:r>
            <a:r>
              <a:rPr lang="en-US" baseline="30000" dirty="0" err="1" smtClean="0"/>
              <a:t>mc</a:t>
            </a:r>
            <a:endParaRPr lang="en-US" dirty="0" smtClean="0"/>
          </a:p>
          <a:p>
            <a:r>
              <a:rPr lang="en-US" dirty="0" smtClean="0"/>
              <a:t>Ready-</a:t>
            </a:r>
            <a:r>
              <a:rPr lang="en-US" dirty="0" err="1" smtClean="0"/>
              <a:t>Lite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Red•Dot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Russellstoll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Sta-Kon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Superstrut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smtClean="0"/>
              <a:t>Ty-</a:t>
            </a:r>
            <a:r>
              <a:rPr lang="en-US" dirty="0" err="1" smtClean="0"/>
              <a:t>Rap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Marques Thomas &amp; Betts pour la </a:t>
            </a:r>
            <a:r>
              <a:rPr lang="en-US" dirty="0" err="1" smtClean="0"/>
              <a:t>sécurité</a:t>
            </a:r>
            <a:endParaRPr lang="en-US" dirty="0"/>
          </a:p>
        </p:txBody>
      </p:sp>
      <p:pic>
        <p:nvPicPr>
          <p:cNvPr id="18" name="Picture 2" descr="x27sag_oc1_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4600" y="472440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29"/>
          <p:cNvSpPr txBox="1">
            <a:spLocks noChangeArrowheads="1"/>
          </p:cNvSpPr>
          <p:nvPr/>
        </p:nvSpPr>
        <p:spPr bwMode="auto">
          <a:xfrm>
            <a:off x="2437690" y="4343400"/>
            <a:ext cx="218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smtClean="0"/>
              <a:t>Ty-</a:t>
            </a:r>
            <a:r>
              <a:rPr lang="en-US" sz="1000" b="1" dirty="0" err="1" smtClean="0"/>
              <a:t>Rap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smtClean="0"/>
              <a:t>Attaches </a:t>
            </a:r>
            <a:r>
              <a:rPr lang="en-US" sz="1000" dirty="0" err="1" smtClean="0"/>
              <a:t>détectables</a:t>
            </a:r>
            <a:endParaRPr lang="en-US" sz="1000" dirty="0"/>
          </a:p>
        </p:txBody>
      </p:sp>
      <p:sp>
        <p:nvSpPr>
          <p:cNvPr id="20" name="TextBox 32"/>
          <p:cNvSpPr txBox="1">
            <a:spLocks noChangeArrowheads="1"/>
          </p:cNvSpPr>
          <p:nvPr/>
        </p:nvSpPr>
        <p:spPr bwMode="auto">
          <a:xfrm>
            <a:off x="2438400" y="5871184"/>
            <a:ext cx="2019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Superstrut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err="1" smtClean="0"/>
              <a:t>Système</a:t>
            </a:r>
            <a:r>
              <a:rPr lang="en-US" sz="1000" dirty="0" smtClean="0"/>
              <a:t> de supports </a:t>
            </a:r>
            <a:r>
              <a:rPr lang="en-US" sz="1000" dirty="0" err="1" smtClean="0"/>
              <a:t>sismiques</a:t>
            </a:r>
            <a:endParaRPr lang="en-US" sz="1400" dirty="0"/>
          </a:p>
        </p:txBody>
      </p:sp>
      <p:sp>
        <p:nvSpPr>
          <p:cNvPr id="24" name="TextBox 30"/>
          <p:cNvSpPr txBox="1">
            <a:spLocks noChangeArrowheads="1"/>
          </p:cNvSpPr>
          <p:nvPr/>
        </p:nvSpPr>
        <p:spPr bwMode="auto">
          <a:xfrm>
            <a:off x="4686300" y="5871184"/>
            <a:ext cx="21923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Ocal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smtClean="0"/>
              <a:t>Conduits et </a:t>
            </a:r>
            <a:r>
              <a:rPr lang="en-US" sz="1000" dirty="0" err="1" smtClean="0"/>
              <a:t>raccords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à </a:t>
            </a:r>
            <a:r>
              <a:rPr lang="en-US" sz="1000" dirty="0" err="1" smtClean="0"/>
              <a:t>revêtement</a:t>
            </a:r>
            <a:r>
              <a:rPr lang="en-US" sz="1000" dirty="0" smtClean="0"/>
              <a:t> de PVC</a:t>
            </a:r>
            <a:endParaRPr lang="en-US" sz="1000" dirty="0"/>
          </a:p>
        </p:txBody>
      </p:sp>
      <p:sp>
        <p:nvSpPr>
          <p:cNvPr id="25" name="TextBox 33"/>
          <p:cNvSpPr txBox="1">
            <a:spLocks noChangeArrowheads="1"/>
          </p:cNvSpPr>
          <p:nvPr/>
        </p:nvSpPr>
        <p:spPr bwMode="auto">
          <a:xfrm>
            <a:off x="4497334" y="4333374"/>
            <a:ext cx="2527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Blackburn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err="1" smtClean="0"/>
              <a:t>Tapis</a:t>
            </a:r>
            <a:r>
              <a:rPr lang="en-US" sz="1000" dirty="0" smtClean="0"/>
              <a:t> </a:t>
            </a:r>
            <a:r>
              <a:rPr lang="en-US" sz="1000" dirty="0" err="1" smtClean="0"/>
              <a:t>d’équilibre</a:t>
            </a:r>
            <a:r>
              <a:rPr lang="en-US" sz="1000" dirty="0" smtClean="0"/>
              <a:t> du gradient du </a:t>
            </a:r>
            <a:r>
              <a:rPr lang="en-US" sz="1000" dirty="0" err="1" smtClean="0"/>
              <a:t>potentiel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90" y="3200400"/>
            <a:ext cx="447619" cy="1076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5" b="21382"/>
          <a:stretch/>
        </p:blipFill>
        <p:spPr>
          <a:xfrm>
            <a:off x="4429626" y="3145623"/>
            <a:ext cx="2152712" cy="1197778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767910"/>
              </p:ext>
            </p:extLst>
          </p:nvPr>
        </p:nvGraphicFramePr>
        <p:xfrm>
          <a:off x="396641" y="2033566"/>
          <a:ext cx="2041049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Acrobat Document" r:id="rId7" imgW="7779960" imgH="10051560" progId="AcroExch.Document.7">
                  <p:embed/>
                </p:oleObj>
              </mc:Choice>
              <mc:Fallback>
                <p:oleObj name="Acrobat Document" r:id="rId7" imgW="7779960" imgH="10051560" progId="AcroExch.Document.7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641" y="2033566"/>
                        <a:ext cx="2041049" cy="264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475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53464" y="1608667"/>
            <a:ext cx="6372538" cy="4453466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3200"/>
            <a:ext cx="5844802" cy="775961"/>
          </a:xfrm>
        </p:spPr>
        <p:txBody>
          <a:bodyPr/>
          <a:lstStyle/>
          <a:p>
            <a:r>
              <a:rPr lang="en-US" dirty="0" smtClean="0"/>
              <a:t>Service </a:t>
            </a:r>
            <a:r>
              <a:rPr lang="en-US" dirty="0" err="1" smtClean="0"/>
              <a:t>continu</a:t>
            </a:r>
            <a:r>
              <a:rPr lang="en-US" dirty="0" smtClean="0"/>
              <a:t> et </a:t>
            </a:r>
            <a:r>
              <a:rPr lang="en-US" dirty="0" err="1" smtClean="0"/>
              <a:t>viabilité</a:t>
            </a:r>
            <a:endParaRPr lang="en-US" dirty="0"/>
          </a:p>
        </p:txBody>
      </p:sp>
      <p:pic>
        <p:nvPicPr>
          <p:cNvPr id="4" name="Picture 18" descr="Continuou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820988"/>
            <a:ext cx="7366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7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</a:t>
            </a:r>
            <a:r>
              <a:rPr lang="en-US" dirty="0" err="1" smtClean="0"/>
              <a:t>continu</a:t>
            </a:r>
            <a:r>
              <a:rPr lang="en-US" dirty="0" smtClean="0"/>
              <a:t> et </a:t>
            </a:r>
            <a:r>
              <a:rPr lang="en-US" dirty="0" err="1" smtClean="0"/>
              <a:t>viabilité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Les </a:t>
            </a:r>
            <a:r>
              <a:rPr lang="en-US" dirty="0" err="1" smtClean="0"/>
              <a:t>coûts</a:t>
            </a:r>
            <a:r>
              <a:rPr lang="en-US" dirty="0" smtClean="0"/>
              <a:t> </a:t>
            </a:r>
            <a:r>
              <a:rPr lang="en-US" dirty="0" err="1" smtClean="0"/>
              <a:t>associés</a:t>
            </a:r>
            <a:r>
              <a:rPr lang="en-US" dirty="0" smtClean="0"/>
              <a:t> aux temps </a:t>
            </a:r>
            <a:r>
              <a:rPr lang="en-US" dirty="0" err="1" smtClean="0"/>
              <a:t>d’arrêt</a:t>
            </a:r>
            <a:r>
              <a:rPr lang="en-US" dirty="0" smtClean="0"/>
              <a:t> en exploitation </a:t>
            </a:r>
            <a:r>
              <a:rPr lang="en-US" dirty="0" err="1" smtClean="0"/>
              <a:t>pétrolière</a:t>
            </a:r>
            <a:r>
              <a:rPr lang="en-US" dirty="0" smtClean="0"/>
              <a:t> et </a:t>
            </a:r>
            <a:r>
              <a:rPr lang="en-US" dirty="0" err="1" smtClean="0"/>
              <a:t>gazière</a:t>
            </a:r>
            <a:r>
              <a:rPr lang="en-US" dirty="0" smtClean="0"/>
              <a:t> </a:t>
            </a:r>
            <a:r>
              <a:rPr lang="en-US" dirty="0" err="1" smtClean="0"/>
              <a:t>peut</a:t>
            </a:r>
            <a:r>
              <a:rPr lang="en-US" dirty="0" smtClean="0"/>
              <a:t> se </a:t>
            </a:r>
            <a:r>
              <a:rPr lang="en-US" dirty="0" err="1" smtClean="0"/>
              <a:t>chiffrer</a:t>
            </a:r>
            <a:r>
              <a:rPr lang="en-US" dirty="0" smtClean="0"/>
              <a:t> à 1M$ </a:t>
            </a:r>
            <a:r>
              <a:rPr lang="en-US" dirty="0" err="1" smtClean="0"/>
              <a:t>l’heure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Si </a:t>
            </a:r>
            <a:r>
              <a:rPr lang="en-US" dirty="0" err="1" smtClean="0"/>
              <a:t>l’électricité</a:t>
            </a:r>
            <a:r>
              <a:rPr lang="en-US" dirty="0" smtClean="0"/>
              <a:t> </a:t>
            </a:r>
            <a:r>
              <a:rPr lang="en-US" dirty="0" err="1" smtClean="0"/>
              <a:t>manque</a:t>
            </a:r>
            <a:r>
              <a:rPr lang="en-US" dirty="0" smtClean="0"/>
              <a:t> </a:t>
            </a:r>
            <a:r>
              <a:rPr lang="en-US" dirty="0" err="1" smtClean="0"/>
              <a:t>durant</a:t>
            </a:r>
            <a:r>
              <a:rPr lang="en-US" dirty="0" smtClean="0"/>
              <a:t> la production</a:t>
            </a:r>
            <a:r>
              <a:rPr lang="en-US" dirty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fort probable </a:t>
            </a:r>
            <a:r>
              <a:rPr lang="en-US" dirty="0" err="1" smtClean="0"/>
              <a:t>que</a:t>
            </a:r>
            <a:r>
              <a:rPr lang="en-US" dirty="0" smtClean="0"/>
              <a:t> le lot en production, </a:t>
            </a:r>
            <a:r>
              <a:rPr lang="en-US" dirty="0" err="1" smtClean="0"/>
              <a:t>ainsi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l’équipe-ment</a:t>
            </a:r>
            <a:r>
              <a:rPr lang="en-US" dirty="0" smtClean="0"/>
              <a:t> de </a:t>
            </a:r>
            <a:r>
              <a:rPr lang="en-US" dirty="0" err="1" smtClean="0"/>
              <a:t>traitement</a:t>
            </a:r>
            <a:r>
              <a:rPr lang="en-US" dirty="0" smtClean="0"/>
              <a:t>, </a:t>
            </a:r>
            <a:r>
              <a:rPr lang="en-US" dirty="0" err="1" smtClean="0"/>
              <a:t>doivent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mis</a:t>
            </a:r>
            <a:r>
              <a:rPr lang="en-US" dirty="0" smtClean="0"/>
              <a:t> aux rebuts.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 smtClean="0"/>
              <a:t>Blackburn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Elastimold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fr-CA" dirty="0" err="1" smtClean="0"/>
              <a:t>Homac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fr-CA" dirty="0" err="1" smtClean="0"/>
              <a:t>Joslyn</a:t>
            </a:r>
            <a:r>
              <a:rPr lang="fr-CA" dirty="0" smtClean="0"/>
              <a:t> Hi-Voltage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Ocal</a:t>
            </a:r>
            <a:r>
              <a:rPr lang="en-US" baseline="30000" dirty="0" err="1" smtClean="0"/>
              <a:t>mc</a:t>
            </a:r>
            <a:endParaRPr lang="en-US" dirty="0" smtClean="0"/>
          </a:p>
          <a:p>
            <a:r>
              <a:rPr lang="en-US" dirty="0" err="1" smtClean="0"/>
              <a:t>PMA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Russellstoll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smtClean="0"/>
              <a:t>Shrink-</a:t>
            </a:r>
            <a:r>
              <a:rPr lang="en-US" dirty="0" err="1" smtClean="0"/>
              <a:t>Kon</a:t>
            </a:r>
            <a:r>
              <a:rPr lang="en-US" baseline="30000" dirty="0" err="1" smtClean="0"/>
              <a:t>mc</a:t>
            </a:r>
            <a:endParaRPr lang="en-US" dirty="0" smtClean="0"/>
          </a:p>
          <a:p>
            <a:r>
              <a:rPr lang="en-US" dirty="0" err="1" smtClean="0"/>
              <a:t>Sta-Kon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Superstrut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Chemins</a:t>
            </a:r>
            <a:r>
              <a:rPr lang="en-US" dirty="0" smtClean="0"/>
              <a:t> de </a:t>
            </a:r>
            <a:r>
              <a:rPr lang="en-US" dirty="0" err="1" smtClean="0"/>
              <a:t>câbles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 smtClean="0"/>
          </a:p>
          <a:p>
            <a:r>
              <a:rPr lang="en-US" dirty="0" err="1" smtClean="0"/>
              <a:t>Raccords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Marques Thomas </a:t>
            </a:r>
            <a:r>
              <a:rPr lang="en-US" dirty="0"/>
              <a:t>&amp; Betts </a:t>
            </a:r>
            <a:r>
              <a:rPr lang="en-US" dirty="0" smtClean="0"/>
              <a:t>pour le service </a:t>
            </a:r>
            <a:r>
              <a:rPr lang="en-US" dirty="0" err="1" smtClean="0"/>
              <a:t>continu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et la </a:t>
            </a:r>
            <a:r>
              <a:rPr lang="en-US" dirty="0" err="1" smtClean="0"/>
              <a:t>viabilité</a:t>
            </a:r>
            <a:endParaRPr lang="en-US" dirty="0"/>
          </a:p>
        </p:txBody>
      </p:sp>
      <p:pic>
        <p:nvPicPr>
          <p:cNvPr id="6" name="Picture 24" descr="XF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063" y="3124200"/>
            <a:ext cx="1201737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2514600" y="3962400"/>
            <a:ext cx="2184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Blackburn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err="1" smtClean="0"/>
              <a:t>Cosses</a:t>
            </a:r>
            <a:r>
              <a:rPr lang="en-US" sz="1000" dirty="0" smtClean="0"/>
              <a:t> </a:t>
            </a:r>
            <a:r>
              <a:rPr lang="en-US" sz="1000" dirty="0" err="1" smtClean="0"/>
              <a:t>débranchables</a:t>
            </a:r>
            <a:r>
              <a:rPr lang="en-US" sz="1000" dirty="0" smtClean="0"/>
              <a:t> pour </a:t>
            </a:r>
            <a:r>
              <a:rPr lang="en-US" sz="1000" dirty="0" err="1" smtClean="0"/>
              <a:t>câble</a:t>
            </a:r>
            <a:r>
              <a:rPr lang="en-US" sz="1000" dirty="0" smtClean="0"/>
              <a:t> </a:t>
            </a:r>
            <a:r>
              <a:rPr lang="en-US" sz="1000" dirty="0" err="1" smtClean="0"/>
              <a:t>conducteur</a:t>
            </a:r>
            <a:r>
              <a:rPr lang="en-US" sz="1000" dirty="0" smtClean="0"/>
              <a:t> de </a:t>
            </a:r>
            <a:r>
              <a:rPr lang="en-US" sz="1000" dirty="0" err="1" smtClean="0"/>
              <a:t>moteurs</a:t>
            </a:r>
            <a:endParaRPr lang="en-US" sz="1000" dirty="0"/>
          </a:p>
        </p:txBody>
      </p:sp>
      <p:pic>
        <p:nvPicPr>
          <p:cNvPr id="8" name="Picture 27" descr="FLPWB gla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10779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4648200" y="3962400"/>
            <a:ext cx="2273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Blackburn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err="1" smtClean="0"/>
              <a:t>Cosses</a:t>
            </a:r>
            <a:r>
              <a:rPr lang="en-US" sz="1000" dirty="0" smtClean="0"/>
              <a:t> à compression </a:t>
            </a:r>
            <a:br>
              <a:rPr lang="en-US" sz="1000" dirty="0" smtClean="0"/>
            </a:br>
            <a:r>
              <a:rPr lang="en-US" sz="1000" dirty="0" err="1" smtClean="0"/>
              <a:t>incluant</a:t>
            </a:r>
            <a:r>
              <a:rPr lang="en-US" sz="1000" dirty="0" smtClean="0"/>
              <a:t> le </a:t>
            </a:r>
            <a:r>
              <a:rPr lang="en-US" sz="1000" dirty="0" err="1" smtClean="0"/>
              <a:t>système</a:t>
            </a:r>
            <a:r>
              <a:rPr lang="en-US" sz="1000" dirty="0" smtClean="0"/>
              <a:t> Color-</a:t>
            </a:r>
            <a:r>
              <a:rPr lang="en-US" sz="1000" dirty="0" err="1" smtClean="0"/>
              <a:t>Keyed</a:t>
            </a:r>
            <a:r>
              <a:rPr lang="en-US" sz="1000" baseline="30000" dirty="0" err="1" smtClean="0"/>
              <a:t>md</a:t>
            </a:r>
            <a:endParaRPr lang="en-US" sz="1000" dirty="0"/>
          </a:p>
        </p:txBody>
      </p:sp>
      <p:pic>
        <p:nvPicPr>
          <p:cNvPr id="11" name="Picture 1" descr="Oil_Workers_at_Refinery_dt6115856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1930400"/>
            <a:ext cx="202565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3"/>
          <p:cNvSpPr txBox="1">
            <a:spLocks noChangeArrowheads="1"/>
          </p:cNvSpPr>
          <p:nvPr/>
        </p:nvSpPr>
        <p:spPr bwMode="auto">
          <a:xfrm>
            <a:off x="3438024" y="5883275"/>
            <a:ext cx="2527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Elastimold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err="1" smtClean="0"/>
              <a:t>Appareillage</a:t>
            </a:r>
            <a:r>
              <a:rPr lang="en-US" sz="1000" dirty="0" smtClean="0"/>
              <a:t> de commutation</a:t>
            </a:r>
            <a:br>
              <a:rPr lang="en-US" sz="1000" dirty="0" smtClean="0"/>
            </a:br>
            <a:r>
              <a:rPr lang="en-US" sz="1000" dirty="0" smtClean="0"/>
              <a:t>et </a:t>
            </a:r>
            <a:r>
              <a:rPr lang="en-US" sz="1000" dirty="0" err="1" smtClean="0"/>
              <a:t>accessooires</a:t>
            </a:r>
            <a:r>
              <a:rPr lang="en-US" sz="1000" dirty="0" smtClean="0"/>
              <a:t> pour </a:t>
            </a:r>
            <a:r>
              <a:rPr lang="en-US" sz="1000" dirty="0" err="1" smtClean="0"/>
              <a:t>câbles</a:t>
            </a:r>
            <a:endParaRPr lang="en-US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95800"/>
            <a:ext cx="87788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0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2886</TotalTime>
  <Words>1642</Words>
  <Application>Microsoft Office PowerPoint</Application>
  <PresentationFormat>On-screen Show (4:3)</PresentationFormat>
  <Paragraphs>419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1_Office Theme</vt:lpstr>
      <vt:lpstr>Acrobat Document</vt:lpstr>
      <vt:lpstr>PowerPoint Presentation</vt:lpstr>
      <vt:lpstr>Facteurs déterminants pour les industries pétrolière et gazière</vt:lpstr>
      <vt:lpstr>Solutions techniquesT&amp;B pour tous les domaines d’application</vt:lpstr>
      <vt:lpstr>Questions relatives aux systèmes électriques en industries pétrolière et gazière</vt:lpstr>
      <vt:lpstr>Sécurité</vt:lpstr>
      <vt:lpstr>Sécurité </vt:lpstr>
      <vt:lpstr>Sécurité </vt:lpstr>
      <vt:lpstr>Service continu et viabilité</vt:lpstr>
      <vt:lpstr>Service continu et viabilité</vt:lpstr>
      <vt:lpstr>Service continu et viabilité</vt:lpstr>
      <vt:lpstr>Réduction du coût global des projets</vt:lpstr>
      <vt:lpstr>Réduction du coût global des projets </vt:lpstr>
      <vt:lpstr>Réduction du coût global des projets </vt:lpstr>
      <vt:lpstr>Protection contre la corrosion et les environnements défavorables</vt:lpstr>
      <vt:lpstr>Protection contre la corrosion et les environnements défavorables</vt:lpstr>
      <vt:lpstr>Protection contre la corrosion et les environnements défavorables</vt:lpstr>
      <vt:lpstr>Protection contre les emplacements dangereux</vt:lpstr>
      <vt:lpstr>Protection contre les emplacements dangereux</vt:lpstr>
      <vt:lpstr>Mise à la terre et continuité des masses</vt:lpstr>
      <vt:lpstr>Mise à la terre et continuité des masses</vt:lpstr>
      <vt:lpstr>Mise à la terre et continuité des masses</vt:lpstr>
      <vt:lpstr>Qualité, efficacité et fiabilité  de l’alimentation</vt:lpstr>
      <vt:lpstr>Qualité, efficacité et fiabilité de l’alimentation</vt:lpstr>
      <vt:lpstr>Qualité, efficacité et fiabilité de l’alimentation</vt:lpstr>
      <vt:lpstr>Protection contre les températures extrêmes</vt:lpstr>
      <vt:lpstr>Protection contre les températures extrêmes</vt:lpstr>
      <vt:lpstr>Protection contre les températures extrêmes</vt:lpstr>
      <vt:lpstr>Protection contre l’infiltration des liquides</vt:lpstr>
      <vt:lpstr>Protection contre l’infiltration des liquides</vt:lpstr>
      <vt:lpstr>Protection contre l’infiltration des liquides</vt:lpstr>
      <vt:lpstr>Merci de votre attention !!!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Carole Poirier</dc:creator>
  <cp:lastModifiedBy>Sophie Hamel</cp:lastModifiedBy>
  <cp:revision>184</cp:revision>
  <cp:lastPrinted>2013-01-16T20:27:06Z</cp:lastPrinted>
  <dcterms:created xsi:type="dcterms:W3CDTF">2013-01-03T19:41:28Z</dcterms:created>
  <dcterms:modified xsi:type="dcterms:W3CDTF">2013-06-07T13:57:00Z</dcterms:modified>
</cp:coreProperties>
</file>