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6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7" r:id="rId19"/>
    <p:sldId id="301" r:id="rId20"/>
    <p:sldId id="30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40" autoAdjust="0"/>
    <p:restoredTop sz="94660"/>
  </p:normalViewPr>
  <p:slideViewPr>
    <p:cSldViewPr>
      <p:cViewPr>
        <p:scale>
          <a:sx n="100" d="100"/>
          <a:sy n="100" d="100"/>
        </p:scale>
        <p:origin x="-2256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5778"/>
    </p:cViewPr>
  </p:sorter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49969-C4C2-4041-9A25-38ACC46069DF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666DB-B302-4FD0-88AF-57916D7A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67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BF344-C78D-40C2-8B94-D763E5411B91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548A9-1925-4297-BC88-F93D4D96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9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7" descr="background_ChemIndustr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267200" cy="9144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4114800"/>
          </a:xfrm>
        </p:spPr>
        <p:txBody>
          <a:bodyPr>
            <a:normAutofit/>
          </a:bodyPr>
          <a:lstStyle>
            <a:lvl1pPr>
              <a:defRPr sz="1200" b="1"/>
            </a:lvl1pPr>
            <a:lvl2pPr>
              <a:defRPr sz="1000" b="1"/>
            </a:lvl2pPr>
            <a:lvl3pPr>
              <a:defRPr sz="9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86600" y="1981200"/>
            <a:ext cx="1943100" cy="411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7086600" y="990600"/>
            <a:ext cx="2057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200" b="1" i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Electrical Division</a:t>
            </a:r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Single- and Multi-Family Housing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350144"/>
            <a:ext cx="1905000" cy="3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Picture_Lef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_Picture_Righ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91440" r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0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3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2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Electrical Division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3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5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Electrical Division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ank you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629400" cy="5794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6629400" cy="4114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7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5943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133600"/>
            <a:ext cx="5943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3200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28956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133600" cy="3810000"/>
          </a:xfrm>
        </p:spPr>
        <p:txBody>
          <a:bodyPr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050" b="1"/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Header.pn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740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629400"/>
            <a:ext cx="2133600" cy="163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Single- and Multi-Family Housing </a:t>
            </a:r>
          </a:p>
          <a:p>
            <a:pPr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Electrical Division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350144"/>
            <a:ext cx="1905000" cy="3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0" r:id="rId3"/>
    <p:sldLayoutId id="2147483672" r:id="rId4"/>
    <p:sldLayoutId id="2147483666" r:id="rId5"/>
    <p:sldLayoutId id="2147483670" r:id="rId6"/>
    <p:sldLayoutId id="2147483665" r:id="rId7"/>
    <p:sldLayoutId id="2147483664" r:id="rId8"/>
    <p:sldLayoutId id="2147483668" r:id="rId9"/>
    <p:sldLayoutId id="2147483667" r:id="rId10"/>
    <p:sldLayoutId id="2147483669" r:id="rId11"/>
    <p:sldLayoutId id="2147483671" r:id="rId12"/>
    <p:sldLayoutId id="2147483649" r:id="rId13"/>
    <p:sldLayoutId id="2147483651" r:id="rId14"/>
    <p:sldLayoutId id="2147483652" r:id="rId15"/>
    <p:sldLayoutId id="2147483653" r:id="rId16"/>
    <p:sldLayoutId id="2147483656" r:id="rId17"/>
    <p:sldLayoutId id="2147483657" r:id="rId1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i="1" kern="1200">
          <a:solidFill>
            <a:srgbClr val="206DA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Electrical Division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1DB7-D7E3-4C8C-96DE-BF6CD2D88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0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nFran_AlamoPark_is15640278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186"/>
            <a:ext cx="9144000" cy="60748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Electrical Division</a:t>
            </a:r>
          </a:p>
        </p:txBody>
      </p:sp>
      <p:pic>
        <p:nvPicPr>
          <p:cNvPr id="10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13275"/>
            <a:ext cx="91614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183685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</a:rPr>
              <a:t>Electrical Solutions for </a:t>
            </a:r>
            <a:r>
              <a:rPr lang="en-US" sz="2000" b="1" dirty="0" smtClean="0">
                <a:solidFill>
                  <a:srgbClr val="000000"/>
                </a:solidFill>
              </a:rPr>
              <a:t>Single- </a:t>
            </a:r>
            <a:r>
              <a:rPr lang="en-US" sz="2000" b="1" dirty="0">
                <a:solidFill>
                  <a:srgbClr val="000000"/>
                </a:solidFill>
              </a:rPr>
              <a:t>and Multi-Family </a:t>
            </a:r>
            <a:r>
              <a:rPr lang="en-US" sz="2000" b="1" dirty="0" smtClean="0">
                <a:solidFill>
                  <a:srgbClr val="000000"/>
                </a:solidFill>
              </a:rPr>
              <a:t>Housing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350144"/>
            <a:ext cx="1905000" cy="3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Total Project Cost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today’s challenging economic environment, projects that were recently considered “a go” </a:t>
            </a:r>
            <a:r>
              <a:rPr lang="en-US" dirty="0" smtClean="0"/>
              <a:t>are now </a:t>
            </a:r>
            <a:r>
              <a:rPr lang="en-US" dirty="0"/>
              <a:t>getting a second look and closer scrutiny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Everyone’s </a:t>
            </a:r>
            <a:r>
              <a:rPr lang="en-US" dirty="0"/>
              <a:t>goal is to improve total </a:t>
            </a:r>
            <a:r>
              <a:rPr lang="en-US" dirty="0" smtClean="0"/>
              <a:t>project economics </a:t>
            </a:r>
            <a:r>
              <a:rPr lang="en-US" dirty="0"/>
              <a:t>and help make </a:t>
            </a:r>
            <a:r>
              <a:rPr lang="en-US" dirty="0" smtClean="0"/>
              <a:t>any projects </a:t>
            </a:r>
            <a:r>
              <a:rPr lang="en-US" dirty="0"/>
              <a:t>viable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Thomas </a:t>
            </a:r>
            <a:r>
              <a:rPr lang="en-US" dirty="0"/>
              <a:t>&amp; Betts can assist you in your challenge</a:t>
            </a:r>
            <a:br>
              <a:rPr lang="en-US" dirty="0"/>
            </a:br>
            <a:r>
              <a:rPr lang="en-US" dirty="0"/>
              <a:t>to cut costs, without cutting corners.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Marrette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Microlectric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NuTek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Steel City</a:t>
            </a:r>
            <a:r>
              <a:rPr lang="en-US" baseline="30000" dirty="0"/>
              <a:t>®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Thomas &amp; Betts brands</a:t>
            </a:r>
            <a:br>
              <a:rPr lang="en-US"/>
            </a:br>
            <a:r>
              <a:rPr lang="en-US"/>
              <a:t>for total project </a:t>
            </a:r>
            <a:r>
              <a:rPr lang="en-US" smtClean="0"/>
              <a:t>cost reduction</a:t>
            </a:r>
            <a:endParaRPr lang="en-US"/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718013" y="5196818"/>
            <a:ext cx="201608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Marrette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Twist-On Wire Connectors</a:t>
            </a:r>
            <a:endParaRPr lang="en-US" sz="900" dirty="0"/>
          </a:p>
        </p:txBody>
      </p:sp>
      <p:pic>
        <p:nvPicPr>
          <p:cNvPr id="8" name="Picture 18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2065338"/>
            <a:ext cx="2095500" cy="27178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2233768" y="5178233"/>
            <a:ext cx="2527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ENT System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30818"/>
            <a:ext cx="1074582" cy="1074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77" y="3900460"/>
            <a:ext cx="1180556" cy="11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3" y="1627150"/>
            <a:ext cx="6392332" cy="446729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2" y="4057977"/>
            <a:ext cx="3691467" cy="775961"/>
          </a:xfrm>
        </p:spPr>
        <p:txBody>
          <a:bodyPr/>
          <a:lstStyle/>
          <a:p>
            <a:r>
              <a:rPr lang="en-US"/>
              <a:t>Grounding &amp; Bonding</a:t>
            </a:r>
          </a:p>
        </p:txBody>
      </p:sp>
      <p:pic>
        <p:nvPicPr>
          <p:cNvPr id="4" name="Picture 12" descr="GroundBo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75" y="4202113"/>
            <a:ext cx="6826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Grounding </a:t>
            </a:r>
            <a:r>
              <a:rPr lang="en-US" dirty="0"/>
              <a:t>&amp;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Thomas &amp; Betts provides a wide range of </a:t>
            </a:r>
            <a:r>
              <a:rPr lang="en-US" smtClean="0"/>
              <a:t>grounding and </a:t>
            </a:r>
            <a:r>
              <a:rPr lang="en-US"/>
              <a:t>bonding solutions to electrically connect all </a:t>
            </a:r>
            <a:r>
              <a:rPr lang="en-US" smtClean="0"/>
              <a:t> metallic </a:t>
            </a:r>
            <a:r>
              <a:rPr lang="en-US"/>
              <a:t>non-current carrying items in a room or </a:t>
            </a:r>
            <a:r>
              <a:rPr lang="en-US" smtClean="0"/>
              <a:t>building </a:t>
            </a:r>
            <a:r>
              <a:rPr lang="en-US"/>
              <a:t>as protection from electric shock.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grounding &amp;</a:t>
            </a:r>
            <a:r>
              <a:rPr lang="en-US" dirty="0" smtClean="0"/>
              <a:t> </a:t>
            </a:r>
            <a:r>
              <a:rPr lang="en-US" dirty="0"/>
              <a:t>bonding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2593085" y="4502964"/>
            <a:ext cx="25273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Blackburn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</a:t>
            </a:r>
            <a:endParaRPr lang="en-US" sz="1000" b="1" dirty="0"/>
          </a:p>
          <a:p>
            <a:pPr algn="ctr"/>
            <a:r>
              <a:rPr lang="en-US" sz="900" dirty="0" smtClean="0"/>
              <a:t>Ground Plates</a:t>
            </a:r>
            <a:endParaRPr lang="en-US" sz="900" dirty="0"/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4806331" y="4496651"/>
            <a:ext cx="1936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Iberville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Water pipe and Ground Rod Connectors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99" y="3057995"/>
            <a:ext cx="930765" cy="138379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" y="2110624"/>
            <a:ext cx="2190750" cy="27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12" y="3320123"/>
            <a:ext cx="1165187" cy="11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Grounding &amp; </a:t>
            </a:r>
            <a:r>
              <a:rPr lang="en-US" dirty="0"/>
              <a:t>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improperly installed or grounded electrical system can cause power </a:t>
            </a:r>
            <a:r>
              <a:rPr lang="en-US" dirty="0" smtClean="0"/>
              <a:t>failure </a:t>
            </a:r>
            <a:r>
              <a:rPr lang="en-US" dirty="0"/>
              <a:t>which often leads to safety concerns.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 smtClean="0"/>
              <a:t>®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Thomas &amp; Betts brands</a:t>
            </a:r>
            <a:br>
              <a:rPr lang="en-US"/>
            </a:br>
            <a:r>
              <a:rPr lang="en-US"/>
              <a:t>for grounding &amp; bonding</a:t>
            </a:r>
          </a:p>
        </p:txBody>
      </p:sp>
      <p:pic>
        <p:nvPicPr>
          <p:cNvPr id="7" name="Picture 26" descr="CONDUIT &amp; GLA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74" y="3380870"/>
            <a:ext cx="1143426" cy="11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dbre6404060k0_rs1ph_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573" y="3443981"/>
            <a:ext cx="1017202" cy="101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2638037" y="4515236"/>
            <a:ext cx="193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baseline="30000" dirty="0"/>
              <a:t>Blackburn</a:t>
            </a:r>
            <a:r>
              <a:rPr lang="en-US" sz="700" b="1" baseline="100000" dirty="0"/>
              <a:t>®</a:t>
            </a:r>
          </a:p>
          <a:p>
            <a:pPr algn="ctr"/>
            <a:r>
              <a:rPr lang="en-US" sz="1400" baseline="30000" dirty="0"/>
              <a:t>E-Z-Ground</a:t>
            </a:r>
            <a:r>
              <a:rPr lang="en-US" sz="800" baseline="100000" dirty="0"/>
              <a:t>®</a:t>
            </a:r>
            <a:r>
              <a:rPr lang="en-US" sz="1400" baseline="30000" dirty="0"/>
              <a:t> Compression Connectors</a:t>
            </a:r>
          </a:p>
        </p:txBody>
      </p: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4575524" y="4527744"/>
            <a:ext cx="25273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baseline="30000" dirty="0"/>
              <a:t>Blackburn</a:t>
            </a:r>
            <a:r>
              <a:rPr lang="en-US" sz="700" b="1" baseline="100000" dirty="0"/>
              <a:t>®</a:t>
            </a:r>
          </a:p>
          <a:p>
            <a:pPr algn="ctr"/>
            <a:r>
              <a:rPr lang="en-US" sz="1400" baseline="30000" dirty="0"/>
              <a:t>Mechanical Grounding Connectors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486708"/>
              </p:ext>
            </p:extLst>
          </p:nvPr>
        </p:nvGraphicFramePr>
        <p:xfrm>
          <a:off x="457200" y="2135573"/>
          <a:ext cx="2041049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5" imgW="5829233" imgH="7543775" progId="AcroExch.Document.11">
                  <p:embed/>
                </p:oleObj>
              </mc:Choice>
              <mc:Fallback>
                <p:oleObj name="Acrobat Document" r:id="rId5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135573"/>
                        <a:ext cx="2041049" cy="264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4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2" y="1610626"/>
            <a:ext cx="6366927" cy="4449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2" y="4251498"/>
            <a:ext cx="3962398" cy="775961"/>
          </a:xfrm>
        </p:spPr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4" name="Picture 29" descr="Safe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4335309"/>
            <a:ext cx="7635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Count on Thomas &amp; Betts for emergency and exit lighting, identification products and wire management solutions for every application area in all types of residential facilities.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Emergi</a:t>
            </a:r>
            <a:r>
              <a:rPr lang="en-US" dirty="0" smtClean="0"/>
              <a:t>-Lite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E-Z-CODE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Lumacell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Ready-Lite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Steel City</a:t>
            </a:r>
            <a:r>
              <a:rPr lang="en-US" baseline="30000" dirty="0" smtClean="0"/>
              <a:t>®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2703204" y="4537152"/>
            <a:ext cx="21844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900" b="1" dirty="0" err="1"/>
              <a:t>Emergi</a:t>
            </a:r>
            <a:r>
              <a:rPr lang="en-US" sz="900" b="1" dirty="0"/>
              <a:t>-Lite</a:t>
            </a:r>
            <a:r>
              <a:rPr lang="en-US" sz="900" b="1" baseline="30000" dirty="0" smtClean="0"/>
              <a:t>® </a:t>
            </a:r>
            <a:r>
              <a:rPr lang="en-US" sz="900" b="1" dirty="0" smtClean="0"/>
              <a:t>/</a:t>
            </a:r>
            <a:r>
              <a:rPr lang="en-US" sz="900" b="1" dirty="0" err="1" smtClean="0"/>
              <a:t>Lumacell</a:t>
            </a:r>
            <a:r>
              <a:rPr lang="en-US" sz="900" b="1" baseline="30000" dirty="0" smtClean="0"/>
              <a:t>®</a:t>
            </a:r>
            <a:r>
              <a:rPr lang="en-US" sz="900" b="1" baseline="30000" dirty="0">
                <a:solidFill>
                  <a:srgbClr val="000000"/>
                </a:solidFill>
              </a:rPr>
              <a:t> </a:t>
            </a:r>
            <a:r>
              <a:rPr lang="en-US" sz="900" b="1" dirty="0" smtClean="0">
                <a:solidFill>
                  <a:srgbClr val="000000"/>
                </a:solidFill>
              </a:rPr>
              <a:t>/Ready-Lite</a:t>
            </a:r>
          </a:p>
          <a:p>
            <a:pPr algn="ctr">
              <a:lnSpc>
                <a:spcPct val="120000"/>
              </a:lnSpc>
            </a:pPr>
            <a:r>
              <a:rPr lang="en-US" sz="900" dirty="0" smtClean="0"/>
              <a:t>Emergency Exit Lighting</a:t>
            </a:r>
            <a:endParaRPr lang="en-US" sz="900" dirty="0"/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4664734" y="4537152"/>
            <a:ext cx="2184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900" b="1" dirty="0" smtClean="0"/>
              <a:t>E-Z-CODE</a:t>
            </a:r>
            <a:r>
              <a:rPr lang="en-US" sz="900" b="1" baseline="30000" dirty="0"/>
              <a:t>®</a:t>
            </a:r>
          </a:p>
          <a:p>
            <a:pPr algn="ctr"/>
            <a:r>
              <a:rPr lang="en-US" sz="900" dirty="0"/>
              <a:t>Safety Labels, Tags, </a:t>
            </a:r>
            <a:endParaRPr lang="en-US" sz="900" dirty="0" smtClean="0"/>
          </a:p>
          <a:p>
            <a:pPr algn="ctr"/>
            <a:r>
              <a:rPr lang="en-US" sz="900" dirty="0" smtClean="0"/>
              <a:t>Signs </a:t>
            </a:r>
            <a:r>
              <a:rPr lang="en-US" sz="900" dirty="0"/>
              <a:t>and Barricade Tapes</a:t>
            </a:r>
          </a:p>
        </p:txBody>
      </p:sp>
      <p:pic>
        <p:nvPicPr>
          <p:cNvPr id="13" name="Picture 12" descr="Exit_Sign_dt1528869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32" y="2075365"/>
            <a:ext cx="2093952" cy="2564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556" y="3732562"/>
            <a:ext cx="878468" cy="878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061" y="3619655"/>
            <a:ext cx="1175524" cy="8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 one is immune to safety </a:t>
            </a:r>
            <a:r>
              <a:rPr lang="en-US" dirty="0" smtClean="0"/>
              <a:t>concerns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affect workers, construction </a:t>
            </a:r>
            <a:r>
              <a:rPr lang="en-US" dirty="0" smtClean="0"/>
              <a:t>schedules and </a:t>
            </a:r>
            <a:r>
              <a:rPr lang="en-US" dirty="0"/>
              <a:t>the bottom line across a broad </a:t>
            </a:r>
            <a:r>
              <a:rPr lang="en-US" dirty="0" smtClean="0"/>
              <a:t>spectrum of </a:t>
            </a:r>
            <a:r>
              <a:rPr lang="en-US" dirty="0"/>
              <a:t>industries.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Emergi</a:t>
            </a:r>
            <a:r>
              <a:rPr lang="en-US" dirty="0" smtClean="0"/>
              <a:t>-Lite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E-Z-CODE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Lumacell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Ready-Lite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Steel City</a:t>
            </a:r>
            <a:r>
              <a:rPr lang="en-US" baseline="30000" dirty="0" smtClean="0"/>
              <a:t>®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2573762" y="4532238"/>
            <a:ext cx="219233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Steel City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Residential Mop </a:t>
            </a:r>
            <a:r>
              <a:rPr lang="en-US" sz="900" dirty="0" err="1" smtClean="0"/>
              <a:t>Tite</a:t>
            </a:r>
            <a:r>
              <a:rPr lang="en-US" sz="900" baseline="30000" dirty="0" err="1" smtClean="0"/>
              <a:t>TM</a:t>
            </a:r>
            <a:r>
              <a:rPr lang="en-US" sz="900" dirty="0" smtClean="0"/>
              <a:t> Floor Boxes</a:t>
            </a:r>
            <a:endParaRPr lang="en-US" sz="900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4723470" y="4532238"/>
            <a:ext cx="21923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000" b="1" dirty="0" err="1" smtClean="0"/>
              <a:t>Red•Dot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Code </a:t>
            </a:r>
            <a:r>
              <a:rPr lang="en-US" sz="900" dirty="0" err="1" smtClean="0"/>
              <a:t>Keeper</a:t>
            </a:r>
            <a:r>
              <a:rPr lang="en-US" sz="900" baseline="30000" dirty="0" err="1" smtClean="0"/>
              <a:t>TM</a:t>
            </a:r>
            <a:r>
              <a:rPr lang="en-US" sz="900" dirty="0" smtClean="0"/>
              <a:t> Weatherproof While in Use Covers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77" y="3054600"/>
            <a:ext cx="1705307" cy="1477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81211"/>
            <a:ext cx="1314450" cy="131445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004879"/>
              </p:ext>
            </p:extLst>
          </p:nvPr>
        </p:nvGraphicFramePr>
        <p:xfrm>
          <a:off x="381000" y="2100385"/>
          <a:ext cx="2116562" cy="273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5" imgW="5829233" imgH="7543775" progId="AcroExch.Document.11">
                  <p:embed/>
                </p:oleObj>
              </mc:Choice>
              <mc:Fallback>
                <p:oleObj name="Acrobat Document" r:id="rId5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100385"/>
                        <a:ext cx="2116562" cy="273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56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65" y="1642533"/>
            <a:ext cx="6372535" cy="445346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0" y="2590800"/>
            <a:ext cx="4117600" cy="775961"/>
          </a:xfrm>
        </p:spPr>
        <p:txBody>
          <a:bodyPr/>
          <a:lstStyle/>
          <a:p>
            <a:r>
              <a:rPr lang="en-US"/>
              <a:t>Liquid Ingress Protection</a:t>
            </a:r>
          </a:p>
        </p:txBody>
      </p:sp>
      <p:pic>
        <p:nvPicPr>
          <p:cNvPr id="4" name="Picture 14" descr="LiquidIngre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013" y="2642721"/>
            <a:ext cx="7397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6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smtClean="0"/>
              <a:t>Liquid Ingress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Outdoor weatherproof protection for electrical systems is more significant than ever. Investments in solar energy, new high-efficiency air-quality units</a:t>
            </a:r>
            <a:r>
              <a:rPr lang="en-US" dirty="0"/>
              <a:t> </a:t>
            </a:r>
            <a:r>
              <a:rPr lang="en-US" dirty="0" smtClean="0"/>
              <a:t>and even outdoor living upgrades require significant upgrades in power and lighting to the exterior of the home.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Reznor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dirty="0" smtClean="0"/>
              <a:t>™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smtClean="0"/>
              <a:t>liquid ingress protection</a:t>
            </a:r>
            <a:endParaRPr lang="en-US" dirty="0"/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2408237" y="4754563"/>
            <a:ext cx="252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/>
              <a:t>Red•Dot</a:t>
            </a:r>
            <a:r>
              <a:rPr lang="en-US" sz="1000" b="1" baseline="30000" dirty="0"/>
              <a:t>®</a:t>
            </a:r>
          </a:p>
          <a:p>
            <a:pPr algn="ctr"/>
            <a:r>
              <a:rPr lang="en-US" sz="1000" dirty="0"/>
              <a:t>Code </a:t>
            </a:r>
            <a:r>
              <a:rPr lang="en-US" sz="1000" dirty="0" err="1" smtClean="0"/>
              <a:t>Keeper</a:t>
            </a:r>
            <a:r>
              <a:rPr lang="en-US" sz="1000" baseline="30000" dirty="0" err="1" smtClean="0"/>
              <a:t>TM</a:t>
            </a:r>
            <a:r>
              <a:rPr lang="en-US" sz="1000" baseline="30000" dirty="0" smtClean="0"/>
              <a:t/>
            </a:r>
            <a:br>
              <a:rPr lang="en-US" sz="1000" baseline="30000" dirty="0" smtClean="0"/>
            </a:br>
            <a:r>
              <a:rPr lang="en-US" sz="1000" dirty="0" smtClean="0"/>
              <a:t>Weatherproof </a:t>
            </a:r>
            <a:r>
              <a:rPr lang="en-US" sz="1000" dirty="0"/>
              <a:t>Covers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4754563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®</a:t>
            </a: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Liquidtight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Fittings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2070895"/>
            <a:ext cx="2073275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8520"/>
            <a:ext cx="1344168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60" y="3274930"/>
            <a:ext cx="1226254" cy="13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smtClean="0"/>
              <a:t>Liquid Ingress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Thomas &amp; Betts is committed to protecting electrical systems with durable, innovative and sustainable solutions.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Reznor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dirty="0" smtClean="0"/>
              <a:t>™</a:t>
            </a:r>
            <a:endParaRPr lang="en-US" dirty="0"/>
          </a:p>
          <a:p>
            <a:endParaRPr lang="en-US" dirty="0" err="1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liquid ingress protection</a:t>
            </a:r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4723102" y="4684433"/>
            <a:ext cx="1795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err="1"/>
              <a:t>Carflex</a:t>
            </a:r>
            <a:r>
              <a:rPr lang="en-US" sz="900" baseline="30000" dirty="0"/>
              <a:t>®</a:t>
            </a:r>
            <a:r>
              <a:rPr lang="en-US" sz="900" dirty="0"/>
              <a:t> </a:t>
            </a:r>
            <a:r>
              <a:rPr lang="en-US" sz="900" dirty="0" smtClean="0"/>
              <a:t>Nonmetallic </a:t>
            </a:r>
            <a:endParaRPr lang="en-US" sz="900" dirty="0"/>
          </a:p>
          <a:p>
            <a:pPr algn="ctr"/>
            <a:r>
              <a:rPr lang="en-US" sz="900" dirty="0"/>
              <a:t>Conduit and Fittings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4745988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Kon</a:t>
            </a:r>
            <a:r>
              <a:rPr lang="en-US" sz="1000" b="1" baseline="30000" dirty="0" err="1" smtClean="0"/>
              <a:t>TM</a:t>
            </a:r>
            <a:endParaRPr lang="en-US" sz="1000" b="1" baseline="30000" dirty="0"/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Self-Fusion Tape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96" y="3475037"/>
            <a:ext cx="11588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26" y="3115468"/>
            <a:ext cx="1676400" cy="16764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285167"/>
              </p:ext>
            </p:extLst>
          </p:nvPr>
        </p:nvGraphicFramePr>
        <p:xfrm>
          <a:off x="381000" y="2052202"/>
          <a:ext cx="2198724" cy="284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Acrobat Document" r:id="rId5" imgW="5829233" imgH="7543775" progId="AcroExch.Document.11">
                  <p:embed/>
                </p:oleObj>
              </mc:Choice>
              <mc:Fallback>
                <p:oleObj name="Acrobat Document" r:id="rId5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052202"/>
                        <a:ext cx="2198724" cy="2845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7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0400" y="1371600"/>
            <a:ext cx="5943600" cy="579438"/>
          </a:xfrm>
        </p:spPr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Concerns for Residential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00400" y="2133600"/>
            <a:ext cx="5943600" cy="4114800"/>
          </a:xfrm>
        </p:spPr>
        <p:txBody>
          <a:bodyPr/>
          <a:lstStyle/>
          <a:p>
            <a:r>
              <a:rPr lang="en-US" dirty="0" smtClean="0"/>
              <a:t>Sustainability </a:t>
            </a:r>
            <a:r>
              <a:rPr lang="en-US" dirty="0"/>
              <a:t>and energy efficiency</a:t>
            </a:r>
          </a:p>
          <a:p>
            <a:r>
              <a:rPr lang="en-US" dirty="0" smtClean="0"/>
              <a:t>Total </a:t>
            </a:r>
            <a:r>
              <a:rPr lang="en-US" dirty="0"/>
              <a:t>project cost reduction</a:t>
            </a:r>
          </a:p>
          <a:p>
            <a:r>
              <a:rPr lang="en-US" dirty="0" smtClean="0"/>
              <a:t>Safety </a:t>
            </a:r>
            <a:r>
              <a:rPr lang="en-US" dirty="0"/>
              <a:t>for </a:t>
            </a:r>
            <a:r>
              <a:rPr lang="en-US" dirty="0" smtClean="0"/>
              <a:t>occupants </a:t>
            </a:r>
            <a:r>
              <a:rPr lang="en-US" dirty="0"/>
              <a:t>as well as installers</a:t>
            </a:r>
          </a:p>
          <a:p>
            <a:endParaRPr lang="en-US" dirty="0"/>
          </a:p>
        </p:txBody>
      </p:sp>
      <p:pic>
        <p:nvPicPr>
          <p:cNvPr id="4" name="Picture 3" descr="Modern_Home_is1263068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10" y="2199268"/>
            <a:ext cx="2038195" cy="28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Thank You!!!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23" y="5486400"/>
            <a:ext cx="1992876" cy="447675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850358"/>
              </p:ext>
            </p:extLst>
          </p:nvPr>
        </p:nvGraphicFramePr>
        <p:xfrm>
          <a:off x="3200400" y="1752600"/>
          <a:ext cx="2786817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Acrobat Document" r:id="rId4" imgW="5829233" imgH="7543775" progId="AcroExch.Document.11">
                  <p:embed/>
                </p:oleObj>
              </mc:Choice>
              <mc:Fallback>
                <p:oleObj name="Acrobat Document" r:id="rId4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1752600"/>
                        <a:ext cx="2786817" cy="360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7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idential_HighRes_15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939" y="830146"/>
            <a:ext cx="7882060" cy="5185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T&amp;B Engineered</a:t>
            </a:r>
            <a:br>
              <a:rPr lang="en-US" dirty="0"/>
            </a:br>
            <a:r>
              <a:rPr lang="en-US" dirty="0"/>
              <a:t>Solutions for Every </a:t>
            </a:r>
            <a:br>
              <a:rPr lang="en-US" dirty="0"/>
            </a:br>
            <a:r>
              <a:rPr lang="en-US" dirty="0" smtClean="0"/>
              <a:t>Residential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2362200" cy="2209800"/>
          </a:xfrm>
        </p:spPr>
        <p:txBody>
          <a:bodyPr>
            <a:normAutofit/>
          </a:bodyPr>
          <a:lstStyle/>
          <a:p>
            <a:r>
              <a:rPr lang="en-US" dirty="0" smtClean="0"/>
              <a:t>Single-Family </a:t>
            </a:r>
            <a:r>
              <a:rPr lang="en-US" dirty="0"/>
              <a:t>Homes</a:t>
            </a:r>
          </a:p>
          <a:p>
            <a:r>
              <a:rPr lang="en-US" dirty="0"/>
              <a:t>Multi-Family Homes, including Apartment Complexes and High-Rise Condominiums</a:t>
            </a:r>
          </a:p>
          <a:p>
            <a:r>
              <a:rPr lang="en-US" dirty="0"/>
              <a:t>New Construction</a:t>
            </a:r>
          </a:p>
          <a:p>
            <a:r>
              <a:rPr lang="en-US" dirty="0"/>
              <a:t>Renovations and Remodeling</a:t>
            </a:r>
          </a:p>
          <a:p>
            <a:r>
              <a:rPr lang="en-US" dirty="0"/>
              <a:t>Additions to Existing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 Issues</a:t>
            </a:r>
            <a:br>
              <a:rPr lang="en-US" dirty="0" smtClean="0"/>
            </a:br>
            <a:r>
              <a:rPr lang="en-US" dirty="0" smtClean="0"/>
              <a:t>for Single- and Multi-Family Housing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Continuous Operation &amp; Sustainability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Total Project Cost Reduction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Grounding &amp; Bonding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Safety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Power Quality, </a:t>
            </a:r>
            <a:r>
              <a:rPr lang="en-US" dirty="0" smtClean="0"/>
              <a:t>Efficiency &amp; </a:t>
            </a:r>
            <a:r>
              <a:rPr lang="en-US" dirty="0"/>
              <a:t>Reliability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Extreme Temperature Protection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/>
              <a:t>Liquid Ingress Protection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dirty="0"/>
          </a:p>
        </p:txBody>
      </p:sp>
      <p:pic>
        <p:nvPicPr>
          <p:cNvPr id="4" name="Picture 17" descr="Safe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8" y="3832265"/>
            <a:ext cx="4333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2273300"/>
            <a:ext cx="4206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GroundBon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" y="3338475"/>
            <a:ext cx="406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Pow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346230"/>
            <a:ext cx="4365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ExtremeTem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" y="4857752"/>
            <a:ext cx="4064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CostReduc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2821069"/>
            <a:ext cx="4238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LiquidIngres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8" y="5324475"/>
            <a:ext cx="4333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3466" y="1608667"/>
            <a:ext cx="6372533" cy="445346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2819400"/>
            <a:ext cx="5844799" cy="775961"/>
          </a:xfrm>
        </p:spPr>
        <p:txBody>
          <a:bodyPr/>
          <a:lstStyle/>
          <a:p>
            <a:r>
              <a:rPr lang="en-US"/>
              <a:t>Continuous Operation &amp; </a:t>
            </a:r>
            <a:r>
              <a:rPr lang="en-US" smtClean="0"/>
              <a:t>Sustainability</a:t>
            </a:r>
            <a:endParaRPr lang="en-US"/>
          </a:p>
        </p:txBody>
      </p:sp>
      <p:pic>
        <p:nvPicPr>
          <p:cNvPr id="11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418" y="2894013"/>
            <a:ext cx="7366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dirty="0"/>
              <a:t>Operation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05000"/>
            <a:ext cx="4267200" cy="1302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Technology and regulatory evolution are </a:t>
            </a:r>
            <a:r>
              <a:rPr lang="en-US" dirty="0" smtClean="0"/>
              <a:t>driving change </a:t>
            </a:r>
            <a:r>
              <a:rPr lang="en-US" dirty="0"/>
              <a:t>throughout single- and multi-family homes.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Thomas </a:t>
            </a:r>
            <a:r>
              <a:rPr lang="en-US" dirty="0"/>
              <a:t>&amp; Betts focuses on providing innovative electrical solutions that are not only highly durable and maintain integrity over time, but are also flexible </a:t>
            </a:r>
            <a:r>
              <a:rPr lang="en-US" dirty="0" smtClean="0"/>
              <a:t>enough to </a:t>
            </a:r>
            <a:r>
              <a:rPr lang="en-US" dirty="0"/>
              <a:t>efficiently accommodate future demands.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 smtClean="0"/>
              <a:t>®</a:t>
            </a:r>
            <a:endParaRPr lang="en-US" baseline="30000" dirty="0"/>
          </a:p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Marrette</a:t>
            </a:r>
            <a:r>
              <a:rPr lang="en-US" baseline="30000" dirty="0"/>
              <a:t>®</a:t>
            </a:r>
          </a:p>
          <a:p>
            <a:r>
              <a:rPr lang="fr-CA" dirty="0" err="1" smtClean="0"/>
              <a:t>Microlectric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NuTek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/>
              <a:t>Steel City</a:t>
            </a:r>
            <a:r>
              <a:rPr lang="en-US" baseline="30000" dirty="0"/>
              <a:t>®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Thomas &amp; Betts brands</a:t>
            </a:r>
            <a:br>
              <a:rPr lang="en-US"/>
            </a:br>
            <a:r>
              <a:rPr lang="en-US"/>
              <a:t>for continuous operation</a:t>
            </a:r>
            <a:br>
              <a:rPr lang="en-US"/>
            </a:br>
            <a:r>
              <a:rPr lang="en-US"/>
              <a:t>&amp; sustainability</a:t>
            </a:r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424267" y="5406019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Microlectric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/>
            <a:r>
              <a:rPr lang="en-US" sz="900" dirty="0" smtClean="0"/>
              <a:t>Meter Sockets</a:t>
            </a:r>
            <a:endParaRPr lang="en-US" sz="900" dirty="0"/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690008" y="5420424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/>
              <a:t>Steel City</a:t>
            </a:r>
            <a:r>
              <a:rPr lang="en-US" sz="1000" b="1" baseline="30000" dirty="0"/>
              <a:t>®</a:t>
            </a:r>
          </a:p>
          <a:p>
            <a:pPr algn="ctr"/>
            <a:r>
              <a:rPr lang="en-US" sz="900" dirty="0" smtClean="0"/>
              <a:t>Residential Floor </a:t>
            </a:r>
            <a:r>
              <a:rPr lang="en-US" sz="900" dirty="0"/>
              <a:t>Boxes</a:t>
            </a: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3516467" y="4401634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Iberville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LHTQ Boxes</a:t>
            </a:r>
            <a:endParaRPr lang="en-US" sz="900" dirty="0"/>
          </a:p>
        </p:txBody>
      </p:sp>
      <p:pic>
        <p:nvPicPr>
          <p:cNvPr id="9" name="Picture 8" descr="135459850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4"/>
          <a:stretch/>
        </p:blipFill>
        <p:spPr>
          <a:xfrm>
            <a:off x="359316" y="1914294"/>
            <a:ext cx="2081561" cy="2738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72" y="3283415"/>
            <a:ext cx="1004385" cy="1004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82" y="4411643"/>
            <a:ext cx="1186769" cy="99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45" y="4401634"/>
            <a:ext cx="1279855" cy="9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dirty="0"/>
              <a:t>Operation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</a:t>
            </a:r>
            <a:r>
              <a:rPr lang="en-US" dirty="0" smtClean="0"/>
              <a:t>single and multi-family </a:t>
            </a:r>
            <a:r>
              <a:rPr lang="en-US" dirty="0"/>
              <a:t>h</a:t>
            </a:r>
            <a:r>
              <a:rPr lang="en-US" dirty="0" smtClean="0"/>
              <a:t>ousing industry, one </a:t>
            </a:r>
            <a:r>
              <a:rPr lang="en-US" dirty="0"/>
              <a:t>single point of failure can </a:t>
            </a:r>
            <a:r>
              <a:rPr lang="en-US" dirty="0" smtClean="0"/>
              <a:t>lead to </a:t>
            </a:r>
            <a:r>
              <a:rPr lang="en-US" dirty="0"/>
              <a:t>costly </a:t>
            </a:r>
            <a:r>
              <a:rPr lang="en-US" dirty="0" smtClean="0"/>
              <a:t>rework and major profit losses.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Marrette</a:t>
            </a:r>
            <a:r>
              <a:rPr lang="en-US" baseline="30000" dirty="0"/>
              <a:t>®</a:t>
            </a:r>
          </a:p>
          <a:p>
            <a:r>
              <a:rPr lang="fr-CA" dirty="0" err="1" smtClean="0"/>
              <a:t>Microlectric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NuTek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Red•Dot</a:t>
            </a:r>
            <a:r>
              <a:rPr lang="en-US" baseline="30000" dirty="0"/>
              <a:t>®</a:t>
            </a:r>
          </a:p>
          <a:p>
            <a:r>
              <a:rPr lang="en-US" dirty="0"/>
              <a:t>Steel City</a:t>
            </a:r>
            <a:r>
              <a:rPr lang="en-US" baseline="30000" dirty="0"/>
              <a:t>®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Thomas &amp; Betts brands</a:t>
            </a:r>
            <a:br>
              <a:rPr lang="en-US" dirty="0"/>
            </a:br>
            <a:r>
              <a:rPr lang="en-US" dirty="0"/>
              <a:t>for continuous operation</a:t>
            </a:r>
            <a:br>
              <a:rPr lang="en-US" dirty="0"/>
            </a:br>
            <a:r>
              <a:rPr lang="en-US" dirty="0"/>
              <a:t>&amp; sustainability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572000" y="5469792"/>
            <a:ext cx="2236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/>
              <a:t>Red•Dot</a:t>
            </a:r>
            <a:r>
              <a:rPr lang="en-US" sz="1000" b="1" baseline="30000" dirty="0"/>
              <a:t>®</a:t>
            </a:r>
          </a:p>
          <a:p>
            <a:pPr algn="ctr"/>
            <a:r>
              <a:rPr lang="en-US" sz="900" dirty="0"/>
              <a:t>Code </a:t>
            </a:r>
            <a:r>
              <a:rPr lang="en-US" sz="900" dirty="0" err="1" smtClean="0"/>
              <a:t>Keeper</a:t>
            </a:r>
            <a:r>
              <a:rPr lang="en-US" sz="900" baseline="30000" dirty="0" err="1" smtClean="0"/>
              <a:t>TM</a:t>
            </a:r>
            <a:r>
              <a:rPr lang="en-US" sz="900" baseline="30000" dirty="0" smtClean="0"/>
              <a:t> </a:t>
            </a:r>
            <a:r>
              <a:rPr lang="en-US" sz="900" dirty="0"/>
              <a:t>Weatherproof</a:t>
            </a:r>
          </a:p>
          <a:p>
            <a:pPr algn="ctr"/>
            <a:r>
              <a:rPr lang="en-US" sz="900" dirty="0"/>
              <a:t>While-in-Use Covers</a:t>
            </a: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2532831" y="5662152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/>
              <a:t>Carlon</a:t>
            </a:r>
            <a:r>
              <a:rPr lang="en-US" sz="1000" b="1" baseline="30000" dirty="0"/>
              <a:t>®</a:t>
            </a:r>
          </a:p>
          <a:p>
            <a:pPr algn="ctr"/>
            <a:r>
              <a:rPr lang="en-US" sz="900" dirty="0"/>
              <a:t>Media Boxes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335" y="4332935"/>
            <a:ext cx="1317392" cy="995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586" y="4127846"/>
            <a:ext cx="1442208" cy="1200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3727736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®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Microlectric</a:t>
            </a:r>
            <a:r>
              <a:rPr lang="en-US" sz="1000" b="1" baseline="30000" dirty="0">
                <a:latin typeface="Arial" pitchFamily="34" charset="0"/>
                <a:cs typeface="Arial" pitchFamily="34" charset="0"/>
              </a:rPr>
              <a:t>®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Overhead Service entrance Connectors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787622"/>
              </p:ext>
            </p:extLst>
          </p:nvPr>
        </p:nvGraphicFramePr>
        <p:xfrm>
          <a:off x="381000" y="2057400"/>
          <a:ext cx="2099925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5" imgW="5829233" imgH="7543775" progId="AcroExch.Document.11">
                  <p:embed/>
                </p:oleObj>
              </mc:Choice>
              <mc:Fallback>
                <p:oleObj name="Acrobat Document" r:id="rId5" imgW="5829233" imgH="75437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057400"/>
                        <a:ext cx="2099925" cy="27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5"/>
          <a:stretch/>
        </p:blipFill>
        <p:spPr>
          <a:xfrm>
            <a:off x="4191000" y="2604018"/>
            <a:ext cx="959621" cy="11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13" y="1651000"/>
            <a:ext cx="6348305" cy="443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952" y="2881639"/>
            <a:ext cx="4571366" cy="775961"/>
          </a:xfrm>
        </p:spPr>
        <p:txBody>
          <a:bodyPr/>
          <a:lstStyle/>
          <a:p>
            <a:r>
              <a:rPr lang="en-US"/>
              <a:t>Total Project Cost Reduction</a:t>
            </a:r>
          </a:p>
        </p:txBody>
      </p:sp>
      <p:pic>
        <p:nvPicPr>
          <p:cNvPr id="4" name="Picture 21" descr="CostRedu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7671" y="3025399"/>
            <a:ext cx="6905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Total Project Cost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residential market encompasses much more </a:t>
            </a:r>
            <a:r>
              <a:rPr lang="en-US" dirty="0" smtClean="0"/>
              <a:t>than the </a:t>
            </a:r>
            <a:r>
              <a:rPr lang="en-US" dirty="0"/>
              <a:t>single-family home. Apartment complexes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high-rise </a:t>
            </a:r>
            <a:r>
              <a:rPr lang="en-US" dirty="0"/>
              <a:t>condos have different needs than </a:t>
            </a: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2,000-square-foot </a:t>
            </a:r>
            <a:r>
              <a:rPr lang="en-US" dirty="0"/>
              <a:t>house. Large, repetitive areas, firewalls and steel stud construction are </a:t>
            </a:r>
            <a:r>
              <a:rPr lang="en-US" dirty="0" smtClean="0"/>
              <a:t>differences </a:t>
            </a:r>
            <a:r>
              <a:rPr lang="en-US" dirty="0"/>
              <a:t>that lead to unique needs. Labor becomes more significant, so improving efficiency plays a central role in </a:t>
            </a:r>
            <a:r>
              <a:rPr lang="en-US" dirty="0" smtClean="0"/>
              <a:t>lowering total </a:t>
            </a:r>
            <a:r>
              <a:rPr lang="en-US" dirty="0"/>
              <a:t>project costs.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Blackburn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Carlon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Iberville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Marrette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Microlectric</a:t>
            </a:r>
            <a:r>
              <a:rPr lang="en-US" baseline="30000" dirty="0"/>
              <a:t>®</a:t>
            </a:r>
          </a:p>
          <a:p>
            <a:r>
              <a:rPr lang="en-US" dirty="0" err="1" smtClean="0"/>
              <a:t>NuTek</a:t>
            </a:r>
            <a:r>
              <a:rPr lang="en-US" baseline="30000" dirty="0"/>
              <a:t>®</a:t>
            </a:r>
          </a:p>
          <a:p>
            <a:r>
              <a:rPr lang="en-US" dirty="0" smtClean="0"/>
              <a:t>Steel City</a:t>
            </a:r>
            <a:r>
              <a:rPr lang="en-US" baseline="30000" dirty="0"/>
              <a:t>®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Thomas &amp; Betts brands</a:t>
            </a:r>
            <a:br>
              <a:rPr lang="en-US"/>
            </a:br>
            <a:r>
              <a:rPr lang="en-US"/>
              <a:t>for total project </a:t>
            </a:r>
            <a:r>
              <a:rPr lang="en-US" smtClean="0"/>
              <a:t>cost reduction</a:t>
            </a:r>
            <a:endParaRPr lang="en-US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430463" y="5715775"/>
            <a:ext cx="218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Steel City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</a:t>
            </a:r>
          </a:p>
          <a:p>
            <a:pPr algn="ctr"/>
            <a:r>
              <a:rPr lang="en-US" sz="900" dirty="0" smtClean="0"/>
              <a:t>Fire Alarm Boxes </a:t>
            </a:r>
          </a:p>
          <a:p>
            <a:pPr algn="ctr"/>
            <a:r>
              <a:rPr lang="en-US" sz="900" dirty="0" smtClean="0"/>
              <a:t>and Accessories</a:t>
            </a:r>
            <a:endParaRPr lang="en-US" sz="900" dirty="0"/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525963" y="5692427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Superstrut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Modular Metal Framing</a:t>
            </a:r>
          </a:p>
          <a:p>
            <a:pPr algn="ctr"/>
            <a:r>
              <a:rPr lang="en-US" sz="900" dirty="0" smtClean="0"/>
              <a:t>System and Accessories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541" y="5011853"/>
            <a:ext cx="819469" cy="749300"/>
          </a:xfrm>
          <a:prstGeom prst="rect">
            <a:avLst/>
          </a:prstGeom>
        </p:spPr>
      </p:pic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3427878" y="4679153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Iberville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</a:t>
            </a:r>
          </a:p>
          <a:p>
            <a:pPr algn="ctr"/>
            <a:r>
              <a:rPr lang="en-US" sz="900" dirty="0" smtClean="0"/>
              <a:t>LHTQ Boxes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45" y="3542517"/>
            <a:ext cx="1136636" cy="11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1" y="4732582"/>
            <a:ext cx="1838095" cy="10285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5182"/>
            <a:ext cx="2209800" cy="202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3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659</Words>
  <Application>Microsoft Office PowerPoint</Application>
  <PresentationFormat>On-screen Show (4:3)</PresentationFormat>
  <Paragraphs>173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Acrobat Document</vt:lpstr>
      <vt:lpstr>PowerPoint Presentation</vt:lpstr>
      <vt:lpstr>Key Concerns for Residential Structures</vt:lpstr>
      <vt:lpstr>T&amp;B Engineered Solutions for Every  Residential Project</vt:lpstr>
      <vt:lpstr>Electrical System Issues for Single- and Multi-Family Housing </vt:lpstr>
      <vt:lpstr>Continuous Operation &amp; Sustainability</vt:lpstr>
      <vt:lpstr>Continuous Operation &amp; Sustainability</vt:lpstr>
      <vt:lpstr>Continuous Operation &amp; Sustainability</vt:lpstr>
      <vt:lpstr>Total Project Cost Reduction</vt:lpstr>
      <vt:lpstr> Total Project Cost Reduction</vt:lpstr>
      <vt:lpstr> Total Project Cost Reduction</vt:lpstr>
      <vt:lpstr>Grounding &amp; Bonding</vt:lpstr>
      <vt:lpstr>Grounding &amp; Bonding</vt:lpstr>
      <vt:lpstr>Grounding &amp; Bonding</vt:lpstr>
      <vt:lpstr>Safety</vt:lpstr>
      <vt:lpstr> Safety</vt:lpstr>
      <vt:lpstr> Safety</vt:lpstr>
      <vt:lpstr>Liquid Ingress Protection</vt:lpstr>
      <vt:lpstr>Liquid Ingress Protection</vt:lpstr>
      <vt:lpstr>Liquid Ingress Protection</vt:lpstr>
      <vt:lpstr>Thank You!!!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Carole Poirier</dc:creator>
  <cp:lastModifiedBy>Sophie Hamel</cp:lastModifiedBy>
  <cp:revision>81</cp:revision>
  <dcterms:created xsi:type="dcterms:W3CDTF">2013-01-03T19:41:28Z</dcterms:created>
  <dcterms:modified xsi:type="dcterms:W3CDTF">2013-06-07T13:47:01Z</dcterms:modified>
</cp:coreProperties>
</file>