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268" r:id="rId3"/>
    <p:sldId id="284" r:id="rId4"/>
    <p:sldId id="285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1" r:id="rId19"/>
    <p:sldId id="302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  <p:sldId id="315" r:id="rId31"/>
    <p:sldId id="316" r:id="rId32"/>
    <p:sldId id="28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287" autoAdjust="0"/>
    <p:restoredTop sz="94660"/>
  </p:normalViewPr>
  <p:slideViewPr>
    <p:cSldViewPr>
      <p:cViewPr>
        <p:scale>
          <a:sx n="79" d="100"/>
          <a:sy n="79" d="100"/>
        </p:scale>
        <p:origin x="-254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77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949969-C4C2-4041-9A25-38ACC46069D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F666DB-B302-4FD0-88AF-57916D7AA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3BF344-C78D-40C2-8B94-D763E5411B9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548A9-1925-4297-BC88-F93D4D9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9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7" descr="background_ChemIndustr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267200" cy="914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4114800"/>
          </a:xfrm>
        </p:spPr>
        <p:txBody>
          <a:bodyPr>
            <a:normAutofit/>
          </a:bodyPr>
          <a:lstStyle>
            <a:lvl1pPr>
              <a:defRPr sz="1200" b="1"/>
            </a:lvl1pPr>
            <a:lvl2pPr>
              <a:defRPr sz="1000" b="1"/>
            </a:lvl2pPr>
            <a:lvl3pPr>
              <a:defRPr sz="9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86600" y="1981200"/>
            <a:ext cx="1943100" cy="411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7086600" y="990600"/>
            <a:ext cx="2057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457200" y="64611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Electrical Division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52400" y="1651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Electrical Solutions for the Oil and Gas Industry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50144"/>
            <a:ext cx="1905000" cy="3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_Picture_Lef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5257800" cy="775961"/>
          </a:xfrm>
          <a:solidFill>
            <a:srgbClr val="206DA3">
              <a:alpha val="54118"/>
            </a:srgbClr>
          </a:solidFill>
        </p:spPr>
        <p:txBody>
          <a:bodyPr lIns="54864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ution_Picture_Righ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5257800" cy="775961"/>
          </a:xfrm>
          <a:solidFill>
            <a:srgbClr val="206DA3">
              <a:alpha val="54118"/>
            </a:srgbClr>
          </a:solidFill>
        </p:spPr>
        <p:txBody>
          <a:bodyPr lIns="91440" rIns="54864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581025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1">
                <a:solidFill>
                  <a:srgbClr val="206D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581025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1">
                <a:solidFill>
                  <a:srgbClr val="206D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Electrical Division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3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Electrical Division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6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hank you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629400" cy="579438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629400" cy="4114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104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104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5943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133600"/>
            <a:ext cx="5943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2004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200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28956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2133600" cy="3810000"/>
          </a:xfrm>
        </p:spPr>
        <p:txBody>
          <a:bodyPr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50" b="1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Header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740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629400"/>
            <a:ext cx="2133600" cy="163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" y="1651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Electrical Solutions for the Oil and Gas Industry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457200" y="64611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Electrical Division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50144"/>
            <a:ext cx="1905000" cy="3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0" r:id="rId3"/>
    <p:sldLayoutId id="2147483672" r:id="rId4"/>
    <p:sldLayoutId id="2147483666" r:id="rId5"/>
    <p:sldLayoutId id="2147483670" r:id="rId6"/>
    <p:sldLayoutId id="2147483665" r:id="rId7"/>
    <p:sldLayoutId id="2147483664" r:id="rId8"/>
    <p:sldLayoutId id="2147483668" r:id="rId9"/>
    <p:sldLayoutId id="2147483667" r:id="rId10"/>
    <p:sldLayoutId id="2147483669" r:id="rId11"/>
    <p:sldLayoutId id="2147483671" r:id="rId12"/>
    <p:sldLayoutId id="2147483649" r:id="rId13"/>
    <p:sldLayoutId id="2147483651" r:id="rId14"/>
    <p:sldLayoutId id="2147483652" r:id="rId15"/>
    <p:sldLayoutId id="2147483653" r:id="rId16"/>
    <p:sldLayoutId id="2147483656" r:id="rId17"/>
    <p:sldLayoutId id="2147483657" r:id="rId1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200" b="1" i="1" kern="1200">
          <a:solidFill>
            <a:srgbClr val="206DA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Electrical Division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F1DB7-D7E3-4C8C-96DE-BF6CD2D8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png"/><Relationship Id="rId11" Type="http://schemas.openxmlformats.org/officeDocument/2006/relationships/image" Target="../media/image51.e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png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7.png"/><Relationship Id="rId11" Type="http://schemas.openxmlformats.org/officeDocument/2006/relationships/image" Target="../media/image92.jpg"/><Relationship Id="rId5" Type="http://schemas.openxmlformats.org/officeDocument/2006/relationships/image" Target="../media/image51.emf"/><Relationship Id="rId10" Type="http://schemas.openxmlformats.org/officeDocument/2006/relationships/image" Target="../media/image9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10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11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Refinery_is3098176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51938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Electrical Division</a:t>
            </a:r>
          </a:p>
        </p:txBody>
      </p:sp>
      <p:pic>
        <p:nvPicPr>
          <p:cNvPr id="10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275"/>
            <a:ext cx="91614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52400" y="183685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</a:rPr>
              <a:t>Electrical Solutions for the Oil and Gas Industry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50144"/>
            <a:ext cx="1905000" cy="3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r>
              <a:rPr lang="en-US" dirty="0"/>
              <a:t>Operation &amp;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single most demanding, non-stop </a:t>
            </a:r>
            <a:r>
              <a:rPr lang="en-US" dirty="0" smtClean="0"/>
              <a:t>operating environments</a:t>
            </a:r>
            <a:r>
              <a:rPr lang="en-US" dirty="0"/>
              <a:t>, one single point of failure can </a:t>
            </a:r>
            <a:r>
              <a:rPr lang="en-US" dirty="0" smtClean="0"/>
              <a:t>lead to costly, </a:t>
            </a:r>
            <a:r>
              <a:rPr lang="en-US" dirty="0"/>
              <a:t>or even </a:t>
            </a:r>
            <a:r>
              <a:rPr lang="en-US" dirty="0" smtClean="0"/>
              <a:t>disastrous, results</a:t>
            </a:r>
            <a:r>
              <a:rPr lang="en-US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Elastimold</a:t>
            </a:r>
            <a:r>
              <a:rPr lang="en-US" baseline="30000" dirty="0"/>
              <a:t>®</a:t>
            </a:r>
          </a:p>
          <a:p>
            <a:r>
              <a:rPr lang="fr-CA" dirty="0" err="1" smtClean="0"/>
              <a:t>Homac</a:t>
            </a:r>
            <a:r>
              <a:rPr lang="en-US" baseline="30000" dirty="0"/>
              <a:t>®</a:t>
            </a:r>
          </a:p>
          <a:p>
            <a:r>
              <a:rPr lang="fr-CA" dirty="0" err="1" smtClean="0"/>
              <a:t>Joslyn</a:t>
            </a:r>
            <a:r>
              <a:rPr lang="fr-CA" dirty="0" smtClean="0"/>
              <a:t> Hi-Voltage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Ocal</a:t>
            </a:r>
            <a:r>
              <a:rPr lang="en-US" dirty="0"/>
              <a:t>™</a:t>
            </a:r>
          </a:p>
          <a:p>
            <a:r>
              <a:rPr lang="en-US" dirty="0" smtClean="0"/>
              <a:t>PMA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 smtClean="0"/>
              <a:t>®</a:t>
            </a:r>
            <a:endParaRPr lang="en-US" baseline="30000" dirty="0"/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dirty="0"/>
              <a:t>™</a:t>
            </a:r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Superstrut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  </a:t>
            </a:r>
            <a:r>
              <a:rPr lang="en-US" dirty="0" smtClean="0"/>
              <a:t>Cable </a:t>
            </a:r>
            <a:r>
              <a:rPr lang="en-US" dirty="0"/>
              <a:t>Tray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</a:t>
            </a:r>
            <a:r>
              <a:rPr lang="en-US" smtClean="0"/>
              <a:t>brands for </a:t>
            </a:r>
            <a:r>
              <a:rPr lang="en-US"/>
              <a:t>continuous operation</a:t>
            </a:r>
            <a:br>
              <a:rPr lang="en-US"/>
            </a:br>
            <a:r>
              <a:rPr lang="en-US"/>
              <a:t>&amp; sustainability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358314" y="4325878"/>
            <a:ext cx="2424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/>
              <a:t>Russellstoll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Pin-and-Sleeve Interconnections</a:t>
            </a: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4714875" y="5781592"/>
            <a:ext cx="2192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/>
              <a:t>Sta-Kon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smtClean="0"/>
              <a:t>Shrink-</a:t>
            </a:r>
            <a:r>
              <a:rPr lang="en-US" sz="1000" dirty="0" err="1" smtClean="0"/>
              <a:t>Kon</a:t>
            </a:r>
            <a:r>
              <a:rPr lang="en-US" sz="1000" b="1" baseline="30000" dirty="0" err="1" smtClean="0"/>
              <a:t>TM</a:t>
            </a:r>
            <a:r>
              <a:rPr lang="en-US" sz="1000" b="1" baseline="30000" dirty="0" smtClean="0"/>
              <a:t> </a:t>
            </a:r>
            <a:r>
              <a:rPr lang="en-US" sz="1000" b="1" dirty="0" smtClean="0"/>
              <a:t> </a:t>
            </a:r>
            <a:r>
              <a:rPr lang="en-US" sz="1000" dirty="0"/>
              <a:t>Wire</a:t>
            </a:r>
            <a:br>
              <a:rPr lang="en-US" sz="1000" dirty="0"/>
            </a:br>
            <a:r>
              <a:rPr lang="en-US" sz="1000" dirty="0"/>
              <a:t>and Connector Insulation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350" y="4756903"/>
            <a:ext cx="11953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587" y="3367087"/>
            <a:ext cx="1146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251" y="4876800"/>
            <a:ext cx="11382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139" y="3352800"/>
            <a:ext cx="9064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2643270" y="5781592"/>
            <a:ext cx="185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T&amp;B Fittings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Type A </a:t>
            </a:r>
            <a:r>
              <a:rPr lang="en-US" sz="1000" dirty="0" smtClean="0"/>
              <a:t>Nonmetallic </a:t>
            </a:r>
            <a:r>
              <a:rPr lang="en-US" sz="1000" dirty="0"/>
              <a:t>Flexible Conduit and Fittings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474745" y="4325878"/>
            <a:ext cx="252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Ocal</a:t>
            </a:r>
            <a:r>
              <a:rPr lang="en-US" sz="1000" b="1" baseline="30000" dirty="0" err="1" smtClean="0"/>
              <a:t>TM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PVC-Coated </a:t>
            </a:r>
            <a:r>
              <a:rPr lang="en-US" sz="1000" dirty="0"/>
              <a:t>Conduit Systems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685126"/>
              </p:ext>
            </p:extLst>
          </p:nvPr>
        </p:nvGraphicFramePr>
        <p:xfrm>
          <a:off x="324352" y="2042465"/>
          <a:ext cx="2228014" cy="288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7" imgW="5829233" imgH="7543775" progId="AcroExch.Document.11">
                  <p:embed/>
                </p:oleObj>
              </mc:Choice>
              <mc:Fallback>
                <p:oleObj name="Acrobat Document" r:id="rId7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352" y="2042465"/>
                        <a:ext cx="2228014" cy="2883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1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12" y="1651000"/>
            <a:ext cx="6348308" cy="443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18" y="2881639"/>
            <a:ext cx="4709002" cy="775961"/>
          </a:xfrm>
        </p:spPr>
        <p:txBody>
          <a:bodyPr/>
          <a:lstStyle/>
          <a:p>
            <a:r>
              <a:rPr lang="en-US"/>
              <a:t>Total Project Cost Reduction</a:t>
            </a:r>
          </a:p>
        </p:txBody>
      </p:sp>
      <p:pic>
        <p:nvPicPr>
          <p:cNvPr id="4" name="Picture 21" descr="CostReduc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038" y="3000375"/>
            <a:ext cx="6905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8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Project Cost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Thomas &amp; Betts understands the needs of oil and </a:t>
            </a:r>
            <a:r>
              <a:rPr lang="en-US" dirty="0" smtClean="0"/>
              <a:t>gas producers. We </a:t>
            </a:r>
            <a:r>
              <a:rPr lang="en-US" dirty="0"/>
              <a:t>deliver complete </a:t>
            </a:r>
            <a:r>
              <a:rPr lang="en-US" dirty="0" smtClean="0"/>
              <a:t>solutions </a:t>
            </a:r>
            <a:r>
              <a:rPr lang="en-US" dirty="0"/>
              <a:t>that help reduce costs at every stage </a:t>
            </a:r>
            <a:r>
              <a:rPr lang="en-US" dirty="0" smtClean="0"/>
              <a:t>of construction, operation </a:t>
            </a:r>
            <a:r>
              <a:rPr lang="en-US" dirty="0"/>
              <a:t>and </a:t>
            </a:r>
            <a:r>
              <a:rPr lang="en-US" dirty="0" smtClean="0"/>
              <a:t>maintenance.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Joslyn Hi-Voltage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Superstrut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total project </a:t>
            </a:r>
            <a:r>
              <a:rPr lang="en-US" smtClean="0"/>
              <a:t>cost reduction</a:t>
            </a:r>
            <a:endParaRPr lang="en-US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538" y="3340908"/>
            <a:ext cx="7445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38400" y="3999720"/>
            <a:ext cx="218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T&amp;B</a:t>
            </a:r>
            <a:r>
              <a:rPr lang="en-US" sz="1000" b="1" baseline="30000" dirty="0" smtClean="0"/>
              <a:t>®</a:t>
            </a:r>
            <a:r>
              <a:rPr lang="en-US" sz="1000" b="1" dirty="0" smtClean="0"/>
              <a:t> </a:t>
            </a:r>
            <a:r>
              <a:rPr lang="en-US" sz="1000" b="1" dirty="0"/>
              <a:t>Fittings</a:t>
            </a:r>
          </a:p>
          <a:p>
            <a:pPr algn="ctr"/>
            <a:r>
              <a:rPr lang="en-US" sz="1000" dirty="0" err="1" smtClean="0"/>
              <a:t>Ranger</a:t>
            </a:r>
            <a:r>
              <a:rPr lang="en-US" sz="1000" b="1" baseline="30000" dirty="0" err="1" smtClean="0"/>
              <a:t>TM</a:t>
            </a:r>
            <a:r>
              <a:rPr lang="en-US" sz="1000" b="1" baseline="30000" dirty="0" smtClean="0"/>
              <a:t> </a:t>
            </a:r>
            <a:r>
              <a:rPr lang="en-US" sz="1000" dirty="0" smtClean="0"/>
              <a:t> </a:t>
            </a:r>
            <a:r>
              <a:rPr lang="en-US" sz="1000" dirty="0"/>
              <a:t>Cord Connectors</a:t>
            </a: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2422526" y="5562600"/>
            <a:ext cx="219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Hazlux</a:t>
            </a:r>
            <a:r>
              <a:rPr lang="en-US" sz="1000" b="1" dirty="0" smtClean="0"/>
              <a:t>® </a:t>
            </a:r>
          </a:p>
          <a:p>
            <a:pPr algn="ctr"/>
            <a:r>
              <a:rPr lang="en-US" sz="1000" dirty="0" smtClean="0"/>
              <a:t>Quick Pole</a:t>
            </a:r>
          </a:p>
        </p:txBody>
      </p:sp>
      <p:pic>
        <p:nvPicPr>
          <p:cNvPr id="9" name="Picture 27" descr="FLPWB gl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15" y="447675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4525963" y="5568858"/>
            <a:ext cx="24463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T&amp;B</a:t>
            </a:r>
            <a:r>
              <a:rPr lang="en-US" sz="1000" b="1" baseline="30000" dirty="0" smtClean="0"/>
              <a:t>® </a:t>
            </a:r>
            <a:r>
              <a:rPr lang="en-US" sz="1000" b="1" dirty="0" smtClean="0"/>
              <a:t> </a:t>
            </a:r>
            <a:r>
              <a:rPr lang="en-US" sz="1000" b="1" dirty="0"/>
              <a:t>Fittings</a:t>
            </a:r>
          </a:p>
          <a:p>
            <a:pPr algn="ctr"/>
            <a:r>
              <a:rPr lang="en-US" sz="1000" dirty="0" smtClean="0"/>
              <a:t>Star </a:t>
            </a:r>
            <a:r>
              <a:rPr lang="en-US" sz="1000" smtClean="0"/>
              <a:t>TeckExtreme</a:t>
            </a:r>
            <a:r>
              <a:rPr lang="en-US" sz="1000" baseline="30000" dirty="0" smtClean="0"/>
              <a:t>®</a:t>
            </a:r>
            <a:r>
              <a:rPr lang="en-US" sz="1000" dirty="0"/>
              <a:t> </a:t>
            </a:r>
            <a:r>
              <a:rPr lang="en-US" sz="1000" dirty="0" smtClean="0"/>
              <a:t>Director™ </a:t>
            </a:r>
          </a:p>
          <a:p>
            <a:pPr algn="ctr"/>
            <a:r>
              <a:rPr lang="en-US" sz="1000" dirty="0" smtClean="0"/>
              <a:t>Fittings</a:t>
            </a:r>
            <a:endParaRPr lang="en-US" sz="1000" dirty="0"/>
          </a:p>
        </p:txBody>
      </p:sp>
      <p:pic>
        <p:nvPicPr>
          <p:cNvPr id="12" name="Picture 25" descr="stex_tc1ph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910" y="3107708"/>
            <a:ext cx="890587" cy="8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Oil_Worker_at_Refinery_is8636232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2051050"/>
            <a:ext cx="20193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525963" y="3994958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Blackburn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smtClean="0"/>
              <a:t>Compression Lugs featuring the</a:t>
            </a:r>
          </a:p>
          <a:p>
            <a:pPr algn="ctr"/>
            <a:r>
              <a:rPr lang="en-US" sz="1000" dirty="0" smtClean="0"/>
              <a:t>Color-Keyed System</a:t>
            </a:r>
            <a:endParaRPr lang="en-US" sz="1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09" y="3867362"/>
            <a:ext cx="367636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77" y="5097773"/>
            <a:ext cx="620840" cy="931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Project Cost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Depending on the scope of the project, keeping </a:t>
            </a:r>
            <a:r>
              <a:rPr lang="en-US" dirty="0" smtClean="0"/>
              <a:t>a handle </a:t>
            </a:r>
            <a:r>
              <a:rPr lang="en-US" dirty="0"/>
              <a:t>on total costs </a:t>
            </a:r>
            <a:r>
              <a:rPr lang="en-US" dirty="0" smtClean="0"/>
              <a:t>is a daunting </a:t>
            </a:r>
            <a:r>
              <a:rPr lang="en-US" dirty="0"/>
              <a:t>but </a:t>
            </a:r>
            <a:r>
              <a:rPr lang="en-US" dirty="0" smtClean="0"/>
              <a:t>necessary </a:t>
            </a:r>
            <a:r>
              <a:rPr lang="en-US" dirty="0"/>
              <a:t>task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Thomas &amp; Betts can assist you in your </a:t>
            </a:r>
            <a:r>
              <a:rPr lang="en-US" dirty="0" smtClean="0"/>
              <a:t>challenge to </a:t>
            </a:r>
            <a:r>
              <a:rPr lang="en-US" dirty="0"/>
              <a:t>cut costs, without cutting corners.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Joslyn Hi-Voltage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Superstrut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</a:t>
            </a:r>
            <a:r>
              <a:rPr lang="en-US" smtClean="0"/>
              <a:t>brands for </a:t>
            </a:r>
            <a:r>
              <a:rPr lang="en-US"/>
              <a:t>total project </a:t>
            </a:r>
            <a:r>
              <a:rPr lang="en-US" smtClean="0"/>
              <a:t>cost reduction</a:t>
            </a:r>
            <a:endParaRPr lang="en-US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430463" y="4718360"/>
            <a:ext cx="21844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T&amp;B</a:t>
            </a:r>
            <a:r>
              <a:rPr lang="en-US" sz="800" b="1" baseline="100000" dirty="0"/>
              <a:t>®</a:t>
            </a:r>
            <a:r>
              <a:rPr lang="en-US" sz="1400" b="1" baseline="30000" dirty="0"/>
              <a:t> Fittings</a:t>
            </a:r>
            <a:endParaRPr lang="en-US" sz="700" b="1" baseline="30000" dirty="0"/>
          </a:p>
          <a:p>
            <a:pPr algn="ctr"/>
            <a:r>
              <a:rPr lang="en-US" sz="1400" baseline="30000" dirty="0" smtClean="0"/>
              <a:t>LU</a:t>
            </a:r>
            <a:r>
              <a:rPr lang="en-US" sz="800" baseline="100000" dirty="0" smtClean="0"/>
              <a:t>TM</a:t>
            </a:r>
            <a:r>
              <a:rPr lang="en-US" sz="1400" baseline="30000" dirty="0" smtClean="0"/>
              <a:t> </a:t>
            </a:r>
            <a:r>
              <a:rPr lang="en-US" sz="1400" baseline="30000" dirty="0"/>
              <a:t>Universal Conduit Elbow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3242301" y="5891286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Superstrut</a:t>
            </a:r>
            <a:r>
              <a:rPr lang="en-US" sz="1000" b="1" baseline="30000" dirty="0" smtClean="0"/>
              <a:t>®</a:t>
            </a:r>
            <a:r>
              <a:rPr lang="en-US" sz="1000" b="1" dirty="0" smtClean="0"/>
              <a:t> </a:t>
            </a:r>
            <a:endParaRPr lang="en-US" sz="1000" b="1" dirty="0"/>
          </a:p>
          <a:p>
            <a:pPr algn="ctr"/>
            <a:r>
              <a:rPr lang="en-US" sz="1000" dirty="0"/>
              <a:t>Modular Framing System, </a:t>
            </a:r>
            <a:r>
              <a:rPr lang="en-US" sz="1000" dirty="0" smtClean="0"/>
              <a:t>Cobra Clamp, </a:t>
            </a:r>
            <a:r>
              <a:rPr lang="en-US" sz="1000" dirty="0" err="1" smtClean="0"/>
              <a:t>Quik</a:t>
            </a:r>
            <a:r>
              <a:rPr lang="en-US" sz="1000" dirty="0" smtClean="0"/>
              <a:t> Clamp </a:t>
            </a:r>
            <a:r>
              <a:rPr lang="en-US" sz="1000" dirty="0"/>
              <a:t>and </a:t>
            </a:r>
            <a:r>
              <a:rPr lang="en-US" sz="1000" dirty="0" err="1"/>
              <a:t>Trapnut</a:t>
            </a:r>
            <a:r>
              <a:rPr lang="en-US" sz="1000" baseline="30000" dirty="0"/>
              <a:t>®</a:t>
            </a:r>
            <a:r>
              <a:rPr lang="en-US" sz="1000" dirty="0"/>
              <a:t> Strut Fastener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3508685"/>
            <a:ext cx="12668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689" y="4009058"/>
            <a:ext cx="5381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851" y="3970140"/>
            <a:ext cx="5254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314" y="4059858"/>
            <a:ext cx="7762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4335413" y="4672573"/>
            <a:ext cx="2446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Blackburn</a:t>
            </a:r>
            <a:r>
              <a:rPr lang="en-US" sz="800" b="1" baseline="100000" dirty="0"/>
              <a:t>®</a:t>
            </a:r>
            <a:r>
              <a:rPr lang="en-US" sz="1400" b="1" baseline="30000" dirty="0"/>
              <a:t> </a:t>
            </a:r>
            <a:endParaRPr lang="en-US" sz="700" b="1" baseline="30000" dirty="0"/>
          </a:p>
          <a:p>
            <a:pPr algn="ctr"/>
            <a:r>
              <a:rPr lang="en-US" sz="1400" baseline="30000" dirty="0" smtClean="0"/>
              <a:t>HEX-FLEX</a:t>
            </a:r>
            <a:r>
              <a:rPr lang="en-US" sz="800" baseline="100000" dirty="0" smtClean="0"/>
              <a:t>TM</a:t>
            </a:r>
            <a:r>
              <a:rPr lang="en-US" sz="1400" baseline="30000" dirty="0" smtClean="0"/>
              <a:t> </a:t>
            </a:r>
            <a:r>
              <a:rPr lang="en-US" sz="1400" baseline="30000" dirty="0"/>
              <a:t>Die System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20" y="5188024"/>
            <a:ext cx="703262" cy="703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84" y="5242718"/>
            <a:ext cx="771429" cy="593873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32894"/>
              </p:ext>
            </p:extLst>
          </p:nvPr>
        </p:nvGraphicFramePr>
        <p:xfrm>
          <a:off x="383425" y="2053918"/>
          <a:ext cx="2055018" cy="265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Acrobat Document" r:id="rId10" imgW="5829233" imgH="7543775" progId="AcroExch.Document.11">
                  <p:embed/>
                </p:oleObj>
              </mc:Choice>
              <mc:Fallback>
                <p:oleObj name="Acrobat Document" r:id="rId10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3425" y="2053918"/>
                        <a:ext cx="2055018" cy="2659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0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46" y="1634067"/>
            <a:ext cx="6348308" cy="443653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4" y="3778337"/>
            <a:ext cx="4460029" cy="775961"/>
          </a:xfrm>
        </p:spPr>
        <p:txBody>
          <a:bodyPr/>
          <a:lstStyle/>
          <a:p>
            <a:r>
              <a:rPr lang="en-US"/>
              <a:t>Corrosion &amp; Harsh</a:t>
            </a:r>
            <a:br>
              <a:rPr lang="en-US"/>
            </a:br>
            <a:r>
              <a:rPr lang="en-US"/>
              <a:t>Environment Protection</a:t>
            </a:r>
          </a:p>
        </p:txBody>
      </p:sp>
      <p:pic>
        <p:nvPicPr>
          <p:cNvPr id="4" name="Picture 13" descr="Corros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650" y="3903663"/>
            <a:ext cx="7175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Corrosion &amp; Harsh </a:t>
            </a:r>
            <a:r>
              <a:rPr lang="en-US" dirty="0"/>
              <a:t>Environment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Corrosion is the enemy of electrical systems. </a:t>
            </a:r>
            <a:r>
              <a:rPr lang="en-US" dirty="0" smtClean="0"/>
              <a:t>According to </a:t>
            </a:r>
            <a:r>
              <a:rPr lang="en-US" dirty="0"/>
              <a:t>NACE International, corrosion costs </a:t>
            </a:r>
            <a:r>
              <a:rPr lang="en-US" dirty="0" smtClean="0"/>
              <a:t>in North America are estimated to be over $1.3 </a:t>
            </a:r>
            <a:r>
              <a:rPr lang="en-US" dirty="0"/>
              <a:t>billion annually.</a:t>
            </a:r>
          </a:p>
          <a:p>
            <a:pPr marL="0" indent="0">
              <a:buNone/>
            </a:pPr>
            <a:r>
              <a:rPr lang="en-US" dirty="0"/>
              <a:t>Problems caused by corrosion include:</a:t>
            </a:r>
          </a:p>
          <a:p>
            <a:r>
              <a:rPr lang="en-US" b="0" dirty="0"/>
              <a:t>Equipment failure and shortened life</a:t>
            </a:r>
          </a:p>
          <a:p>
            <a:r>
              <a:rPr lang="en-US" b="0" dirty="0"/>
              <a:t>Poor electrical system reliability caused by high-resistance connections</a:t>
            </a:r>
          </a:p>
          <a:p>
            <a:r>
              <a:rPr lang="en-US" b="0" dirty="0"/>
              <a:t>Long maintenance repair </a:t>
            </a:r>
            <a:r>
              <a:rPr lang="en-US" b="0" dirty="0" smtClean="0"/>
              <a:t>and downtime </a:t>
            </a:r>
            <a:r>
              <a:rPr lang="en-US" b="0" dirty="0"/>
              <a:t>due to corroded parts</a:t>
            </a:r>
          </a:p>
          <a:p>
            <a:r>
              <a:rPr lang="en-US" b="0" dirty="0"/>
              <a:t>Safety hazards at the grounding level and from product contamination</a:t>
            </a:r>
          </a:p>
          <a:p>
            <a:r>
              <a:rPr lang="en-US" b="0" dirty="0"/>
              <a:t>Added labor expenses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</a:t>
            </a:r>
            <a:r>
              <a:rPr lang="en-US" dirty="0" smtClean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Kopex</a:t>
            </a:r>
            <a:r>
              <a:rPr lang="en-US" dirty="0" smtClean="0"/>
              <a:t>-Ex</a:t>
            </a:r>
            <a:r>
              <a:rPr lang="en-US" dirty="0"/>
              <a:t>™</a:t>
            </a:r>
          </a:p>
          <a:p>
            <a:r>
              <a:rPr lang="en-US" dirty="0" err="1" smtClean="0"/>
              <a:t>Lumacell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Ocal</a:t>
            </a:r>
            <a:r>
              <a:rPr lang="en-US" dirty="0" smtClean="0"/>
              <a:t>™</a:t>
            </a:r>
            <a:endParaRPr lang="en-US" dirty="0"/>
          </a:p>
          <a:p>
            <a:r>
              <a:rPr lang="en-US" dirty="0" smtClean="0"/>
              <a:t>PMA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Red•Dot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Reznor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Superstrut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Cable Tray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r>
              <a:rPr lang="en-US" dirty="0" smtClean="0"/>
              <a:t>Ty-Rap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</a:t>
            </a:r>
            <a:r>
              <a:rPr lang="en-US" smtClean="0"/>
              <a:t>brands for </a:t>
            </a:r>
            <a:r>
              <a:rPr lang="en-US"/>
              <a:t>corrosion &amp; </a:t>
            </a:r>
            <a:r>
              <a:rPr lang="en-US" smtClean="0"/>
              <a:t>harsh environment </a:t>
            </a:r>
            <a:r>
              <a:rPr lang="en-US"/>
              <a:t>protection</a:t>
            </a:r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913" y="5397500"/>
            <a:ext cx="82073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2616200" y="6254750"/>
            <a:ext cx="18145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/>
              <a:t>Ty-Rap</a:t>
            </a:r>
            <a:r>
              <a:rPr lang="en-US" sz="700" b="1" baseline="100000"/>
              <a:t>®</a:t>
            </a:r>
          </a:p>
          <a:p>
            <a:pPr algn="ctr"/>
            <a:r>
              <a:rPr lang="en-US" sz="1400" baseline="30000"/>
              <a:t>Stainless Steel Cable Ties</a:t>
            </a:r>
            <a:endParaRPr lang="en-US" sz="1400"/>
          </a:p>
        </p:txBody>
      </p:sp>
      <p:pic>
        <p:nvPicPr>
          <p:cNvPr id="8" name="Picture 28" descr="dbre6404060k0_rs1ph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538" y="5580063"/>
            <a:ext cx="9318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4525963" y="6259513"/>
            <a:ext cx="2527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/>
              <a:t>Kopex-Ex</a:t>
            </a:r>
            <a:r>
              <a:rPr lang="en-US" sz="700" b="1" baseline="100000"/>
              <a:t>™</a:t>
            </a:r>
          </a:p>
          <a:p>
            <a:pPr algn="ctr"/>
            <a:r>
              <a:rPr lang="en-US" sz="1400" baseline="30000"/>
              <a:t>Stainless Steel Flexible Conduit</a:t>
            </a:r>
          </a:p>
          <a:p>
            <a:pPr algn="ctr"/>
            <a:r>
              <a:rPr lang="en-US" sz="1400" baseline="30000"/>
              <a:t>and Liquidtight Fittings</a:t>
            </a:r>
          </a:p>
        </p:txBody>
      </p:sp>
      <p:pic>
        <p:nvPicPr>
          <p:cNvPr id="10" name="Picture 25" descr="stex_tc1ph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4114800"/>
            <a:ext cx="9794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5022850" y="5059363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/>
              <a:t>Hazlux</a:t>
            </a:r>
            <a:r>
              <a:rPr lang="en-US" sz="800" b="1" baseline="100000" dirty="0"/>
              <a:t>®</a:t>
            </a:r>
            <a:endParaRPr lang="en-US" sz="1400" b="1" baseline="30000" dirty="0"/>
          </a:p>
          <a:p>
            <a:pPr algn="ctr"/>
            <a:r>
              <a:rPr lang="en-US" sz="1400" baseline="30000" dirty="0" err="1"/>
              <a:t>HazCote</a:t>
            </a:r>
            <a:r>
              <a:rPr lang="en-US" sz="800" b="1" baseline="100000" dirty="0"/>
              <a:t>® </a:t>
            </a:r>
            <a:r>
              <a:rPr lang="en-US" sz="1400" baseline="30000" dirty="0" err="1" smtClean="0"/>
              <a:t>Kynar</a:t>
            </a:r>
            <a:r>
              <a:rPr lang="en-US" sz="800" b="1" dirty="0" smtClean="0"/>
              <a:t> </a:t>
            </a:r>
            <a:r>
              <a:rPr lang="en-US" sz="1400" baseline="30000" dirty="0"/>
              <a:t>Coated Lighting Fixtures</a:t>
            </a:r>
          </a:p>
        </p:txBody>
      </p:sp>
      <p:pic>
        <p:nvPicPr>
          <p:cNvPr id="12" name="Picture 27" descr="FLPWB glan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0291">
            <a:off x="3071813" y="4402138"/>
            <a:ext cx="9112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Offshore_Oil_Rig_Drilling_Platform_is4501460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2044700"/>
            <a:ext cx="20129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1949450" y="5057775"/>
            <a:ext cx="3143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Ocal</a:t>
            </a:r>
            <a:r>
              <a:rPr lang="en-US" sz="700" b="1" baseline="100000" dirty="0" err="1" smtClean="0"/>
              <a:t>TM</a:t>
            </a:r>
            <a:endParaRPr lang="en-US" sz="700" b="1" baseline="30000" dirty="0"/>
          </a:p>
          <a:p>
            <a:pPr algn="ctr"/>
            <a:r>
              <a:rPr lang="en-US" sz="1400" baseline="30000" dirty="0" smtClean="0"/>
              <a:t>OCAL-BLUE</a:t>
            </a:r>
            <a:r>
              <a:rPr lang="en-US" sz="800" b="1" baseline="100000" dirty="0" smtClean="0"/>
              <a:t>TM</a:t>
            </a:r>
            <a:r>
              <a:rPr lang="en-US" sz="1400" baseline="30000" dirty="0" smtClean="0"/>
              <a:t> </a:t>
            </a:r>
            <a:r>
              <a:rPr lang="en-US" sz="1400" baseline="30000" dirty="0"/>
              <a:t>PVC-Coated Conduit</a:t>
            </a:r>
          </a:p>
        </p:txBody>
      </p:sp>
    </p:spTree>
    <p:extLst>
      <p:ext uri="{BB962C8B-B14F-4D97-AF65-F5344CB8AC3E}">
        <p14:creationId xmlns:p14="http://schemas.microsoft.com/office/powerpoint/2010/main" val="15965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Corrosion &amp; Harsh </a:t>
            </a:r>
            <a:r>
              <a:rPr lang="en-US" dirty="0"/>
              <a:t>Environment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9144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Corrosion is a natural and inevitable process</a:t>
            </a:r>
            <a:r>
              <a:rPr lang="en-US" smtClean="0"/>
              <a:t>. It </a:t>
            </a:r>
            <a:r>
              <a:rPr lang="en-US"/>
              <a:t>cannot be eliminated, but it can be </a:t>
            </a:r>
            <a:r>
              <a:rPr lang="en-US" smtClean="0"/>
              <a:t>managed and </a:t>
            </a:r>
            <a:r>
              <a:rPr lang="en-US"/>
              <a:t>controlled with the right products.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Emergi</a:t>
            </a:r>
            <a:r>
              <a:rPr lang="en-US" dirty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Kopex</a:t>
            </a:r>
            <a:r>
              <a:rPr lang="en-US" dirty="0" smtClean="0"/>
              <a:t>-Ex</a:t>
            </a:r>
            <a:r>
              <a:rPr lang="en-US" dirty="0"/>
              <a:t>™</a:t>
            </a:r>
          </a:p>
          <a:p>
            <a:r>
              <a:rPr lang="en-US" dirty="0" err="1" smtClean="0"/>
              <a:t>Lumacell</a:t>
            </a:r>
            <a:r>
              <a:rPr lang="en-US" baseline="30000" dirty="0" smtClean="0"/>
              <a:t>®</a:t>
            </a:r>
            <a:endParaRPr lang="en-US" baseline="30000" dirty="0"/>
          </a:p>
          <a:p>
            <a:r>
              <a:rPr lang="en-US" dirty="0" err="1" smtClean="0"/>
              <a:t>Ocal</a:t>
            </a:r>
            <a:r>
              <a:rPr lang="en-US" dirty="0"/>
              <a:t>™</a:t>
            </a:r>
          </a:p>
          <a:p>
            <a:r>
              <a:rPr lang="en-US" dirty="0" smtClean="0"/>
              <a:t>PMA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Red•Dot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Reznor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Superstrut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Cable Tray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r>
              <a:rPr lang="en-US" dirty="0"/>
              <a:t>Ty-Rap</a:t>
            </a:r>
            <a:r>
              <a:rPr lang="en-US" dirty="0" smtClean="0"/>
              <a:t>®</a:t>
            </a:r>
            <a:r>
              <a:rPr lang="en-US" baseline="30000" dirty="0"/>
              <a:t>®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corrosion &amp; </a:t>
            </a:r>
            <a:r>
              <a:rPr lang="en-US" smtClean="0"/>
              <a:t>harsh environment </a:t>
            </a:r>
            <a:r>
              <a:rPr lang="en-US"/>
              <a:t>protection</a:t>
            </a: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2425700" y="5946775"/>
            <a:ext cx="2159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PMA</a:t>
            </a:r>
            <a:r>
              <a:rPr lang="en-US" sz="700" b="1" baseline="100000" dirty="0"/>
              <a:t>®</a:t>
            </a:r>
          </a:p>
          <a:p>
            <a:pPr algn="ctr"/>
            <a:r>
              <a:rPr lang="en-US" sz="1400" baseline="30000" dirty="0"/>
              <a:t>Nylon Cable Protection Systems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163" y="4965700"/>
            <a:ext cx="113506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4214813" y="5924550"/>
            <a:ext cx="314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T&amp;B</a:t>
            </a:r>
            <a:r>
              <a:rPr lang="en-US" sz="800" b="1" baseline="100000" dirty="0"/>
              <a:t>®</a:t>
            </a:r>
            <a:r>
              <a:rPr lang="en-US" sz="1400" b="1" baseline="30000" dirty="0"/>
              <a:t> Fittings</a:t>
            </a:r>
            <a:endParaRPr lang="en-US" sz="700" b="1" baseline="30000" dirty="0"/>
          </a:p>
          <a:p>
            <a:pPr algn="ctr"/>
            <a:r>
              <a:rPr lang="en-US" sz="1400" baseline="30000" dirty="0"/>
              <a:t>Type 316 Stainless Steel</a:t>
            </a:r>
          </a:p>
          <a:p>
            <a:pPr algn="ctr"/>
            <a:r>
              <a:rPr lang="en-US" sz="1400" baseline="30000" dirty="0"/>
              <a:t>Form 8 Conduit Bodies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963" y="3509963"/>
            <a:ext cx="20748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022850" y="4732338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Superstrut</a:t>
            </a:r>
            <a:r>
              <a:rPr lang="en-US" sz="700" b="1" baseline="100000" dirty="0" smtClean="0"/>
              <a:t>®</a:t>
            </a:r>
            <a:endParaRPr lang="en-US" sz="700" b="1" baseline="30000" dirty="0"/>
          </a:p>
          <a:p>
            <a:pPr algn="ctr"/>
            <a:r>
              <a:rPr lang="en-US" sz="1400" baseline="30000" dirty="0" smtClean="0"/>
              <a:t>Nonmetallic Channel and Accessories</a:t>
            </a:r>
            <a:endParaRPr lang="en-US" sz="1400" baseline="30000" dirty="0"/>
          </a:p>
        </p:txBody>
      </p:sp>
      <p:pic>
        <p:nvPicPr>
          <p:cNvPr id="15" name="Picture 14" descr="xsolseries_pa1 2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869" y="5043499"/>
            <a:ext cx="872751" cy="8727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46872"/>
              </p:ext>
            </p:extLst>
          </p:nvPr>
        </p:nvGraphicFramePr>
        <p:xfrm>
          <a:off x="312737" y="2061164"/>
          <a:ext cx="2112963" cy="273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Acrobat Document" r:id="rId6" imgW="5829233" imgH="7543775" progId="AcroExch.Document.11">
                  <p:embed/>
                </p:oleObj>
              </mc:Choice>
              <mc:Fallback>
                <p:oleObj name="Acrobat Document" r:id="rId6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737" y="2061164"/>
                        <a:ext cx="2112963" cy="2734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2" y="3347953"/>
            <a:ext cx="990053" cy="1217669"/>
          </a:xfrm>
          <a:prstGeom prst="rect">
            <a:avLst/>
          </a:prstGeom>
        </p:spPr>
      </p:pic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514600" y="4732338"/>
            <a:ext cx="191770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T&amp;B</a:t>
            </a:r>
            <a:r>
              <a:rPr lang="en-US" sz="800" b="1" baseline="100000" dirty="0"/>
              <a:t>®</a:t>
            </a:r>
            <a:r>
              <a:rPr lang="en-US" sz="1400" b="1" baseline="30000" dirty="0"/>
              <a:t> </a:t>
            </a:r>
            <a:r>
              <a:rPr lang="en-US" sz="1400" b="1" baseline="30000" dirty="0" smtClean="0"/>
              <a:t>Cable Tray</a:t>
            </a:r>
            <a:endParaRPr lang="en-US" sz="700" b="1" baseline="30000" dirty="0"/>
          </a:p>
          <a:p>
            <a:pPr algn="ctr"/>
            <a:r>
              <a:rPr lang="en-US" sz="1400" baseline="30000" dirty="0" smtClean="0"/>
              <a:t>Aluminum Cable Tray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273371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3" y="1622916"/>
            <a:ext cx="6392334" cy="44673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4292927"/>
            <a:ext cx="4834466" cy="775961"/>
          </a:xfrm>
        </p:spPr>
        <p:txBody>
          <a:bodyPr/>
          <a:lstStyle/>
          <a:p>
            <a:r>
              <a:rPr lang="en-US"/>
              <a:t>Hazardous Location </a:t>
            </a:r>
            <a:r>
              <a:rPr lang="en-US" smtClean="0"/>
              <a:t>Protection</a:t>
            </a:r>
            <a:endParaRPr lang="en-US"/>
          </a:p>
        </p:txBody>
      </p:sp>
      <p:pic>
        <p:nvPicPr>
          <p:cNvPr id="4" name="Picture 16" descr="Hazard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368800"/>
            <a:ext cx="7032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</a:t>
            </a:r>
            <a:r>
              <a:rPr lang="en-US" dirty="0"/>
              <a:t>Location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2319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always a concern at oil and gas </a:t>
            </a:r>
            <a:r>
              <a:rPr lang="en-US" dirty="0" smtClean="0"/>
              <a:t>installations about </a:t>
            </a:r>
            <a:r>
              <a:rPr lang="en-US" dirty="0"/>
              <a:t>the </a:t>
            </a:r>
            <a:r>
              <a:rPr lang="en-US" dirty="0" smtClean="0"/>
              <a:t>significant </a:t>
            </a:r>
            <a:r>
              <a:rPr lang="en-US" dirty="0"/>
              <a:t>presence of gases and </a:t>
            </a:r>
            <a:r>
              <a:rPr lang="en-US" dirty="0" smtClean="0"/>
              <a:t>vapors.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Typical </a:t>
            </a:r>
            <a:r>
              <a:rPr lang="en-US" dirty="0"/>
              <a:t>hazardous locations include:</a:t>
            </a:r>
          </a:p>
          <a:p>
            <a:r>
              <a:rPr lang="en-US" b="0" dirty="0"/>
              <a:t>Onshore and offshore drilling rigs</a:t>
            </a:r>
          </a:p>
          <a:p>
            <a:r>
              <a:rPr lang="en-US" b="0" dirty="0"/>
              <a:t>Refineries and chemical plants</a:t>
            </a:r>
          </a:p>
          <a:p>
            <a:r>
              <a:rPr lang="en-US" b="0" dirty="0"/>
              <a:t>Booster stations and valve areas along pipelines</a:t>
            </a:r>
          </a:p>
          <a:p>
            <a:r>
              <a:rPr lang="en-US" b="0" dirty="0"/>
              <a:t>Loading and unloading areas in terminals</a:t>
            </a:r>
          </a:p>
          <a:p>
            <a:r>
              <a:rPr lang="en-US" b="0" dirty="0" smtClean="0"/>
              <a:t>Tank storage areas, </a:t>
            </a:r>
            <a:r>
              <a:rPr lang="en-US" b="0" dirty="0"/>
              <a:t>barrels and </a:t>
            </a:r>
            <a:r>
              <a:rPr lang="en-US" b="0" dirty="0" smtClean="0"/>
              <a:t>trucks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</a:t>
            </a:r>
            <a:r>
              <a:rPr lang="en-US" dirty="0" smtClean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E-Z-CODE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Kopex</a:t>
            </a:r>
            <a:r>
              <a:rPr lang="en-US" dirty="0" smtClean="0"/>
              <a:t>-Ex</a:t>
            </a:r>
            <a:r>
              <a:rPr lang="en-US" dirty="0"/>
              <a:t>™</a:t>
            </a:r>
          </a:p>
          <a:p>
            <a:r>
              <a:rPr lang="en-US" dirty="0" err="1" smtClean="0"/>
              <a:t>Lumacell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Reznor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Cable Tray</a:t>
            </a:r>
          </a:p>
          <a:p>
            <a:r>
              <a:rPr lang="en-US" dirty="0" err="1" smtClean="0"/>
              <a:t>T&amp;B</a:t>
            </a:r>
            <a:r>
              <a:rPr lang="en-US" baseline="30000" dirty="0" err="1" smtClean="0"/>
              <a:t>®</a:t>
            </a:r>
            <a:r>
              <a:rPr lang="en-US" dirty="0" err="1" smtClean="0"/>
              <a:t>Fittings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hazardous </a:t>
            </a:r>
            <a:r>
              <a:rPr lang="en-US" smtClean="0"/>
              <a:t>location protection</a:t>
            </a:r>
            <a:endParaRPr lang="en-US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30463" y="4730750"/>
            <a:ext cx="218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Hazlux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Industrial Lighting Fixtures</a:t>
            </a:r>
            <a:endParaRPr lang="en-US" sz="1000" dirty="0"/>
          </a:p>
        </p:txBody>
      </p:sp>
      <p:grpSp>
        <p:nvGrpSpPr>
          <p:cNvPr id="8" name="Group 151"/>
          <p:cNvGrpSpPr>
            <a:grpSpLocks/>
          </p:cNvGrpSpPr>
          <p:nvPr/>
        </p:nvGrpSpPr>
        <p:grpSpPr bwMode="auto">
          <a:xfrm>
            <a:off x="4693444" y="5130860"/>
            <a:ext cx="2192338" cy="1366954"/>
            <a:chOff x="4686309" y="3683001"/>
            <a:chExt cx="2192884" cy="1365651"/>
          </a:xfrm>
        </p:grpSpPr>
        <p:pic>
          <p:nvPicPr>
            <p:cNvPr id="9" name="Picture 25" descr="stex_tc1ph_0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049" y="3683001"/>
              <a:ext cx="959849" cy="95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0"/>
            <p:cNvSpPr txBox="1">
              <a:spLocks noChangeArrowheads="1"/>
            </p:cNvSpPr>
            <p:nvPr/>
          </p:nvSpPr>
          <p:spPr bwMode="auto">
            <a:xfrm>
              <a:off x="4686309" y="4495182"/>
              <a:ext cx="2192884" cy="55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/>
                <a:t>T&amp;B</a:t>
              </a:r>
              <a:r>
                <a:rPr lang="en-US" sz="1000" b="1" baseline="30000" dirty="0"/>
                <a:t>®</a:t>
              </a:r>
              <a:r>
                <a:rPr lang="en-US" sz="1000" b="1" dirty="0"/>
                <a:t> Fittings</a:t>
              </a:r>
            </a:p>
            <a:p>
              <a:pPr algn="ctr"/>
              <a:r>
                <a:rPr lang="en-US" sz="1000" dirty="0"/>
                <a:t>STAR TECK</a:t>
              </a:r>
              <a:r>
                <a:rPr lang="en-US" sz="1000" baseline="30000" dirty="0"/>
                <a:t>®</a:t>
              </a:r>
              <a:r>
                <a:rPr lang="en-US" sz="1000" dirty="0"/>
                <a:t> XP Stainless Steel</a:t>
              </a:r>
              <a:br>
                <a:rPr lang="en-US" sz="1000" dirty="0"/>
              </a:br>
              <a:r>
                <a:rPr lang="en-US" sz="1000" dirty="0"/>
                <a:t>and Aluminum Fittings</a:t>
              </a:r>
            </a:p>
          </p:txBody>
        </p:sp>
      </p:grpSp>
      <p:pic>
        <p:nvPicPr>
          <p:cNvPr id="11" name="Picture 26" descr="CONDUIT &amp; GL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032" y="5095937"/>
            <a:ext cx="9953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2554288" y="5931673"/>
            <a:ext cx="193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Reznor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Explosion Resistant Heaters</a:t>
            </a:r>
            <a:endParaRPr lang="en-US" sz="1000" dirty="0"/>
          </a:p>
        </p:txBody>
      </p:sp>
      <p:grpSp>
        <p:nvGrpSpPr>
          <p:cNvPr id="15" name="Group 152"/>
          <p:cNvGrpSpPr>
            <a:grpSpLocks/>
          </p:cNvGrpSpPr>
          <p:nvPr/>
        </p:nvGrpSpPr>
        <p:grpSpPr bwMode="auto">
          <a:xfrm>
            <a:off x="4525963" y="3867150"/>
            <a:ext cx="2527300" cy="1412654"/>
            <a:chOff x="4525439" y="5073965"/>
            <a:chExt cx="2527300" cy="1412645"/>
          </a:xfrm>
        </p:grpSpPr>
        <p:pic>
          <p:nvPicPr>
            <p:cNvPr id="16" name="Picture 28" descr="dbre6404060k0_rs1ph_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746" y="5073965"/>
              <a:ext cx="1000162" cy="86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33"/>
            <p:cNvSpPr txBox="1">
              <a:spLocks noChangeArrowheads="1"/>
            </p:cNvSpPr>
            <p:nvPr/>
          </p:nvSpPr>
          <p:spPr bwMode="auto">
            <a:xfrm>
              <a:off x="4525439" y="5932616"/>
              <a:ext cx="2527300" cy="55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 err="1" smtClean="0"/>
                <a:t>Russellstoll</a:t>
              </a:r>
              <a:r>
                <a:rPr lang="en-US" sz="1000" baseline="30000" dirty="0" smtClean="0"/>
                <a:t>® </a:t>
              </a:r>
            </a:p>
            <a:p>
              <a:pPr algn="ctr"/>
              <a:r>
                <a:rPr lang="en-US" sz="1000" dirty="0" err="1" smtClean="0"/>
                <a:t>MaxGard</a:t>
              </a:r>
              <a:r>
                <a:rPr lang="en-US" sz="1000" baseline="30000" dirty="0"/>
                <a:t>®</a:t>
              </a:r>
              <a:r>
                <a:rPr lang="en-US" sz="1000" dirty="0"/>
                <a:t> </a:t>
              </a:r>
              <a:r>
                <a:rPr lang="en-US" sz="1000" dirty="0" smtClean="0"/>
                <a:t>Explosion Proof</a:t>
              </a:r>
            </a:p>
            <a:p>
              <a:pPr algn="ctr"/>
              <a:r>
                <a:rPr lang="en-US" sz="1000" dirty="0" smtClean="0"/>
                <a:t>Pin-and-Sleeve </a:t>
              </a:r>
              <a:r>
                <a:rPr lang="en-US" sz="1000" dirty="0"/>
                <a:t>Connectors</a:t>
              </a:r>
            </a:p>
          </p:txBody>
        </p:sp>
      </p:grpSp>
      <p:pic>
        <p:nvPicPr>
          <p:cNvPr id="18" name="Picture 3" descr="Oil_Refinery_Pipes_gdv1326002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051050"/>
            <a:ext cx="2006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32" y="4023740"/>
            <a:ext cx="759968" cy="66287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35" y="5139431"/>
            <a:ext cx="949325" cy="7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3" y="1627150"/>
            <a:ext cx="6392334" cy="44673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2" y="4057977"/>
            <a:ext cx="3691468" cy="775961"/>
          </a:xfrm>
        </p:spPr>
        <p:txBody>
          <a:bodyPr/>
          <a:lstStyle/>
          <a:p>
            <a:r>
              <a:rPr lang="en-US"/>
              <a:t>Grounding &amp; </a:t>
            </a:r>
            <a:r>
              <a:rPr lang="en-US" smtClean="0"/>
              <a:t>Bonding</a:t>
            </a:r>
            <a:endParaRPr lang="en-US"/>
          </a:p>
        </p:txBody>
      </p:sp>
      <p:pic>
        <p:nvPicPr>
          <p:cNvPr id="4" name="Picture 12" descr="GroundBon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4202113"/>
            <a:ext cx="6826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Oil and Gas Business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Maintaining a safe environment in process areas classified as hazardous locations</a:t>
            </a:r>
          </a:p>
          <a:p>
            <a:r>
              <a:rPr lang="en-US" dirty="0"/>
              <a:t>Unforgiving time schedules to meet investment deadlines</a:t>
            </a:r>
          </a:p>
          <a:p>
            <a:r>
              <a:rPr lang="en-US" dirty="0" smtClean="0"/>
              <a:t>Battling corrosion </a:t>
            </a:r>
            <a:r>
              <a:rPr lang="en-US" dirty="0"/>
              <a:t>(in all its many forms)</a:t>
            </a:r>
          </a:p>
          <a:p>
            <a:r>
              <a:rPr lang="en-US" dirty="0"/>
              <a:t>Managing unpredictable raw material costs</a:t>
            </a:r>
          </a:p>
          <a:p>
            <a:r>
              <a:rPr lang="en-US" dirty="0"/>
              <a:t>Adapting to changing technologies used to find energy sources</a:t>
            </a:r>
          </a:p>
          <a:p>
            <a:r>
              <a:rPr lang="en-US" dirty="0"/>
              <a:t>Increasing environmental and community demands</a:t>
            </a:r>
          </a:p>
        </p:txBody>
      </p:sp>
      <p:pic>
        <p:nvPicPr>
          <p:cNvPr id="4" name="Picture 1" descr="Oil_Refinery_at_Night_g117149112_r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209800"/>
            <a:ext cx="201453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&amp; </a:t>
            </a:r>
            <a:r>
              <a:rPr lang="en-US" dirty="0"/>
              <a:t>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Grounding the electrical system provides a means </a:t>
            </a:r>
            <a:r>
              <a:rPr lang="en-US" dirty="0" smtClean="0"/>
              <a:t>by which </a:t>
            </a:r>
            <a:r>
              <a:rPr lang="en-US" dirty="0"/>
              <a:t>conductive equipment is connected to an </a:t>
            </a:r>
            <a:r>
              <a:rPr lang="en-US" dirty="0" smtClean="0"/>
              <a:t>earth potential </a:t>
            </a:r>
            <a:r>
              <a:rPr lang="en-US" dirty="0"/>
              <a:t>via the grounding electrode. This </a:t>
            </a:r>
            <a:r>
              <a:rPr lang="en-US" dirty="0" smtClean="0"/>
              <a:t>prevents potential </a:t>
            </a:r>
            <a:r>
              <a:rPr lang="en-US" dirty="0"/>
              <a:t>differences and sparking between </a:t>
            </a:r>
            <a:r>
              <a:rPr lang="en-US" dirty="0" smtClean="0"/>
              <a:t>conductive equipment </a:t>
            </a:r>
            <a:r>
              <a:rPr lang="en-US" dirty="0"/>
              <a:t>and grounded structures.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Boreal</a:t>
            </a:r>
            <a:r>
              <a:rPr lang="en-US" dirty="0"/>
              <a:t>™</a:t>
            </a:r>
          </a:p>
          <a:p>
            <a:r>
              <a:rPr lang="en-US" dirty="0" err="1" smtClean="0"/>
              <a:t>Elastimold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E-Z-CODE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TM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grounding &amp; bonding</a:t>
            </a:r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657600"/>
            <a:ext cx="8842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43163" y="4641894"/>
            <a:ext cx="21844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Blackburn</a:t>
            </a:r>
            <a:r>
              <a:rPr lang="en-US" sz="700" b="1" baseline="100000" dirty="0"/>
              <a:t>®</a:t>
            </a:r>
          </a:p>
          <a:p>
            <a:pPr algn="ctr"/>
            <a:r>
              <a:rPr lang="en-US" sz="1400" baseline="30000" dirty="0" smtClean="0"/>
              <a:t>Exothermic </a:t>
            </a:r>
            <a:r>
              <a:rPr lang="en-US" sz="1400" baseline="30000" dirty="0"/>
              <a:t>Welding System</a:t>
            </a:r>
          </a:p>
        </p:txBody>
      </p:sp>
      <p:pic>
        <p:nvPicPr>
          <p:cNvPr id="10" name="Picture 26" descr="CONDUIT &amp; GL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157" y="4965292"/>
            <a:ext cx="98901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45556" y="5952906"/>
            <a:ext cx="193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Blackburn</a:t>
            </a:r>
            <a:r>
              <a:rPr lang="en-US" sz="700" b="1" baseline="100000" dirty="0"/>
              <a:t>®</a:t>
            </a:r>
          </a:p>
          <a:p>
            <a:pPr algn="ctr"/>
            <a:r>
              <a:rPr lang="en-US" sz="1400" baseline="30000" dirty="0"/>
              <a:t>E-Z-Ground</a:t>
            </a:r>
            <a:r>
              <a:rPr lang="en-US" sz="800" baseline="100000" dirty="0"/>
              <a:t>®</a:t>
            </a:r>
            <a:r>
              <a:rPr lang="en-US" sz="1400" baseline="30000" dirty="0"/>
              <a:t> Compression Connectors</a:t>
            </a: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5155406" y="5927725"/>
            <a:ext cx="125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Boreal</a:t>
            </a:r>
            <a:r>
              <a:rPr lang="en-US" sz="700" b="1" baseline="100000" dirty="0"/>
              <a:t>™</a:t>
            </a:r>
            <a:endParaRPr lang="en-US" sz="700" b="1" baseline="30000" dirty="0"/>
          </a:p>
          <a:p>
            <a:pPr algn="ctr"/>
            <a:r>
              <a:rPr lang="en-US" sz="1400" baseline="30000" dirty="0"/>
              <a:t>High-Quality Flexible Connectors</a:t>
            </a:r>
          </a:p>
        </p:txBody>
      </p:sp>
      <p:pic>
        <p:nvPicPr>
          <p:cNvPr id="13" name="Picture 28" descr="dbre6404060k0_rs1ph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005" y="3657600"/>
            <a:ext cx="8683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526662" y="4654550"/>
            <a:ext cx="25273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/>
              <a:t>Blackburn</a:t>
            </a:r>
            <a:r>
              <a:rPr lang="en-US" sz="700" b="1" baseline="100000" dirty="0"/>
              <a:t>®</a:t>
            </a:r>
          </a:p>
          <a:p>
            <a:pPr algn="ctr"/>
            <a:r>
              <a:rPr lang="en-US" sz="1400" baseline="30000" dirty="0"/>
              <a:t>Mechanical Grounding Connectors</a:t>
            </a:r>
          </a:p>
        </p:txBody>
      </p:sp>
      <p:pic>
        <p:nvPicPr>
          <p:cNvPr id="15" name="Picture 38" descr="Petrochemical_is9276741_rev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2051050"/>
            <a:ext cx="20208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10" y="5258549"/>
            <a:ext cx="1142857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&amp; </a:t>
            </a:r>
            <a:r>
              <a:rPr lang="en-US" dirty="0"/>
              <a:t>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improperly installed or grounded electrical </a:t>
            </a:r>
            <a:r>
              <a:rPr lang="en-US" dirty="0" smtClean="0"/>
              <a:t>system can </a:t>
            </a:r>
            <a:r>
              <a:rPr lang="en-US" dirty="0"/>
              <a:t>cause power </a:t>
            </a:r>
            <a:r>
              <a:rPr lang="en-US" dirty="0" smtClean="0"/>
              <a:t>failure which </a:t>
            </a:r>
            <a:r>
              <a:rPr lang="en-US" dirty="0"/>
              <a:t>often leads </a:t>
            </a:r>
            <a:r>
              <a:rPr lang="en-US" dirty="0" smtClean="0"/>
              <a:t>to significant </a:t>
            </a:r>
            <a:r>
              <a:rPr lang="en-US" dirty="0"/>
              <a:t>safety, production and operational concerns.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Boreal</a:t>
            </a:r>
            <a:r>
              <a:rPr lang="en-US" dirty="0"/>
              <a:t>™</a:t>
            </a:r>
          </a:p>
          <a:p>
            <a:r>
              <a:rPr lang="en-US" dirty="0" err="1" smtClean="0"/>
              <a:t>Elastimold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E-Z-CODE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TM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Fittings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grounding &amp; bonding</a:t>
            </a: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4492625" y="4246563"/>
            <a:ext cx="252730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Russellstoll</a:t>
            </a:r>
            <a:r>
              <a:rPr lang="en-US" sz="700" b="1" baseline="100000" dirty="0" smtClean="0"/>
              <a:t>®</a:t>
            </a:r>
            <a:endParaRPr lang="en-US" sz="700" b="1" baseline="100000" dirty="0"/>
          </a:p>
          <a:p>
            <a:pPr algn="ctr"/>
            <a:r>
              <a:rPr lang="en-US" sz="1400" baseline="30000" dirty="0" smtClean="0"/>
              <a:t>Safe Ground Indicator System</a:t>
            </a:r>
            <a:endParaRPr lang="en-US" sz="1400" baseline="30000" dirty="0"/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2616448" y="4236756"/>
            <a:ext cx="17954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Fisher </a:t>
            </a:r>
            <a:r>
              <a:rPr lang="en-US" sz="1000" b="1" dirty="0" err="1" smtClean="0"/>
              <a:t>Pierce</a:t>
            </a:r>
            <a:r>
              <a:rPr lang="en-US" sz="1000" b="1" baseline="30000" dirty="0" err="1" smtClean="0"/>
              <a:t>TM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Faulted Circuit Indicator</a:t>
            </a:r>
            <a:endParaRPr lang="en-US" sz="1000" dirty="0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513013" y="4953001"/>
            <a:ext cx="4192587" cy="1293109"/>
            <a:chOff x="2665870" y="3683334"/>
            <a:chExt cx="4192130" cy="129208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838" y="3683334"/>
              <a:ext cx="8255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2665870" y="4575628"/>
              <a:ext cx="2192337" cy="39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/>
                <a:t>Blackburn®</a:t>
              </a:r>
            </a:p>
            <a:p>
              <a:pPr algn="ctr"/>
              <a:r>
                <a:rPr lang="en-US" sz="1000" dirty="0" smtClean="0"/>
                <a:t>Ground Rods</a:t>
              </a:r>
              <a:endParaRPr lang="en-US" sz="1000" dirty="0"/>
            </a:p>
          </p:txBody>
        </p:sp>
        <p:sp>
          <p:nvSpPr>
            <p:cNvPr id="18" name="TextBox 29"/>
            <p:cNvSpPr txBox="1">
              <a:spLocks noChangeArrowheads="1"/>
            </p:cNvSpPr>
            <p:nvPr/>
          </p:nvSpPr>
          <p:spPr bwMode="auto">
            <a:xfrm>
              <a:off x="4673600" y="4585610"/>
              <a:ext cx="218440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baseline="30000"/>
                <a:t>T&amp;B</a:t>
              </a:r>
              <a:r>
                <a:rPr lang="en-US" sz="800" b="1" baseline="100000"/>
                <a:t>®</a:t>
              </a:r>
              <a:r>
                <a:rPr lang="en-US" sz="1400" b="1" baseline="30000"/>
                <a:t> Fittings</a:t>
              </a:r>
              <a:endParaRPr lang="en-US" sz="700" b="1" baseline="30000"/>
            </a:p>
            <a:p>
              <a:pPr algn="ctr"/>
              <a:r>
                <a:rPr lang="en-US" sz="1400" baseline="30000"/>
                <a:t>Grounding Fittings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56479"/>
              </p:ext>
            </p:extLst>
          </p:nvPr>
        </p:nvGraphicFramePr>
        <p:xfrm>
          <a:off x="354211" y="1981200"/>
          <a:ext cx="215880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4" imgW="5829233" imgH="7543775" progId="AcroExch.Document.11">
                  <p:embed/>
                </p:oleObj>
              </mc:Choice>
              <mc:Fallback>
                <p:oleObj name="Acrobat Document" r:id="rId4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211" y="1981200"/>
                        <a:ext cx="2158802" cy="279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57" y="2895325"/>
            <a:ext cx="1200402" cy="847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66" y="3553292"/>
            <a:ext cx="528984" cy="703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09" y="2908627"/>
            <a:ext cx="755732" cy="1139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69" y="4831821"/>
            <a:ext cx="1118562" cy="1012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38" y="3699950"/>
            <a:ext cx="457143" cy="352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4356">
            <a:off x="5791258" y="4776595"/>
            <a:ext cx="673115" cy="9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micalHighRes_Illustration_NoMask_NoCutout.png"/>
          <p:cNvPicPr>
            <a:picLocks noChangeAspect="1"/>
          </p:cNvPicPr>
          <p:nvPr/>
        </p:nvPicPr>
        <p:blipFill>
          <a:blip r:embed="rId2" cstate="screen">
            <a:lum contrast="-5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2467" y="1651000"/>
            <a:ext cx="6383866" cy="443653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443" y="3796039"/>
            <a:ext cx="5725889" cy="775961"/>
          </a:xfrm>
        </p:spPr>
        <p:txBody>
          <a:bodyPr/>
          <a:lstStyle/>
          <a:p>
            <a:r>
              <a:rPr lang="en-US"/>
              <a:t>Power Quality, Efficiency &amp; Reliability</a:t>
            </a:r>
          </a:p>
        </p:txBody>
      </p:sp>
      <p:pic>
        <p:nvPicPr>
          <p:cNvPr id="4" name="Picture 12" descr="Pow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975" y="3946525"/>
            <a:ext cx="7286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02" y="5093942"/>
            <a:ext cx="1190558" cy="94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343400" cy="914400"/>
          </a:xfrm>
        </p:spPr>
        <p:txBody>
          <a:bodyPr/>
          <a:lstStyle/>
          <a:p>
            <a:r>
              <a:rPr lang="en-US" dirty="0" smtClean="0"/>
              <a:t>Power </a:t>
            </a:r>
            <a:r>
              <a:rPr lang="en-US" dirty="0"/>
              <a:t>Quality, Efficiency &amp;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loss of a single data record can mean </a:t>
            </a:r>
            <a:r>
              <a:rPr lang="en-US" dirty="0" smtClean="0"/>
              <a:t>the permanent </a:t>
            </a:r>
            <a:r>
              <a:rPr lang="en-US" dirty="0"/>
              <a:t>loss of a process batch. In </a:t>
            </a:r>
            <a:r>
              <a:rPr lang="en-US" dirty="0" smtClean="0"/>
              <a:t>continuous operations</a:t>
            </a:r>
            <a:r>
              <a:rPr lang="en-US" dirty="0"/>
              <a:t>, missing data translates to the loss </a:t>
            </a:r>
            <a:r>
              <a:rPr lang="en-US" dirty="0" smtClean="0"/>
              <a:t>of thousands </a:t>
            </a:r>
            <a:r>
              <a:rPr lang="en-US" dirty="0"/>
              <a:t>of dollars every minute. In this </a:t>
            </a:r>
            <a:r>
              <a:rPr lang="en-US" dirty="0" smtClean="0"/>
              <a:t>critical industry</a:t>
            </a:r>
            <a:r>
              <a:rPr lang="en-US" dirty="0"/>
              <a:t>, the need for stable power is paramount.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Blackburn</a:t>
            </a:r>
            <a:r>
              <a:rPr lang="en-US" baseline="30000" dirty="0" smtClean="0"/>
              <a:t>®</a:t>
            </a:r>
            <a:endParaRPr lang="en-US" baseline="30000" dirty="0"/>
          </a:p>
          <a:p>
            <a:r>
              <a:rPr lang="en-US" dirty="0" err="1" smtClean="0"/>
              <a:t>Elastimold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Emergi</a:t>
            </a:r>
            <a:r>
              <a:rPr lang="en-US" dirty="0" smtClean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TM</a:t>
            </a:r>
            <a:endParaRPr lang="en-US" baseline="30000" dirty="0"/>
          </a:p>
          <a:p>
            <a:r>
              <a:rPr lang="en-US" dirty="0" smtClean="0"/>
              <a:t>Hi-</a:t>
            </a:r>
            <a:r>
              <a:rPr lang="en-US" dirty="0" err="1" smtClean="0"/>
              <a:t>Tech</a:t>
            </a:r>
            <a:r>
              <a:rPr lang="en-US" baseline="30000" dirty="0" err="1" smtClean="0"/>
              <a:t>TM</a:t>
            </a:r>
            <a:endParaRPr lang="en-US" baseline="30000" dirty="0"/>
          </a:p>
          <a:p>
            <a:r>
              <a:rPr lang="en-US" dirty="0" err="1" smtClean="0"/>
              <a:t>Homac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Joslyn Hi-Voltage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Lumacell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power quality</a:t>
            </a:r>
            <a:r>
              <a:rPr lang="en-US" smtClean="0"/>
              <a:t>, efficiency </a:t>
            </a:r>
            <a:r>
              <a:rPr lang="en-US"/>
              <a:t>&amp; reliability</a:t>
            </a: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3452813" y="5995887"/>
            <a:ext cx="219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Homac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smtClean="0"/>
              <a:t>Substation Connectors</a:t>
            </a:r>
            <a:endParaRPr lang="en-US" sz="1000" dirty="0"/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4419600" y="4725988"/>
            <a:ext cx="2590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Emergi</a:t>
            </a:r>
            <a:r>
              <a:rPr lang="en-US" sz="1000" b="1" dirty="0" smtClean="0"/>
              <a:t>-Lite</a:t>
            </a:r>
            <a:r>
              <a:rPr lang="en-US" sz="1000" b="1" baseline="30000" dirty="0" smtClean="0"/>
              <a:t>®</a:t>
            </a:r>
            <a:r>
              <a:rPr lang="en-US" sz="1000" b="1" dirty="0" smtClean="0"/>
              <a:t> /</a:t>
            </a:r>
            <a:r>
              <a:rPr lang="en-US" sz="1000" b="1" dirty="0" err="1" smtClean="0"/>
              <a:t>Lumacell</a:t>
            </a:r>
            <a:r>
              <a:rPr lang="en-US" sz="1000" b="1" baseline="30000" dirty="0" smtClean="0"/>
              <a:t>®</a:t>
            </a:r>
            <a:r>
              <a:rPr lang="en-US" sz="1000" b="1" dirty="0" smtClean="0"/>
              <a:t> /Ready-Lite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smtClean="0"/>
              <a:t>Central Battery Systems</a:t>
            </a:r>
            <a:endParaRPr lang="en-US" sz="1000" dirty="0"/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2247900" y="4725988"/>
            <a:ext cx="252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Elastimold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Solid Dielectric Switchgear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92" y="3200400"/>
            <a:ext cx="852444" cy="1361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74" y="3407575"/>
            <a:ext cx="1277210" cy="118543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4995"/>
            <a:ext cx="2225159" cy="223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343400" cy="914400"/>
          </a:xfrm>
        </p:spPr>
        <p:txBody>
          <a:bodyPr/>
          <a:lstStyle/>
          <a:p>
            <a:r>
              <a:rPr lang="en-US" dirty="0" smtClean="0"/>
              <a:t>Power </a:t>
            </a:r>
            <a:r>
              <a:rPr lang="en-US" dirty="0"/>
              <a:t>Quality, Efficiency &amp;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today’s world, critical electrical </a:t>
            </a:r>
            <a:r>
              <a:rPr lang="en-US" dirty="0" smtClean="0"/>
              <a:t>equipment must </a:t>
            </a:r>
            <a:r>
              <a:rPr lang="en-US" dirty="0"/>
              <a:t>be reliable and operational — 24 hours a day</a:t>
            </a:r>
            <a:r>
              <a:rPr lang="en-US" dirty="0" smtClean="0"/>
              <a:t>, seven </a:t>
            </a:r>
            <a:r>
              <a:rPr lang="en-US" dirty="0"/>
              <a:t>days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week.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086600" y="1962944"/>
            <a:ext cx="1943100" cy="4114800"/>
          </a:xfrm>
        </p:spPr>
        <p:txBody>
          <a:bodyPr/>
          <a:lstStyle/>
          <a:p>
            <a:r>
              <a:rPr lang="en-US" dirty="0" smtClean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Elastimold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Emergi</a:t>
            </a:r>
            <a:r>
              <a:rPr lang="en-US" dirty="0" smtClean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Fisher Pierce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Hi-</a:t>
            </a:r>
            <a:r>
              <a:rPr lang="en-US" dirty="0" err="1" smtClean="0"/>
              <a:t>Tech</a:t>
            </a:r>
            <a:r>
              <a:rPr lang="en-US" baseline="30000" dirty="0" err="1" smtClean="0"/>
              <a:t>TM</a:t>
            </a:r>
            <a:endParaRPr lang="en-US" baseline="30000" dirty="0" smtClean="0"/>
          </a:p>
          <a:p>
            <a:r>
              <a:rPr lang="en-US" dirty="0" err="1" smtClean="0"/>
              <a:t>Homac</a:t>
            </a:r>
            <a:r>
              <a:rPr lang="en-US" baseline="30000" dirty="0" smtClean="0"/>
              <a:t>®</a:t>
            </a:r>
          </a:p>
          <a:p>
            <a:r>
              <a:rPr lang="en-US" dirty="0" smtClean="0"/>
              <a:t>Joslyn Hi-Voltage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Lumacell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power quality</a:t>
            </a:r>
            <a:r>
              <a:rPr lang="en-US" smtClean="0"/>
              <a:t>, efficiency </a:t>
            </a:r>
            <a:r>
              <a:rPr lang="en-US"/>
              <a:t>&amp; reliability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2247900" y="4725988"/>
            <a:ext cx="252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Fisher </a:t>
            </a:r>
            <a:r>
              <a:rPr lang="en-US" sz="1000" b="1" dirty="0" err="1" smtClean="0"/>
              <a:t>Pierce</a:t>
            </a:r>
            <a:r>
              <a:rPr lang="en-US" sz="1000" b="1" baseline="30000" dirty="0" err="1" smtClean="0"/>
              <a:t>TM</a:t>
            </a:r>
            <a:endParaRPr lang="en-US" sz="1000" b="1" baseline="30000" dirty="0"/>
          </a:p>
          <a:p>
            <a:pPr algn="ctr"/>
            <a:r>
              <a:rPr lang="en-US" sz="1000" dirty="0"/>
              <a:t>Faulted Circuit Indicators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88" y="3403600"/>
            <a:ext cx="10334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225" y="3827463"/>
            <a:ext cx="10953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3475038" y="5986463"/>
            <a:ext cx="219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/>
              <a:t>Elastimold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smtClean="0"/>
              <a:t>Cable </a:t>
            </a:r>
            <a:r>
              <a:rPr lang="en-US" sz="1000" dirty="0"/>
              <a:t>Accessories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3584575"/>
            <a:ext cx="10493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4884738" y="4725988"/>
            <a:ext cx="1795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Joslyn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Switches and </a:t>
            </a:r>
            <a:r>
              <a:rPr lang="en-US" sz="1000" dirty="0" err="1"/>
              <a:t>Reclosers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67" y="5105400"/>
            <a:ext cx="1676191" cy="838095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352981"/>
              </p:ext>
            </p:extLst>
          </p:nvPr>
        </p:nvGraphicFramePr>
        <p:xfrm>
          <a:off x="304800" y="2121694"/>
          <a:ext cx="215880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Acrobat Document" r:id="rId7" imgW="5829233" imgH="7543775" progId="AcroExch.Document.11">
                  <p:embed/>
                </p:oleObj>
              </mc:Choice>
              <mc:Fallback>
                <p:oleObj name="Acrobat Document" r:id="rId7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2121694"/>
                        <a:ext cx="2158802" cy="279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98" y="1653017"/>
            <a:ext cx="6358467" cy="4443632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798" y="2362200"/>
            <a:ext cx="5079727" cy="775961"/>
          </a:xfrm>
        </p:spPr>
        <p:txBody>
          <a:bodyPr/>
          <a:lstStyle/>
          <a:p>
            <a:r>
              <a:rPr lang="en-US"/>
              <a:t>Extreme Temperature Protection</a:t>
            </a:r>
          </a:p>
        </p:txBody>
      </p:sp>
      <p:pic>
        <p:nvPicPr>
          <p:cNvPr id="4" name="Picture 15" descr="ExtremeTem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150" y="2474913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</a:t>
            </a:r>
            <a:r>
              <a:rPr lang="en-US" dirty="0"/>
              <a:t>Temperature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Electrical systems need to perform consistently </a:t>
            </a:r>
            <a:r>
              <a:rPr lang="en-US" dirty="0" smtClean="0"/>
              <a:t>in boiler </a:t>
            </a:r>
            <a:r>
              <a:rPr lang="en-US" dirty="0"/>
              <a:t>rooms, furnace operations and </a:t>
            </a:r>
            <a:r>
              <a:rPr lang="en-US" dirty="0" smtClean="0"/>
              <a:t>around evaporators</a:t>
            </a:r>
            <a:r>
              <a:rPr lang="en-US" dirty="0"/>
              <a:t>. Many of these processes require </a:t>
            </a:r>
            <a:r>
              <a:rPr lang="en-US" dirty="0" smtClean="0"/>
              <a:t>heat tracing </a:t>
            </a:r>
            <a:r>
              <a:rPr lang="en-US" dirty="0"/>
              <a:t>to maintain elevated temperatures </a:t>
            </a:r>
            <a:r>
              <a:rPr lang="en-US" dirty="0" smtClean="0"/>
              <a:t>throughout oil </a:t>
            </a:r>
            <a:r>
              <a:rPr lang="en-US" dirty="0"/>
              <a:t>and gas process systems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E-Z-CODE</a:t>
            </a:r>
            <a:r>
              <a:rPr lang="en-US" baseline="30000" dirty="0"/>
              <a:t>®</a:t>
            </a:r>
          </a:p>
          <a:p>
            <a:r>
              <a:rPr lang="en-US" dirty="0" err="1"/>
              <a:t>Kopex</a:t>
            </a:r>
            <a:r>
              <a:rPr lang="en-US" dirty="0"/>
              <a:t>-Ex™</a:t>
            </a:r>
          </a:p>
          <a:p>
            <a:r>
              <a:rPr lang="en-US" dirty="0" smtClean="0"/>
              <a:t>PMA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r>
              <a:rPr lang="en-US" dirty="0" smtClean="0"/>
              <a:t>Ty-Rap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extreme </a:t>
            </a:r>
            <a:r>
              <a:rPr lang="en-US" smtClean="0"/>
              <a:t>temperature protection</a:t>
            </a:r>
            <a:endParaRPr lang="en-US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394" y="3741738"/>
            <a:ext cx="7445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30463" y="4730750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Ty-Rap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Extra-High Temperature </a:t>
            </a:r>
            <a:br>
              <a:rPr lang="en-US" sz="1000" dirty="0"/>
            </a:br>
            <a:r>
              <a:rPr lang="en-US" sz="1000" dirty="0"/>
              <a:t>and </a:t>
            </a:r>
            <a:r>
              <a:rPr lang="en-US" sz="1000" dirty="0" err="1" smtClean="0"/>
              <a:t>Fluoropolymer</a:t>
            </a:r>
            <a:r>
              <a:rPr lang="en-US" sz="1000" dirty="0" smtClean="0"/>
              <a:t> Ties</a:t>
            </a:r>
            <a:endParaRPr lang="en-US" sz="1400" baseline="30000" dirty="0"/>
          </a:p>
        </p:txBody>
      </p:sp>
      <p:pic>
        <p:nvPicPr>
          <p:cNvPr id="8" name="Picture 25" descr="stex_tc1ph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84995">
            <a:off x="5027613" y="5314950"/>
            <a:ext cx="12287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4686300" y="5926138"/>
            <a:ext cx="2192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PMA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smtClean="0"/>
              <a:t>High-Temperature </a:t>
            </a:r>
            <a:r>
              <a:rPr lang="en-US" sz="1000" dirty="0"/>
              <a:t>Nylon Conduit</a:t>
            </a:r>
          </a:p>
          <a:p>
            <a:pPr algn="ctr"/>
            <a:r>
              <a:rPr lang="en-US" sz="1000" dirty="0"/>
              <a:t>and Fittings</a:t>
            </a:r>
          </a:p>
        </p:txBody>
      </p:sp>
      <p:pic>
        <p:nvPicPr>
          <p:cNvPr id="10" name="Picture 27" descr="FLPWB gla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13" y="5511800"/>
            <a:ext cx="176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616200" y="5927725"/>
            <a:ext cx="1795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T&amp;B</a:t>
            </a:r>
            <a:r>
              <a:rPr lang="en-US" sz="1000" b="1" baseline="30000" dirty="0" smtClean="0"/>
              <a:t>®</a:t>
            </a:r>
            <a:r>
              <a:rPr lang="en-US" sz="1000" b="1" dirty="0" smtClean="0"/>
              <a:t> </a:t>
            </a:r>
            <a:r>
              <a:rPr lang="en-US" sz="1000" b="1" dirty="0"/>
              <a:t>Fittings</a:t>
            </a:r>
          </a:p>
          <a:p>
            <a:pPr algn="ctr"/>
            <a:r>
              <a:rPr lang="en-US" sz="1000" dirty="0"/>
              <a:t>ATX </a:t>
            </a:r>
            <a:r>
              <a:rPr lang="en-US" sz="1000" dirty="0" err="1"/>
              <a:t>Liquidtight</a:t>
            </a:r>
            <a:r>
              <a:rPr lang="en-US" sz="1000" dirty="0"/>
              <a:t> Flexible Metal Conduit and Fittings</a:t>
            </a:r>
          </a:p>
        </p:txBody>
      </p:sp>
      <p:pic>
        <p:nvPicPr>
          <p:cNvPr id="12" name="Picture 28" descr="dbre6404060k0_rs1ph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806825"/>
            <a:ext cx="10842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4525963" y="4725988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Sta-Kon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smtClean="0"/>
              <a:t>High-Temperature </a:t>
            </a:r>
            <a:r>
              <a:rPr lang="en-US" sz="1000" dirty="0"/>
              <a:t>Wire Joints</a:t>
            </a:r>
          </a:p>
          <a:p>
            <a:pPr algn="ctr"/>
            <a:r>
              <a:rPr lang="en-US" sz="1000" dirty="0"/>
              <a:t>and Terminals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091907"/>
            <a:ext cx="19812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</a:t>
            </a:r>
            <a:r>
              <a:rPr lang="en-US" dirty="0"/>
              <a:t>Temperature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Excessive heat or cold can wreak havoc on an </a:t>
            </a:r>
            <a:r>
              <a:rPr lang="en-US" dirty="0" smtClean="0"/>
              <a:t>electrical system</a:t>
            </a:r>
            <a:r>
              <a:rPr lang="en-US" dirty="0"/>
              <a:t>, potentially causing critical components to fail.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E-Z-CODE</a:t>
            </a:r>
            <a:r>
              <a:rPr lang="en-US" baseline="30000" dirty="0"/>
              <a:t>®</a:t>
            </a:r>
          </a:p>
          <a:p>
            <a:r>
              <a:rPr lang="en-US" dirty="0" err="1"/>
              <a:t>Kopex</a:t>
            </a:r>
            <a:r>
              <a:rPr lang="en-US" dirty="0"/>
              <a:t>-Ex™</a:t>
            </a:r>
          </a:p>
          <a:p>
            <a:r>
              <a:rPr lang="en-US" dirty="0" smtClean="0"/>
              <a:t>PMA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r>
              <a:rPr lang="en-US" dirty="0" smtClean="0"/>
              <a:t>Ty-Rap</a:t>
            </a:r>
            <a:r>
              <a:rPr lang="en-US" baseline="30000" dirty="0"/>
              <a:t>®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</a:t>
            </a:r>
            <a:r>
              <a:rPr lang="en-US" smtClean="0"/>
              <a:t>brands for </a:t>
            </a:r>
            <a:r>
              <a:rPr lang="en-US"/>
              <a:t>extreme </a:t>
            </a:r>
            <a:r>
              <a:rPr lang="en-US" smtClean="0"/>
              <a:t>temperature protection</a:t>
            </a:r>
            <a:endParaRPr lang="en-US"/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4615239" y="4569129"/>
            <a:ext cx="219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Ty-Rap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High Temperature Cable </a:t>
            </a:r>
            <a:r>
              <a:rPr lang="en-US" sz="1000" dirty="0"/>
              <a:t>Ties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439" y="3571435"/>
            <a:ext cx="965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300" y="5086350"/>
            <a:ext cx="12223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2616200" y="5927725"/>
            <a:ext cx="1795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T&amp;B</a:t>
            </a:r>
            <a:r>
              <a:rPr lang="en-US" sz="1000" b="1" baseline="30000" dirty="0"/>
              <a:t>®</a:t>
            </a:r>
            <a:r>
              <a:rPr lang="en-US" sz="1000" b="1" dirty="0"/>
              <a:t> Fittings</a:t>
            </a:r>
          </a:p>
          <a:p>
            <a:pPr algn="ctr"/>
            <a:r>
              <a:rPr lang="en-US" sz="1000" dirty="0"/>
              <a:t>XD Expansion Fitting</a:t>
            </a: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2430839" y="4492185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Kopex</a:t>
            </a:r>
            <a:r>
              <a:rPr lang="en-US" sz="1000" b="1" baseline="30000" dirty="0" err="1" smtClean="0"/>
              <a:t>TM</a:t>
            </a:r>
            <a:endParaRPr lang="en-US" sz="1000" b="1" baseline="30000" dirty="0"/>
          </a:p>
          <a:p>
            <a:pPr algn="ctr"/>
            <a:r>
              <a:rPr lang="en-US" sz="1000" dirty="0"/>
              <a:t>High-Temperature </a:t>
            </a:r>
            <a:br>
              <a:rPr lang="en-US" sz="1000" dirty="0"/>
            </a:br>
            <a:r>
              <a:rPr lang="en-US" sz="1000" dirty="0"/>
              <a:t>Conduit Systems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447758" y="5961397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T&amp;B</a:t>
            </a:r>
            <a:r>
              <a:rPr lang="en-US" sz="1000" b="1" baseline="30000" dirty="0"/>
              <a:t> ®</a:t>
            </a:r>
            <a:r>
              <a:rPr lang="en-US" sz="1000" b="1" dirty="0" smtClean="0"/>
              <a:t> Fittings    </a:t>
            </a:r>
            <a:endParaRPr lang="en-US" sz="1000" b="1" dirty="0"/>
          </a:p>
          <a:p>
            <a:pPr algn="ctr"/>
            <a:r>
              <a:rPr lang="en-US" sz="1000" dirty="0" smtClean="0"/>
              <a:t>HT Series High Temperature Flexible Metal </a:t>
            </a:r>
            <a:r>
              <a:rPr lang="en-US" sz="1000" dirty="0" err="1" smtClean="0"/>
              <a:t>Liquidtight</a:t>
            </a:r>
            <a:r>
              <a:rPr lang="en-US" sz="1000" dirty="0" smtClean="0"/>
              <a:t> fittings</a:t>
            </a:r>
            <a:endParaRPr lang="en-US" sz="1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75" y="5160827"/>
            <a:ext cx="1190476" cy="886096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27618"/>
              </p:ext>
            </p:extLst>
          </p:nvPr>
        </p:nvGraphicFramePr>
        <p:xfrm>
          <a:off x="400468" y="2099682"/>
          <a:ext cx="2036011" cy="263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Acrobat Document" r:id="rId6" imgW="5829233" imgH="7543775" progId="AcroExch.Document.11">
                  <p:embed/>
                </p:oleObj>
              </mc:Choice>
              <mc:Fallback>
                <p:oleObj name="Acrobat Document" r:id="rId6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468" y="2099682"/>
                        <a:ext cx="2036011" cy="2635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79" y="3408658"/>
            <a:ext cx="742857" cy="1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964" y="1642533"/>
            <a:ext cx="6372539" cy="4453467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0" y="2610177"/>
            <a:ext cx="4117602" cy="775961"/>
          </a:xfrm>
        </p:spPr>
        <p:txBody>
          <a:bodyPr/>
          <a:lstStyle/>
          <a:p>
            <a:r>
              <a:rPr lang="en-US"/>
              <a:t>Liquid Ingress Protection</a:t>
            </a:r>
          </a:p>
        </p:txBody>
      </p:sp>
      <p:pic>
        <p:nvPicPr>
          <p:cNvPr id="4" name="Picture 14" descr="LiquidIngr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013" y="2717800"/>
            <a:ext cx="7397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6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59" y="3539046"/>
            <a:ext cx="1013619" cy="1001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Ingress </a:t>
            </a:r>
            <a:r>
              <a:rPr lang="en-US" dirty="0"/>
              <a:t>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single drop of </a:t>
            </a:r>
            <a:r>
              <a:rPr lang="en-US" dirty="0" smtClean="0"/>
              <a:t>contaminant </a:t>
            </a:r>
            <a:r>
              <a:rPr lang="en-US" dirty="0"/>
              <a:t>seeping into an electrical </a:t>
            </a:r>
            <a:r>
              <a:rPr lang="en-US" dirty="0" smtClean="0"/>
              <a:t>control box </a:t>
            </a:r>
            <a:r>
              <a:rPr lang="en-US" dirty="0"/>
              <a:t>is all it </a:t>
            </a:r>
            <a:r>
              <a:rPr lang="en-US" dirty="0" smtClean="0"/>
              <a:t>takes to </a:t>
            </a:r>
            <a:r>
              <a:rPr lang="en-US" dirty="0"/>
              <a:t>knock out an oil and gas </a:t>
            </a:r>
            <a:r>
              <a:rPr lang="en-US" dirty="0" smtClean="0"/>
              <a:t>facility’s production </a:t>
            </a:r>
            <a:r>
              <a:rPr lang="en-US" dirty="0"/>
              <a:t>line for days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</a:t>
            </a:r>
            <a:r>
              <a:rPr lang="en-US" dirty="0" smtClean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Homac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Kopex</a:t>
            </a:r>
            <a:r>
              <a:rPr lang="en-US" dirty="0" smtClean="0"/>
              <a:t>-Ex</a:t>
            </a:r>
            <a:r>
              <a:rPr lang="en-US" dirty="0"/>
              <a:t>™</a:t>
            </a:r>
          </a:p>
          <a:p>
            <a:r>
              <a:rPr lang="en-US" dirty="0" err="1" smtClean="0"/>
              <a:t>Lumacell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Ocal</a:t>
            </a:r>
            <a:r>
              <a:rPr lang="en-US" dirty="0" smtClean="0"/>
              <a:t>™</a:t>
            </a:r>
            <a:endParaRPr lang="en-US" dirty="0"/>
          </a:p>
          <a:p>
            <a:r>
              <a:rPr lang="en-US" dirty="0" smtClean="0"/>
              <a:t>PMA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Red•Dot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Reznor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  <a:p>
            <a:r>
              <a:rPr lang="fr-CA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baseline="30000" dirty="0" err="1" smtClean="0"/>
              <a:t>TM</a:t>
            </a:r>
            <a:endParaRPr lang="en-US" baseline="30000" dirty="0" smtClean="0"/>
          </a:p>
          <a:p>
            <a:r>
              <a:rPr lang="en-US" dirty="0" err="1" smtClean="0"/>
              <a:t>T&amp;B</a:t>
            </a:r>
            <a:r>
              <a:rPr lang="en-US" baseline="30000" dirty="0" err="1" smtClean="0"/>
              <a:t>®</a:t>
            </a:r>
            <a:r>
              <a:rPr lang="en-US" dirty="0" err="1" smtClean="0"/>
              <a:t>Fittings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</a:t>
            </a:r>
            <a:r>
              <a:rPr lang="en-US" smtClean="0"/>
              <a:t>brands for </a:t>
            </a:r>
            <a:r>
              <a:rPr lang="en-US"/>
              <a:t>liquid </a:t>
            </a:r>
            <a:r>
              <a:rPr lang="en-US" smtClean="0"/>
              <a:t>ingress protection</a:t>
            </a:r>
            <a:endParaRPr lang="en-US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5" y="3832172"/>
            <a:ext cx="1712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30463" y="4530695"/>
            <a:ext cx="218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/>
              <a:t>Homac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err="1" smtClean="0"/>
              <a:t>Flood-Seal</a:t>
            </a:r>
            <a:r>
              <a:rPr lang="en-US" sz="1000" baseline="30000" dirty="0" err="1" smtClean="0"/>
              <a:t>®</a:t>
            </a:r>
            <a:r>
              <a:rPr lang="en-US" sz="1000" dirty="0" err="1" smtClean="0"/>
              <a:t>and</a:t>
            </a:r>
            <a:r>
              <a:rPr lang="en-US" sz="1000" dirty="0" smtClean="0"/>
              <a:t> Squid</a:t>
            </a:r>
            <a:r>
              <a:rPr lang="en-US" sz="1000" baseline="30000" dirty="0" smtClean="0"/>
              <a:t>®</a:t>
            </a:r>
            <a:r>
              <a:rPr lang="en-US" sz="1000" dirty="0" smtClean="0"/>
              <a:t> </a:t>
            </a:r>
            <a:r>
              <a:rPr lang="en-US" sz="1000" dirty="0"/>
              <a:t>Products</a:t>
            </a:r>
          </a:p>
        </p:txBody>
      </p:sp>
      <p:pic>
        <p:nvPicPr>
          <p:cNvPr id="8" name="Picture 25" descr="stex_tc1ph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5091072"/>
            <a:ext cx="1246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4649919" y="5873292"/>
            <a:ext cx="2192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Ocal</a:t>
            </a:r>
            <a:r>
              <a:rPr lang="en-US" sz="1000" b="1" baseline="30000" dirty="0" err="1" smtClean="0"/>
              <a:t>TM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OCAL-BLUE</a:t>
            </a:r>
            <a:r>
              <a:rPr lang="en-US" sz="1000" baseline="30000" dirty="0" smtClean="0"/>
              <a:t>TM</a:t>
            </a:r>
            <a:r>
              <a:rPr lang="en-US" sz="1000" dirty="0" smtClean="0"/>
              <a:t> </a:t>
            </a:r>
            <a:r>
              <a:rPr lang="en-US" sz="1000" dirty="0"/>
              <a:t>PVC-Coated NEMA Type 4X Form 8 Conduit Bodies</a:t>
            </a:r>
          </a:p>
        </p:txBody>
      </p: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616200" y="5927725"/>
            <a:ext cx="1795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T&amp;B</a:t>
            </a:r>
            <a:r>
              <a:rPr lang="en-US" sz="1000" baseline="30000" dirty="0" smtClean="0"/>
              <a:t>®</a:t>
            </a:r>
            <a:r>
              <a:rPr lang="en-US" sz="1000" b="1" dirty="0" smtClean="0"/>
              <a:t> </a:t>
            </a:r>
            <a:r>
              <a:rPr lang="en-US" sz="1000" b="1" dirty="0"/>
              <a:t>Fittings</a:t>
            </a:r>
          </a:p>
          <a:p>
            <a:pPr algn="ctr"/>
            <a:r>
              <a:rPr lang="en-US" sz="1000" dirty="0"/>
              <a:t>Stainless Steel </a:t>
            </a:r>
            <a:r>
              <a:rPr lang="en-US" sz="1000" dirty="0" err="1"/>
              <a:t>Liquidtight</a:t>
            </a:r>
            <a:r>
              <a:rPr lang="en-US" sz="1000" dirty="0"/>
              <a:t> Conduit and Cord Fittings</a:t>
            </a: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4525963" y="4540304"/>
            <a:ext cx="252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smtClean="0"/>
              <a:t>®</a:t>
            </a:r>
          </a:p>
          <a:p>
            <a:pPr algn="ctr"/>
            <a:r>
              <a:rPr lang="en-US" sz="1000" dirty="0" err="1" smtClean="0"/>
              <a:t>MaxGard</a:t>
            </a:r>
            <a:r>
              <a:rPr lang="en-US" sz="1000" dirty="0" smtClean="0"/>
              <a:t>® Pin-and-Sleeve Connectors</a:t>
            </a:r>
            <a:endParaRPr lang="en-US" sz="1000" dirty="0"/>
          </a:p>
        </p:txBody>
      </p:sp>
      <p:pic>
        <p:nvPicPr>
          <p:cNvPr id="14" name="Picture 2" descr="Oil_Rig_Slip_Joint_is13587892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051050"/>
            <a:ext cx="200501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95" y="5214977"/>
            <a:ext cx="73527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&amp;gas_illu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363" y="1073150"/>
            <a:ext cx="790257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T&amp;B Engineered</a:t>
            </a:r>
            <a:br>
              <a:rPr lang="en-US"/>
            </a:br>
            <a:r>
              <a:rPr lang="en-US"/>
              <a:t>Solutions for Every </a:t>
            </a:r>
            <a:br>
              <a:rPr lang="en-US"/>
            </a:br>
            <a:r>
              <a:rPr lang="en-US"/>
              <a:t>Application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Exploration</a:t>
            </a:r>
          </a:p>
          <a:p>
            <a:r>
              <a:rPr lang="en-US" dirty="0" smtClean="0"/>
              <a:t>Production</a:t>
            </a:r>
            <a:endParaRPr lang="en-US" dirty="0"/>
          </a:p>
          <a:p>
            <a:r>
              <a:rPr lang="en-US" dirty="0" smtClean="0"/>
              <a:t>Offshore</a:t>
            </a:r>
            <a:endParaRPr lang="en-US" dirty="0"/>
          </a:p>
          <a:p>
            <a:r>
              <a:rPr lang="en-US" dirty="0" smtClean="0"/>
              <a:t>Onshore</a:t>
            </a:r>
            <a:endParaRPr lang="en-US" dirty="0"/>
          </a:p>
          <a:p>
            <a:r>
              <a:rPr lang="en-US" dirty="0" err="1" smtClean="0"/>
              <a:t>Oilsands</a:t>
            </a:r>
            <a:endParaRPr lang="en-US" dirty="0" smtClean="0"/>
          </a:p>
          <a:p>
            <a:r>
              <a:rPr lang="en-US" dirty="0" smtClean="0"/>
              <a:t>Shale</a:t>
            </a:r>
            <a:endParaRPr lang="en-US" dirty="0"/>
          </a:p>
          <a:p>
            <a:r>
              <a:rPr lang="en-US" dirty="0" smtClean="0"/>
              <a:t>Refining</a:t>
            </a:r>
            <a:endParaRPr lang="en-US" dirty="0"/>
          </a:p>
          <a:p>
            <a:r>
              <a:rPr lang="en-US" dirty="0" smtClean="0"/>
              <a:t>Infrastructure</a:t>
            </a:r>
            <a:endParaRPr lang="en-US" dirty="0"/>
          </a:p>
          <a:p>
            <a:r>
              <a:rPr lang="en-US" dirty="0" smtClean="0"/>
              <a:t>Storage</a:t>
            </a:r>
            <a:endParaRPr lang="en-US" dirty="0"/>
          </a:p>
          <a:p>
            <a:r>
              <a:rPr lang="en-US" dirty="0" smtClean="0"/>
              <a:t>OEM/Skid </a:t>
            </a:r>
            <a:r>
              <a:rPr lang="en-US" dirty="0"/>
              <a:t>Manufacturer</a:t>
            </a:r>
          </a:p>
          <a:p>
            <a:r>
              <a:rPr lang="en-US" dirty="0" smtClean="0"/>
              <a:t>Transportation</a:t>
            </a:r>
            <a:endParaRPr lang="en-US" dirty="0"/>
          </a:p>
          <a:p>
            <a:r>
              <a:rPr lang="en-US" dirty="0" smtClean="0"/>
              <a:t>Marketing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Ingress </a:t>
            </a:r>
            <a:r>
              <a:rPr lang="en-US" dirty="0"/>
              <a:t>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financial impact of allowing liquid to migrate </a:t>
            </a:r>
            <a:r>
              <a:rPr lang="en-US" dirty="0" smtClean="0"/>
              <a:t>into electrical </a:t>
            </a:r>
            <a:r>
              <a:rPr lang="en-US" dirty="0"/>
              <a:t>systems can be significant — whether </a:t>
            </a:r>
            <a:r>
              <a:rPr lang="en-US" dirty="0" smtClean="0"/>
              <a:t>the result </a:t>
            </a:r>
            <a:r>
              <a:rPr lang="en-US" dirty="0"/>
              <a:t>of </a:t>
            </a:r>
            <a:r>
              <a:rPr lang="en-US" dirty="0" smtClean="0"/>
              <a:t>downtime or </a:t>
            </a:r>
            <a:r>
              <a:rPr lang="en-US" dirty="0"/>
              <a:t>having to replace </a:t>
            </a:r>
            <a:r>
              <a:rPr lang="en-US" dirty="0" smtClean="0"/>
              <a:t>damaged components</a:t>
            </a:r>
            <a:r>
              <a:rPr lang="en-US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</a:t>
            </a:r>
            <a:r>
              <a:rPr lang="en-US" dirty="0" smtClean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Homac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Kopex</a:t>
            </a:r>
            <a:r>
              <a:rPr lang="en-US" dirty="0" smtClean="0"/>
              <a:t>-Ex</a:t>
            </a:r>
            <a:r>
              <a:rPr lang="en-US" dirty="0"/>
              <a:t>™</a:t>
            </a:r>
          </a:p>
          <a:p>
            <a:r>
              <a:rPr lang="en-US" dirty="0" err="1" smtClean="0"/>
              <a:t>Lumacell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Ocal</a:t>
            </a:r>
            <a:r>
              <a:rPr lang="en-US" dirty="0"/>
              <a:t>™</a:t>
            </a:r>
          </a:p>
          <a:p>
            <a:r>
              <a:rPr lang="en-US" dirty="0" smtClean="0"/>
              <a:t>PMA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Red•Dot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Reznor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  <a:p>
            <a:r>
              <a:rPr lang="fr-CA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baseline="30000" dirty="0" err="1" smtClean="0"/>
              <a:t>TM</a:t>
            </a:r>
            <a:endParaRPr lang="en-US" baseline="30000" dirty="0"/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</a:t>
            </a:r>
            <a:r>
              <a:rPr lang="en-US" smtClean="0"/>
              <a:t>brands for </a:t>
            </a:r>
            <a:r>
              <a:rPr lang="en-US"/>
              <a:t>liquid ingress</a:t>
            </a:r>
            <a:br>
              <a:rPr lang="en-US"/>
            </a:br>
            <a:r>
              <a:rPr lang="en-US"/>
              <a:t>protection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525963" y="4725988"/>
            <a:ext cx="252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PMA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Flexible Nylon Conduit Systems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763" y="3806825"/>
            <a:ext cx="8842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751263"/>
            <a:ext cx="863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238" y="3970338"/>
            <a:ext cx="11541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350" y="5256213"/>
            <a:ext cx="118268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0" y="5065713"/>
            <a:ext cx="11747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4692650" y="5926138"/>
            <a:ext cx="219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Shrink-</a:t>
            </a:r>
            <a:r>
              <a:rPr lang="en-US" sz="1000" b="1" dirty="0" err="1" smtClean="0"/>
              <a:t>Kon</a:t>
            </a:r>
            <a:r>
              <a:rPr lang="en-US" sz="1000" b="1" baseline="30000" dirty="0" err="1" smtClean="0"/>
              <a:t>TM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Insulation </a:t>
            </a:r>
            <a:r>
              <a:rPr lang="en-US" sz="1000" dirty="0"/>
              <a:t>Products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2430463" y="4727575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/>
              <a:t>Red•Dot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Code </a:t>
            </a:r>
            <a:r>
              <a:rPr lang="en-US" sz="1000" dirty="0" err="1" smtClean="0"/>
              <a:t>Keeper</a:t>
            </a:r>
            <a:r>
              <a:rPr lang="en-US" sz="1000" b="1" baseline="30000" dirty="0" err="1" smtClean="0"/>
              <a:t>TM</a:t>
            </a:r>
            <a:r>
              <a:rPr lang="en-US" sz="1000" dirty="0" smtClean="0"/>
              <a:t> </a:t>
            </a:r>
            <a:r>
              <a:rPr lang="en-US" sz="1000" dirty="0"/>
              <a:t>Weatherproof </a:t>
            </a:r>
          </a:p>
          <a:p>
            <a:pPr algn="ctr"/>
            <a:r>
              <a:rPr lang="en-US" sz="1000" dirty="0"/>
              <a:t>While-In-Use Covers</a:t>
            </a: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2622550" y="5927725"/>
            <a:ext cx="1795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Homac</a:t>
            </a:r>
            <a:r>
              <a:rPr lang="en-US" sz="1000" b="1" baseline="30000" dirty="0" smtClean="0"/>
              <a:t>®</a:t>
            </a:r>
            <a:r>
              <a:rPr lang="en-US" sz="1000" b="1" dirty="0" smtClean="0"/>
              <a:t> </a:t>
            </a:r>
            <a:endParaRPr lang="en-US" sz="1000" b="1" dirty="0"/>
          </a:p>
          <a:p>
            <a:pPr algn="ctr"/>
            <a:r>
              <a:rPr lang="en-US" sz="1000" dirty="0"/>
              <a:t>Flood-Seal</a:t>
            </a:r>
            <a:r>
              <a:rPr lang="en-US" sz="1000" b="1" baseline="30000" dirty="0"/>
              <a:t>® </a:t>
            </a:r>
            <a:r>
              <a:rPr lang="en-US" sz="1000" dirty="0"/>
              <a:t>Multi-Port Connectors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79248"/>
              </p:ext>
            </p:extLst>
          </p:nvPr>
        </p:nvGraphicFramePr>
        <p:xfrm>
          <a:off x="330538" y="2074863"/>
          <a:ext cx="209992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Acrobat Document" r:id="rId8" imgW="5829233" imgH="7543775" progId="AcroExch.Document.11">
                  <p:embed/>
                </p:oleObj>
              </mc:Choice>
              <mc:Fallback>
                <p:oleObj name="Acrobat Document" r:id="rId8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0538" y="2074863"/>
                        <a:ext cx="2099925" cy="27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9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You!!!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950" y="2082053"/>
            <a:ext cx="2051050" cy="2661397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63" y="5638798"/>
            <a:ext cx="199287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Gas Electrical System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Safety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Continuous Operation &amp; Sustainability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Total Project Cost Reduction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Corrosive &amp; Harsh Environment Protection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Hazardous Location Protection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Grounding &amp; Bonding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Power Quality, Efficiency &amp; Reliability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Extreme Temperature </a:t>
            </a:r>
            <a:r>
              <a:rPr lang="en-US" dirty="0"/>
              <a:t>Protection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Liquid Ingress Protection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dirty="0"/>
          </a:p>
        </p:txBody>
      </p:sp>
      <p:pic>
        <p:nvPicPr>
          <p:cNvPr id="6" name="Picture 17" descr="Safe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2197100"/>
            <a:ext cx="4333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Continu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2650728"/>
            <a:ext cx="4206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Corros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3540521"/>
            <a:ext cx="4238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GroundBo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" y="4458889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Hazardou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69" y="3990974"/>
            <a:ext cx="4095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LiquidIngres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5781675"/>
            <a:ext cx="4333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Powe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4895055"/>
            <a:ext cx="4365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ExtremeTemp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" y="5329633"/>
            <a:ext cx="406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CostReduct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3104356"/>
            <a:ext cx="4238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610626"/>
            <a:ext cx="6366933" cy="4449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3754235"/>
            <a:ext cx="3886200" cy="775961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pic>
        <p:nvPicPr>
          <p:cNvPr id="8" name="Picture 29" descr="Safe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13" y="3821113"/>
            <a:ext cx="7635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00"/>
            <a:ext cx="4267200" cy="762000"/>
          </a:xfrm>
        </p:spPr>
        <p:txBody>
          <a:bodyPr/>
          <a:lstStyle/>
          <a:p>
            <a:r>
              <a:rPr lang="en-US" dirty="0" smtClean="0"/>
              <a:t>Safety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goal of safety practices is zero accidents</a:t>
            </a:r>
            <a:r>
              <a:rPr lang="en-US" dirty="0" smtClean="0"/>
              <a:t>, zero </a:t>
            </a:r>
            <a:r>
              <a:rPr lang="en-US" dirty="0"/>
              <a:t>injuries and zero </a:t>
            </a:r>
            <a:r>
              <a:rPr lang="en-US" dirty="0" smtClean="0"/>
              <a:t>deaths.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major stakeholders in safety solutions 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Provincial and Federal agencies</a:t>
            </a:r>
            <a:endParaRPr lang="en-US" dirty="0"/>
          </a:p>
          <a:p>
            <a:r>
              <a:rPr lang="en-US" dirty="0" smtClean="0"/>
              <a:t>Businesses/organizations</a:t>
            </a:r>
            <a:endParaRPr lang="en-US" dirty="0"/>
          </a:p>
          <a:p>
            <a:r>
              <a:rPr lang="en-US" dirty="0" smtClean="0"/>
              <a:t>Employees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nvironment/society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086600" y="1981200"/>
            <a:ext cx="1943100" cy="4325938"/>
          </a:xfrm>
        </p:spPr>
        <p:txBody>
          <a:bodyPr>
            <a:normAutofit/>
          </a:bodyPr>
          <a:lstStyle/>
          <a:p>
            <a:r>
              <a:rPr lang="en-US" dirty="0" smtClean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Elastimold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Emergi</a:t>
            </a:r>
            <a:r>
              <a:rPr lang="en-US" dirty="0" smtClean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E-Z-CODE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Fisher Pierce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dirty="0"/>
              <a:t>®</a:t>
            </a:r>
          </a:p>
          <a:p>
            <a:r>
              <a:rPr lang="en-US" dirty="0" smtClean="0"/>
              <a:t>Hi-Tech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Joslyn Hi-Voltage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Lumacell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Ocal</a:t>
            </a:r>
            <a:r>
              <a:rPr lang="en-US" dirty="0" smtClean="0"/>
              <a:t>™</a:t>
            </a:r>
            <a:endParaRPr lang="en-US" dirty="0"/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Red•Dot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 smtClean="0"/>
              <a:t>®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smtClean="0"/>
              <a:t>®</a:t>
            </a:r>
            <a:endParaRPr lang="en-US" baseline="30000" dirty="0"/>
          </a:p>
          <a:p>
            <a:r>
              <a:rPr lang="en-US" dirty="0" err="1" smtClean="0"/>
              <a:t>Superstrut</a:t>
            </a:r>
            <a:r>
              <a:rPr lang="en-US" baseline="30000" dirty="0" smtClean="0"/>
              <a:t>®</a:t>
            </a:r>
            <a:endParaRPr lang="en-US" baseline="30000" dirty="0"/>
          </a:p>
          <a:p>
            <a:r>
              <a:rPr lang="en-US" dirty="0" smtClean="0"/>
              <a:t>Ty-Rap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Thomas &amp; Betts brands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smtClean="0"/>
              <a:t>safety</a:t>
            </a:r>
            <a:endParaRPr lang="en-US" dirty="0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437" y="5162550"/>
            <a:ext cx="1100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gsul2ss_rs1ph_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3693194"/>
            <a:ext cx="6778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sgc2_rs1ph_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018" y="4344988"/>
            <a:ext cx="457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aptbd74_ez1ld_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5327650"/>
            <a:ext cx="2746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lb86877_ez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538" y="5308600"/>
            <a:ext cx="288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WMSL-0-45 new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5411788"/>
            <a:ext cx="276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az1100_ez1ph_rev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0" y="5497513"/>
            <a:ext cx="6985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Pipeline_Warning_Sign_is4305698.eps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0" y="2057400"/>
            <a:ext cx="20256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2323306" y="4704348"/>
            <a:ext cx="218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Hazlux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/>
              <a:t>Quick </a:t>
            </a:r>
            <a:r>
              <a:rPr lang="en-US" sz="1000" dirty="0" err="1" smtClean="0"/>
              <a:t>Pole</a:t>
            </a:r>
            <a:r>
              <a:rPr lang="en-US" sz="1000" b="1" baseline="30000" dirty="0" err="1" smtClean="0"/>
              <a:t>TM</a:t>
            </a:r>
            <a:endParaRPr lang="en-US" sz="1000" b="1" baseline="30000" dirty="0"/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4288632" y="4712369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Safe Ground Indicator and Lightning Protection</a:t>
            </a:r>
            <a:endParaRPr lang="en-US" sz="1000" dirty="0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133600" y="607689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/>
              <a:t>Emergi</a:t>
            </a:r>
            <a:r>
              <a:rPr lang="en-US" sz="1000" b="1" dirty="0"/>
              <a:t>-Lite</a:t>
            </a:r>
            <a:r>
              <a:rPr lang="en-US" sz="1000" b="1" baseline="30000" dirty="0" smtClean="0"/>
              <a:t>®</a:t>
            </a:r>
            <a:r>
              <a:rPr lang="en-US" sz="1000" b="1" dirty="0" smtClean="0"/>
              <a:t>/ </a:t>
            </a:r>
            <a:r>
              <a:rPr lang="en-US" sz="1000" b="1" dirty="0" err="1" smtClean="0"/>
              <a:t>Lumacell</a:t>
            </a:r>
            <a:r>
              <a:rPr lang="en-US" sz="1000" b="1" baseline="30000" dirty="0" smtClean="0"/>
              <a:t>® </a:t>
            </a:r>
            <a:r>
              <a:rPr lang="en-US" sz="1000" b="1" dirty="0" smtClean="0"/>
              <a:t> /Ready-Lite</a:t>
            </a:r>
            <a:r>
              <a:rPr lang="en-US" sz="1000" b="1" baseline="30000" dirty="0" smtClean="0"/>
              <a:t>®</a:t>
            </a:r>
            <a:endParaRPr lang="en-US" sz="1000" b="1" dirty="0" smtClean="0"/>
          </a:p>
          <a:p>
            <a:pPr algn="ctr"/>
            <a:r>
              <a:rPr lang="en-US" sz="1000" dirty="0" smtClean="0"/>
              <a:t>Emergency </a:t>
            </a:r>
            <a:r>
              <a:rPr lang="en-US" sz="1000" dirty="0"/>
              <a:t>Lighting Systems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4507706" y="6075402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E-Z-CODE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Safety Labels, Tags, Signs and Barricade Tapes</a:t>
            </a:r>
          </a:p>
        </p:txBody>
      </p:sp>
      <p:pic>
        <p:nvPicPr>
          <p:cNvPr id="18" name="Picture 33" descr="All-Struct Quickpol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356" y="2995613"/>
            <a:ext cx="3683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95" y="4807953"/>
            <a:ext cx="950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 one is immune to safety </a:t>
            </a:r>
            <a:r>
              <a:rPr lang="en-US" dirty="0" smtClean="0"/>
              <a:t>concerns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Safety </a:t>
            </a:r>
            <a:r>
              <a:rPr lang="en-US" dirty="0"/>
              <a:t>concerns are not market </a:t>
            </a:r>
            <a:r>
              <a:rPr lang="en-US" dirty="0" smtClean="0"/>
              <a:t>specific</a:t>
            </a:r>
            <a:r>
              <a:rPr lang="en-US" dirty="0"/>
              <a:t>. They affect workers, production </a:t>
            </a:r>
            <a:r>
              <a:rPr lang="en-US" dirty="0" smtClean="0"/>
              <a:t>schedules and </a:t>
            </a:r>
            <a:r>
              <a:rPr lang="en-US" dirty="0"/>
              <a:t>the bottom line across a broad </a:t>
            </a:r>
            <a:r>
              <a:rPr lang="en-US" dirty="0" smtClean="0"/>
              <a:t>spectrum of </a:t>
            </a:r>
            <a:r>
              <a:rPr lang="en-US" dirty="0"/>
              <a:t>industries.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Elastimold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Emergi</a:t>
            </a:r>
            <a:r>
              <a:rPr lang="en-US" dirty="0" smtClean="0"/>
              <a:t>-Lite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E-Z-CODE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Fisher Pierce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Hazlux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Hi-Tech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Joslyn Hi-Voltage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Lumacell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Ocal</a:t>
            </a:r>
            <a:r>
              <a:rPr lang="en-US" dirty="0"/>
              <a:t>™</a:t>
            </a:r>
          </a:p>
          <a:p>
            <a:r>
              <a:rPr lang="en-US" dirty="0" smtClean="0"/>
              <a:t>Ready-Lite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Red•Dot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Superstrut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Ty-Rap</a:t>
            </a:r>
            <a:r>
              <a:rPr lang="en-US" baseline="30000" dirty="0"/>
              <a:t>®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Thomas &amp; Betts </a:t>
            </a:r>
            <a:r>
              <a:rPr lang="en-US" dirty="0" smtClean="0"/>
              <a:t>brands for safety</a:t>
            </a:r>
            <a:endParaRPr lang="en-US" dirty="0"/>
          </a:p>
        </p:txBody>
      </p:sp>
      <p:pic>
        <p:nvPicPr>
          <p:cNvPr id="18" name="Picture 2" descr="x27sag_oc1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47879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2437690" y="4443027"/>
            <a:ext cx="218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Ty-Rap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Detectable Cable Ties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2578100" y="5871184"/>
            <a:ext cx="187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Superstrut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/>
              <a:t>Seismic Bracing Syste</a:t>
            </a:r>
            <a:r>
              <a:rPr lang="en-US" sz="1400" baseline="30000" dirty="0"/>
              <a:t>m</a:t>
            </a:r>
            <a:endParaRPr lang="en-US" sz="1400" dirty="0"/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4686300" y="5871184"/>
            <a:ext cx="219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/>
              <a:t>Ocal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PVC-Coated Conduit &amp; Fittings</a:t>
            </a:r>
          </a:p>
        </p:txBody>
      </p: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4497334" y="4433001"/>
            <a:ext cx="252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Blackburn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 smtClean="0"/>
              <a:t>Metallic Gradient Control Mat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90" y="3200400"/>
            <a:ext cx="447619" cy="1076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5" b="21382"/>
          <a:stretch/>
        </p:blipFill>
        <p:spPr>
          <a:xfrm>
            <a:off x="4429626" y="3145622"/>
            <a:ext cx="2152712" cy="128737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67910"/>
              </p:ext>
            </p:extLst>
          </p:nvPr>
        </p:nvGraphicFramePr>
        <p:xfrm>
          <a:off x="396641" y="2033566"/>
          <a:ext cx="2041049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7" imgW="5829233" imgH="7543775" progId="AcroExch.Document.11">
                  <p:embed/>
                </p:oleObj>
              </mc:Choice>
              <mc:Fallback>
                <p:oleObj name="Acrobat Document" r:id="rId7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641" y="2033566"/>
                        <a:ext cx="2041049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7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53464" y="1608667"/>
            <a:ext cx="6372538" cy="4453466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5844802" cy="775961"/>
          </a:xfrm>
        </p:spPr>
        <p:txBody>
          <a:bodyPr/>
          <a:lstStyle/>
          <a:p>
            <a:r>
              <a:rPr lang="en-US"/>
              <a:t>Continuous Operation &amp; Sustainability</a:t>
            </a:r>
          </a:p>
        </p:txBody>
      </p:sp>
      <p:pic>
        <p:nvPicPr>
          <p:cNvPr id="4" name="Picture 18" descr="Continu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20988"/>
            <a:ext cx="736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7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r>
              <a:rPr lang="en-US" dirty="0"/>
              <a:t>Operation &amp;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2192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costs associated with downtime in oil and </a:t>
            </a:r>
            <a:r>
              <a:rPr lang="en-US" smtClean="0"/>
              <a:t>gas operations </a:t>
            </a:r>
            <a:r>
              <a:rPr lang="en-US"/>
              <a:t>can be as high as $1 million per hour</a:t>
            </a:r>
            <a:r>
              <a:rPr lang="en-US" smtClean="0"/>
              <a:t>. </a:t>
            </a:r>
          </a:p>
          <a:p>
            <a:pPr marL="0" indent="0">
              <a:buNone/>
            </a:pPr>
            <a:r>
              <a:rPr lang="en-US" smtClean="0"/>
              <a:t>If </a:t>
            </a:r>
            <a:r>
              <a:rPr lang="en-US"/>
              <a:t>power is lost during production, the </a:t>
            </a:r>
            <a:r>
              <a:rPr lang="en-US" smtClean="0"/>
              <a:t>current production </a:t>
            </a:r>
            <a:r>
              <a:rPr lang="en-US"/>
              <a:t>may have to be scrapped as well </a:t>
            </a:r>
            <a:r>
              <a:rPr lang="en-US" smtClean="0"/>
              <a:t>as the </a:t>
            </a:r>
            <a:r>
              <a:rPr lang="en-US"/>
              <a:t>process equipment.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Blackburn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Elastimold</a:t>
            </a:r>
            <a:r>
              <a:rPr lang="en-US" baseline="30000" dirty="0"/>
              <a:t>®</a:t>
            </a:r>
          </a:p>
          <a:p>
            <a:r>
              <a:rPr lang="fr-CA" dirty="0" err="1" smtClean="0"/>
              <a:t>Homac</a:t>
            </a:r>
            <a:r>
              <a:rPr lang="en-US" baseline="30000" dirty="0"/>
              <a:t>®</a:t>
            </a:r>
          </a:p>
          <a:p>
            <a:r>
              <a:rPr lang="fr-CA" dirty="0" err="1" smtClean="0"/>
              <a:t>Joslyn</a:t>
            </a:r>
            <a:r>
              <a:rPr lang="fr-CA" dirty="0" smtClean="0"/>
              <a:t> Hi-Voltage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Ocal</a:t>
            </a:r>
            <a:r>
              <a:rPr lang="en-US" dirty="0" smtClean="0"/>
              <a:t>™</a:t>
            </a:r>
            <a:endParaRPr lang="en-US" dirty="0"/>
          </a:p>
          <a:p>
            <a:r>
              <a:rPr lang="en-US" dirty="0"/>
              <a:t>PMA®</a:t>
            </a:r>
          </a:p>
          <a:p>
            <a:r>
              <a:rPr lang="en-US" dirty="0" err="1" smtClean="0"/>
              <a:t>Russellstoll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dirty="0" smtClean="0"/>
              <a:t>™</a:t>
            </a:r>
            <a:endParaRPr lang="en-US" dirty="0"/>
          </a:p>
          <a:p>
            <a:r>
              <a:rPr lang="en-US" dirty="0" err="1" smtClean="0"/>
              <a:t>Sta-Kon</a:t>
            </a:r>
            <a:r>
              <a:rPr lang="en-US" baseline="30000" dirty="0"/>
              <a:t>®</a:t>
            </a:r>
          </a:p>
          <a:p>
            <a:r>
              <a:rPr lang="en-US" dirty="0" err="1" smtClean="0"/>
              <a:t>Superstrut</a:t>
            </a:r>
            <a:r>
              <a:rPr lang="en-US" baseline="30000" dirty="0"/>
              <a:t>®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 </a:t>
            </a:r>
            <a:r>
              <a:rPr lang="en-US" dirty="0" smtClean="0"/>
              <a:t> </a:t>
            </a:r>
            <a:r>
              <a:rPr lang="en-US" dirty="0"/>
              <a:t>Cable Tray</a:t>
            </a:r>
          </a:p>
          <a:p>
            <a:r>
              <a:rPr lang="en-US" dirty="0" smtClean="0"/>
              <a:t>T&amp;B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Fittings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Thomas &amp; Betts brands</a:t>
            </a:r>
            <a:br>
              <a:rPr lang="en-US"/>
            </a:br>
            <a:r>
              <a:rPr lang="en-US"/>
              <a:t>for continuous operation</a:t>
            </a:r>
            <a:br>
              <a:rPr lang="en-US"/>
            </a:br>
            <a:r>
              <a:rPr lang="en-US"/>
              <a:t>&amp; sustainability</a:t>
            </a:r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3775492"/>
            <a:ext cx="12017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44750" y="4675271"/>
            <a:ext cx="218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Blackburn</a:t>
            </a:r>
            <a:r>
              <a:rPr lang="en-US" sz="1000" b="1" baseline="30000" dirty="0"/>
              <a:t>®</a:t>
            </a:r>
          </a:p>
          <a:p>
            <a:pPr algn="ctr"/>
            <a:r>
              <a:rPr lang="en-US" sz="1000" dirty="0"/>
              <a:t>Motor Lead Disconnects</a:t>
            </a:r>
          </a:p>
        </p:txBody>
      </p:sp>
      <p:pic>
        <p:nvPicPr>
          <p:cNvPr id="8" name="Picture 27" descr="FLPWB gl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006" y="5080000"/>
            <a:ext cx="1077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389313" y="5902325"/>
            <a:ext cx="2273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Blackburn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Compression Connectors</a:t>
            </a:r>
          </a:p>
          <a:p>
            <a:pPr algn="ctr"/>
            <a:r>
              <a:rPr lang="en-US" sz="1000" dirty="0" smtClean="0"/>
              <a:t>Featuring </a:t>
            </a:r>
            <a:r>
              <a:rPr lang="en-US" sz="1000" dirty="0"/>
              <a:t>the Color-Keyed</a:t>
            </a:r>
            <a:r>
              <a:rPr lang="en-US" sz="1000" baseline="30000" dirty="0"/>
              <a:t>®</a:t>
            </a:r>
            <a:r>
              <a:rPr lang="en-US" sz="1000" dirty="0"/>
              <a:t> </a:t>
            </a:r>
            <a:r>
              <a:rPr lang="en-US" sz="1000" dirty="0" smtClean="0"/>
              <a:t>System</a:t>
            </a:r>
            <a:endParaRPr lang="en-US" sz="1000" dirty="0"/>
          </a:p>
        </p:txBody>
      </p:sp>
      <p:pic>
        <p:nvPicPr>
          <p:cNvPr id="11" name="Picture 1" descr="Oil_Workers_at_Refinery_dt6115856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930400"/>
            <a:ext cx="20256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4525963" y="4636837"/>
            <a:ext cx="252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Elastimold</a:t>
            </a:r>
            <a:r>
              <a:rPr lang="en-US" sz="1000" b="1" baseline="30000" dirty="0" smtClean="0"/>
              <a:t>®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Switchgear and cable accessories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9" y="3020762"/>
            <a:ext cx="8778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0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1687</Words>
  <Application>Microsoft Office PowerPoint</Application>
  <PresentationFormat>On-screen Show (4:3)</PresentationFormat>
  <Paragraphs>434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Acrobat Document</vt:lpstr>
      <vt:lpstr>PowerPoint Presentation</vt:lpstr>
      <vt:lpstr>Key Oil and Gas Business Drivers</vt:lpstr>
      <vt:lpstr>T&amp;B Engineered Solutions for Every  Application Area</vt:lpstr>
      <vt:lpstr>Oil and Gas Electrical System Issues</vt:lpstr>
      <vt:lpstr>Safety</vt:lpstr>
      <vt:lpstr>Safety </vt:lpstr>
      <vt:lpstr>Safety </vt:lpstr>
      <vt:lpstr>Continuous Operation &amp; Sustainability</vt:lpstr>
      <vt:lpstr>Continuous Operation &amp; Sustainability</vt:lpstr>
      <vt:lpstr>Continuous Operation &amp; Sustainability</vt:lpstr>
      <vt:lpstr>Total Project Cost Reduction</vt:lpstr>
      <vt:lpstr>Total Project Cost Reduction</vt:lpstr>
      <vt:lpstr>Total Project Cost Reduction</vt:lpstr>
      <vt:lpstr>Corrosion &amp; Harsh Environment Protection</vt:lpstr>
      <vt:lpstr>Corrosion &amp; Harsh Environment Protection</vt:lpstr>
      <vt:lpstr>Corrosion &amp; Harsh Environment Protection</vt:lpstr>
      <vt:lpstr>Hazardous Location Protection</vt:lpstr>
      <vt:lpstr>Hazardous Location Protection</vt:lpstr>
      <vt:lpstr>Grounding &amp; Bonding</vt:lpstr>
      <vt:lpstr>Grounding &amp; Bonding</vt:lpstr>
      <vt:lpstr>Grounding &amp; Bonding</vt:lpstr>
      <vt:lpstr>Power Quality, Efficiency &amp; Reliability</vt:lpstr>
      <vt:lpstr>Power Quality, Efficiency &amp; Reliability</vt:lpstr>
      <vt:lpstr>Power Quality, Efficiency &amp; Reliability</vt:lpstr>
      <vt:lpstr>Extreme Temperature Protection</vt:lpstr>
      <vt:lpstr>Extreme Temperature Protection</vt:lpstr>
      <vt:lpstr>Extreme Temperature Protection</vt:lpstr>
      <vt:lpstr>Liquid Ingress Protection</vt:lpstr>
      <vt:lpstr>Liquid Ingress Protection</vt:lpstr>
      <vt:lpstr>Liquid Ingress Protection</vt:lpstr>
      <vt:lpstr>Thank You!!!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Carole Poirier</dc:creator>
  <cp:lastModifiedBy>Sophie Hamel</cp:lastModifiedBy>
  <cp:revision>90</cp:revision>
  <cp:lastPrinted>2013-01-16T20:27:06Z</cp:lastPrinted>
  <dcterms:created xsi:type="dcterms:W3CDTF">2013-01-03T19:41:28Z</dcterms:created>
  <dcterms:modified xsi:type="dcterms:W3CDTF">2013-06-07T13:37:48Z</dcterms:modified>
</cp:coreProperties>
</file>