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handoutMasterIdLst>
    <p:handoutMasterId r:id="rId32"/>
  </p:handoutMasterIdLst>
  <p:sldIdLst>
    <p:sldId id="268" r:id="rId3"/>
    <p:sldId id="284" r:id="rId4"/>
    <p:sldId id="285" r:id="rId5"/>
    <p:sldId id="286" r:id="rId6"/>
    <p:sldId id="287" r:id="rId7"/>
    <p:sldId id="288" r:id="rId8"/>
    <p:sldId id="289" r:id="rId9"/>
    <p:sldId id="291" r:id="rId10"/>
    <p:sldId id="292" r:id="rId11"/>
    <p:sldId id="293" r:id="rId12"/>
    <p:sldId id="295" r:id="rId13"/>
    <p:sldId id="296" r:id="rId14"/>
    <p:sldId id="297" r:id="rId15"/>
    <p:sldId id="298" r:id="rId16"/>
    <p:sldId id="299" r:id="rId17"/>
    <p:sldId id="300" r:id="rId18"/>
    <p:sldId id="302" r:id="rId19"/>
    <p:sldId id="303" r:id="rId20"/>
    <p:sldId id="304" r:id="rId21"/>
    <p:sldId id="306" r:id="rId22"/>
    <p:sldId id="307" r:id="rId23"/>
    <p:sldId id="309" r:id="rId24"/>
    <p:sldId id="310" r:id="rId25"/>
    <p:sldId id="311" r:id="rId26"/>
    <p:sldId id="312" r:id="rId27"/>
    <p:sldId id="313" r:id="rId28"/>
    <p:sldId id="314" r:id="rId29"/>
    <p:sldId id="28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5" autoAdjust="0"/>
    <p:restoredTop sz="94660"/>
  </p:normalViewPr>
  <p:slideViewPr>
    <p:cSldViewPr>
      <p:cViewPr>
        <p:scale>
          <a:sx n="100" d="100"/>
          <a:sy n="100" d="100"/>
        </p:scale>
        <p:origin x="-2130" y="-462"/>
      </p:cViewPr>
      <p:guideLst>
        <p:guide orient="horz" pos="2160"/>
        <p:guide pos="2880"/>
      </p:guideLst>
    </p:cSldViewPr>
  </p:slideViewPr>
  <p:notesTextViewPr>
    <p:cViewPr>
      <p:scale>
        <a:sx n="1" d="1"/>
        <a:sy n="1" d="1"/>
      </p:scale>
      <p:origin x="0" y="0"/>
    </p:cViewPr>
  </p:notesTextViewPr>
  <p:sorterViewPr>
    <p:cViewPr>
      <p:scale>
        <a:sx n="150" d="100"/>
        <a:sy n="150" d="100"/>
      </p:scale>
      <p:origin x="0" y="5778"/>
    </p:cViewPr>
  </p:sorterViewPr>
  <p:notesViewPr>
    <p:cSldViewPr>
      <p:cViewPr varScale="1">
        <p:scale>
          <a:sx n="54" d="100"/>
          <a:sy n="54" d="100"/>
        </p:scale>
        <p:origin x="-28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949969-C4C2-4041-9A25-38ACC46069DF}" type="datetimeFigureOut">
              <a:rPr lang="en-US" smtClean="0"/>
              <a:t>6/7/2013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F666DB-B302-4FD0-88AF-57916D7AABFD}" type="slidenum">
              <a:rPr lang="en-US" smtClean="0"/>
              <a:t>‹#›</a:t>
            </a:fld>
            <a:endParaRPr lang="en-US"/>
          </a:p>
        </p:txBody>
      </p:sp>
    </p:spTree>
    <p:extLst>
      <p:ext uri="{BB962C8B-B14F-4D97-AF65-F5344CB8AC3E}">
        <p14:creationId xmlns:p14="http://schemas.microsoft.com/office/powerpoint/2010/main" val="269786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3BF344-C78D-40C2-8B94-D763E5411B91}" type="datetimeFigureOut">
              <a:rPr lang="en-US" smtClean="0"/>
              <a:t>6/7/2013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6548A9-1925-4297-BC88-F93D4D96F8E6}" type="slidenum">
              <a:rPr lang="en-US" smtClean="0"/>
              <a:t>‹#›</a:t>
            </a:fld>
            <a:endParaRPr lang="en-US"/>
          </a:p>
        </p:txBody>
      </p:sp>
    </p:spTree>
    <p:extLst>
      <p:ext uri="{BB962C8B-B14F-4D97-AF65-F5344CB8AC3E}">
        <p14:creationId xmlns:p14="http://schemas.microsoft.com/office/powerpoint/2010/main" val="324759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73917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 Details">
    <p:spTree>
      <p:nvGrpSpPr>
        <p:cNvPr id="1" name=""/>
        <p:cNvGrpSpPr/>
        <p:nvPr/>
      </p:nvGrpSpPr>
      <p:grpSpPr>
        <a:xfrm>
          <a:off x="0" y="0"/>
          <a:ext cx="0" cy="0"/>
          <a:chOff x="0" y="0"/>
          <a:chExt cx="0" cy="0"/>
        </a:xfrm>
      </p:grpSpPr>
      <p:pic>
        <p:nvPicPr>
          <p:cNvPr id="6" name="Picture 107" descr="background_ChemIndustry.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46BF1DB7-D7E3-4C8C-96DE-BF6CD2D881D4}" type="slidenum">
              <a:rPr lang="en-US" smtClean="0"/>
              <a:t>‹#›</a:t>
            </a:fld>
            <a:endParaRPr lang="en-US"/>
          </a:p>
        </p:txBody>
      </p:sp>
      <p:sp>
        <p:nvSpPr>
          <p:cNvPr id="8" name="Title 1"/>
          <p:cNvSpPr>
            <a:spLocks noGrp="1"/>
          </p:cNvSpPr>
          <p:nvPr>
            <p:ph type="title"/>
          </p:nvPr>
        </p:nvSpPr>
        <p:spPr>
          <a:xfrm>
            <a:off x="2667000" y="990600"/>
            <a:ext cx="4267200" cy="914400"/>
          </a:xfrm>
        </p:spPr>
        <p:txBody>
          <a:bodyPr anchor="b"/>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2667000" y="1981200"/>
            <a:ext cx="4267200" cy="4114800"/>
          </a:xfrm>
        </p:spPr>
        <p:txBody>
          <a:bodyPr>
            <a:normAutofit/>
          </a:bodyPr>
          <a:lstStyle>
            <a:lvl1pPr>
              <a:defRPr sz="1200" b="1"/>
            </a:lvl1pPr>
            <a:lvl2pPr>
              <a:defRPr sz="1000" b="1"/>
            </a:lvl2pPr>
            <a:lvl3pPr>
              <a:defRPr sz="900" b="1"/>
            </a:lvl3pPr>
            <a:lvl4pPr>
              <a:defRPr sz="1100" b="1"/>
            </a:lvl4pPr>
            <a:lvl5pPr>
              <a:defRPr sz="1100" b="1"/>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3"/>
          </p:nvPr>
        </p:nvSpPr>
        <p:spPr>
          <a:xfrm>
            <a:off x="7086600" y="1981200"/>
            <a:ext cx="1943100" cy="4114800"/>
          </a:xfrm>
        </p:spPr>
        <p:txBody>
          <a:bodyPr>
            <a:normAutofit/>
          </a:bodyPr>
          <a:lstStyle>
            <a:lvl1pPr marL="0" indent="0">
              <a:lnSpc>
                <a:spcPct val="100000"/>
              </a:lnSpc>
              <a:spcBef>
                <a:spcPts val="0"/>
              </a:spcBef>
              <a:spcAft>
                <a:spcPts val="600"/>
              </a:spcAft>
              <a:buNone/>
              <a:defRPr sz="1000" b="1"/>
            </a:lvl1pPr>
            <a:lvl2pPr marL="457200" indent="0">
              <a:buNone/>
              <a:defRPr/>
            </a:lvl2pPr>
          </a:lstStyle>
          <a:p>
            <a:pPr lvl="0"/>
            <a:r>
              <a:rPr lang="en-US" smtClean="0"/>
              <a:t>Click to edit Master text styles</a:t>
            </a:r>
          </a:p>
        </p:txBody>
      </p:sp>
      <p:sp>
        <p:nvSpPr>
          <p:cNvPr id="12" name="Content Placeholder 2"/>
          <p:cNvSpPr>
            <a:spLocks noGrp="1"/>
          </p:cNvSpPr>
          <p:nvPr>
            <p:ph idx="14"/>
          </p:nvPr>
        </p:nvSpPr>
        <p:spPr>
          <a:xfrm>
            <a:off x="7086600" y="990600"/>
            <a:ext cx="2057400" cy="914400"/>
          </a:xfrm>
        </p:spPr>
        <p:txBody>
          <a:bodyPr anchor="b">
            <a:normAutofit/>
          </a:bodyPr>
          <a:lstStyle>
            <a:lvl1pPr marL="0" indent="0">
              <a:buNone/>
              <a:defRPr sz="1200" b="1" i="1"/>
            </a:lvl1pPr>
            <a:lvl2pPr marL="457200" indent="0">
              <a:buNone/>
              <a:defRPr/>
            </a:lvl2pPr>
          </a:lstStyle>
          <a:p>
            <a:pPr lvl="0"/>
            <a:r>
              <a:rPr lang="en-US" smtClean="0"/>
              <a:t>Click to edit Master text styles</a:t>
            </a:r>
          </a:p>
        </p:txBody>
      </p:sp>
      <p:sp>
        <p:nvSpPr>
          <p:cNvPr id="13" name="Date Placeholder 1"/>
          <p:cNvSpPr txBox="1">
            <a:spLocks/>
          </p:cNvSpPr>
          <p:nvPr userDrawn="1"/>
        </p:nvSpPr>
        <p:spPr>
          <a:xfrm>
            <a:off x="457200" y="6461125"/>
            <a:ext cx="2133600" cy="168275"/>
          </a:xfrm>
          <a:prstGeom prst="rect">
            <a:avLst/>
          </a:prstGeom>
        </p:spPr>
        <p:txBody>
          <a:bodyPr vert="horz" lIns="91440" tIns="45720" rIns="91440" bIns="45720" rtlCol="0" anchor="ctr"/>
          <a:lstStyle>
            <a:defPPr>
              <a:defRPr lang="en-US"/>
            </a:defPPr>
            <a:lvl1pPr marL="0" algn="l" defTabSz="914400" rtl="0" eaLnBrk="1" latinLnBrk="0" hangingPunct="1">
              <a:defRPr sz="1200" b="1" i="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Electrical Division</a:t>
            </a:r>
          </a:p>
        </p:txBody>
      </p:sp>
      <p:sp>
        <p:nvSpPr>
          <p:cNvPr id="15" name="TextBox 14"/>
          <p:cNvSpPr txBox="1">
            <a:spLocks noChangeArrowheads="1"/>
          </p:cNvSpPr>
          <p:nvPr userDrawn="1"/>
        </p:nvSpPr>
        <p:spPr bwMode="auto">
          <a:xfrm>
            <a:off x="152400" y="165100"/>
            <a:ext cx="8991600" cy="400110"/>
          </a:xfrm>
          <a:prstGeom prst="rect">
            <a:avLst/>
          </a:prstGeom>
          <a:noFill/>
          <a:ln w="9525">
            <a:noFill/>
            <a:miter lim="800000"/>
            <a:headEnd/>
            <a:tailEnd/>
          </a:ln>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defRPr/>
            </a:pPr>
            <a:r>
              <a:rPr lang="en-US" sz="2000" b="1" smtClean="0">
                <a:solidFill>
                  <a:srgbClr val="FFFFFF"/>
                </a:solidFill>
                <a:effectLst>
                  <a:outerShdw blurRad="38100" dist="38100" dir="2700000" algn="tl">
                    <a:srgbClr val="DDDDDD"/>
                  </a:outerShdw>
                </a:effectLst>
              </a:rPr>
              <a:t>Electrical Solutions for the Metals and Mining Industry</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50144"/>
            <a:ext cx="1905000" cy="390236"/>
          </a:xfrm>
          <a:prstGeom prst="rect">
            <a:avLst/>
          </a:prstGeom>
        </p:spPr>
      </p:pic>
    </p:spTree>
    <p:extLst>
      <p:ext uri="{BB962C8B-B14F-4D97-AF65-F5344CB8AC3E}">
        <p14:creationId xmlns:p14="http://schemas.microsoft.com/office/powerpoint/2010/main" val="11922938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olution Details">
    <p:spTree>
      <p:nvGrpSpPr>
        <p:cNvPr id="1" name=""/>
        <p:cNvGrpSpPr/>
        <p:nvPr/>
      </p:nvGrpSpPr>
      <p:grpSpPr>
        <a:xfrm>
          <a:off x="0" y="0"/>
          <a:ext cx="0" cy="0"/>
          <a:chOff x="0" y="0"/>
          <a:chExt cx="0" cy="0"/>
        </a:xfrm>
      </p:grpSpPr>
      <p:pic>
        <p:nvPicPr>
          <p:cNvPr id="6" name="Picture 107" descr="background_ChemIndustry.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46BF1DB7-D7E3-4C8C-96DE-BF6CD2D881D4}" type="slidenum">
              <a:rPr lang="en-US" smtClean="0"/>
              <a:t>‹#›</a:t>
            </a:fld>
            <a:endParaRPr lang="en-US"/>
          </a:p>
        </p:txBody>
      </p:sp>
      <p:sp>
        <p:nvSpPr>
          <p:cNvPr id="8" name="Title 1"/>
          <p:cNvSpPr>
            <a:spLocks noGrp="1"/>
          </p:cNvSpPr>
          <p:nvPr>
            <p:ph type="title"/>
          </p:nvPr>
        </p:nvSpPr>
        <p:spPr>
          <a:xfrm>
            <a:off x="2667000" y="990600"/>
            <a:ext cx="4267200" cy="914400"/>
          </a:xfrm>
        </p:spPr>
        <p:txBody>
          <a:bodyPr anchor="b"/>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2667000" y="1981200"/>
            <a:ext cx="4267200" cy="4114800"/>
          </a:xfrm>
        </p:spPr>
        <p:txBody>
          <a:bodyPr>
            <a:normAutofit/>
          </a:bodyPr>
          <a:lstStyle>
            <a:lvl1pPr>
              <a:defRPr sz="1200" b="1"/>
            </a:lvl1pPr>
            <a:lvl2pPr>
              <a:defRPr sz="1000" b="1"/>
            </a:lvl2pPr>
            <a:lvl3pPr>
              <a:defRPr sz="900" b="1"/>
            </a:lvl3pPr>
            <a:lvl4pPr>
              <a:defRPr sz="1100" b="1"/>
            </a:lvl4pPr>
            <a:lvl5pPr>
              <a:defRPr sz="1100" b="1"/>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3"/>
          </p:nvPr>
        </p:nvSpPr>
        <p:spPr>
          <a:xfrm>
            <a:off x="7086600" y="1981200"/>
            <a:ext cx="1943100" cy="4114800"/>
          </a:xfrm>
        </p:spPr>
        <p:txBody>
          <a:bodyPr>
            <a:normAutofit/>
          </a:bodyPr>
          <a:lstStyle>
            <a:lvl1pPr marL="0" indent="0">
              <a:lnSpc>
                <a:spcPct val="100000"/>
              </a:lnSpc>
              <a:spcBef>
                <a:spcPts val="0"/>
              </a:spcBef>
              <a:spcAft>
                <a:spcPts val="600"/>
              </a:spcAft>
              <a:buNone/>
              <a:defRPr sz="1000" b="1"/>
            </a:lvl1pPr>
            <a:lvl2pPr marL="457200" indent="0">
              <a:buNone/>
              <a:defRPr/>
            </a:lvl2pPr>
          </a:lstStyle>
          <a:p>
            <a:pPr lvl="0"/>
            <a:r>
              <a:rPr lang="en-US" smtClean="0"/>
              <a:t>Click to edit Master text styles</a:t>
            </a:r>
          </a:p>
        </p:txBody>
      </p:sp>
      <p:sp>
        <p:nvSpPr>
          <p:cNvPr id="12" name="Content Placeholder 2"/>
          <p:cNvSpPr>
            <a:spLocks noGrp="1"/>
          </p:cNvSpPr>
          <p:nvPr>
            <p:ph idx="14"/>
          </p:nvPr>
        </p:nvSpPr>
        <p:spPr>
          <a:xfrm>
            <a:off x="7086600" y="990600"/>
            <a:ext cx="2057400" cy="914400"/>
          </a:xfrm>
        </p:spPr>
        <p:txBody>
          <a:bodyPr anchor="b">
            <a:normAutofit/>
          </a:bodyPr>
          <a:lstStyle>
            <a:lvl1pPr marL="0" indent="0">
              <a:buNone/>
              <a:defRPr sz="1200" b="1" i="1"/>
            </a:lvl1pPr>
            <a:lvl2pPr marL="457200" indent="0">
              <a:buNone/>
              <a:defRPr/>
            </a:lvl2pPr>
          </a:lstStyle>
          <a:p>
            <a:pPr lvl="0"/>
            <a:r>
              <a:rPr lang="en-US" smtClean="0"/>
              <a:t>Click to edit Master text styles</a:t>
            </a:r>
          </a:p>
        </p:txBody>
      </p:sp>
      <p:sp>
        <p:nvSpPr>
          <p:cNvPr id="13" name="Date Placeholder 1"/>
          <p:cNvSpPr txBox="1">
            <a:spLocks/>
          </p:cNvSpPr>
          <p:nvPr userDrawn="1"/>
        </p:nvSpPr>
        <p:spPr>
          <a:xfrm>
            <a:off x="457200" y="6461125"/>
            <a:ext cx="2133600" cy="168275"/>
          </a:xfrm>
          <a:prstGeom prst="rect">
            <a:avLst/>
          </a:prstGeom>
        </p:spPr>
        <p:txBody>
          <a:bodyPr vert="horz" lIns="91440" tIns="45720" rIns="91440" bIns="45720" rtlCol="0" anchor="ctr"/>
          <a:lstStyle>
            <a:defPPr>
              <a:defRPr lang="en-US"/>
            </a:defPPr>
            <a:lvl1pPr marL="0" algn="l" defTabSz="914400" rtl="0" eaLnBrk="1" latinLnBrk="0" hangingPunct="1">
              <a:defRPr sz="1200" b="1" i="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Electrical Division</a:t>
            </a:r>
          </a:p>
        </p:txBody>
      </p:sp>
      <p:sp>
        <p:nvSpPr>
          <p:cNvPr id="15" name="TextBox 14"/>
          <p:cNvSpPr txBox="1">
            <a:spLocks noChangeArrowheads="1"/>
          </p:cNvSpPr>
          <p:nvPr userDrawn="1"/>
        </p:nvSpPr>
        <p:spPr bwMode="auto">
          <a:xfrm>
            <a:off x="152400" y="165100"/>
            <a:ext cx="8991600" cy="400110"/>
          </a:xfrm>
          <a:prstGeom prst="rect">
            <a:avLst/>
          </a:prstGeom>
          <a:noFill/>
          <a:ln w="9525">
            <a:noFill/>
            <a:miter lim="800000"/>
            <a:headEnd/>
            <a:tailEnd/>
          </a:ln>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defRPr/>
            </a:pPr>
            <a:r>
              <a:rPr lang="en-US" sz="2000" b="1" smtClean="0">
                <a:solidFill>
                  <a:srgbClr val="FFFFFF"/>
                </a:solidFill>
                <a:effectLst>
                  <a:outerShdw blurRad="38100" dist="38100" dir="2700000" algn="tl">
                    <a:srgbClr val="DDDDDD"/>
                  </a:outerShdw>
                </a:effectLst>
              </a:rPr>
              <a:t>Electrical Solutions for the Metals and Mining Industry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50144"/>
            <a:ext cx="1905000" cy="390236"/>
          </a:xfrm>
          <a:prstGeom prst="rect">
            <a:avLst/>
          </a:prstGeom>
        </p:spPr>
      </p:pic>
    </p:spTree>
    <p:extLst>
      <p:ext uri="{BB962C8B-B14F-4D97-AF65-F5344CB8AC3E}">
        <p14:creationId xmlns:p14="http://schemas.microsoft.com/office/powerpoint/2010/main" val="40943825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olution Details">
    <p:spTree>
      <p:nvGrpSpPr>
        <p:cNvPr id="1" name=""/>
        <p:cNvGrpSpPr/>
        <p:nvPr/>
      </p:nvGrpSpPr>
      <p:grpSpPr>
        <a:xfrm>
          <a:off x="0" y="0"/>
          <a:ext cx="0" cy="0"/>
          <a:chOff x="0" y="0"/>
          <a:chExt cx="0" cy="0"/>
        </a:xfrm>
      </p:grpSpPr>
      <p:pic>
        <p:nvPicPr>
          <p:cNvPr id="6" name="Picture 107" descr="background_ChemIndustry.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46BF1DB7-D7E3-4C8C-96DE-BF6CD2D881D4}" type="slidenum">
              <a:rPr lang="en-US" smtClean="0"/>
              <a:t>‹#›</a:t>
            </a:fld>
            <a:endParaRPr lang="en-US"/>
          </a:p>
        </p:txBody>
      </p:sp>
      <p:sp>
        <p:nvSpPr>
          <p:cNvPr id="8" name="Title 1"/>
          <p:cNvSpPr>
            <a:spLocks noGrp="1"/>
          </p:cNvSpPr>
          <p:nvPr>
            <p:ph type="title"/>
          </p:nvPr>
        </p:nvSpPr>
        <p:spPr>
          <a:xfrm>
            <a:off x="2667000" y="990600"/>
            <a:ext cx="4267200" cy="914400"/>
          </a:xfrm>
        </p:spPr>
        <p:txBody>
          <a:bodyPr anchor="b"/>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2667000" y="1981200"/>
            <a:ext cx="4267200" cy="4114800"/>
          </a:xfrm>
        </p:spPr>
        <p:txBody>
          <a:bodyPr>
            <a:normAutofit/>
          </a:bodyPr>
          <a:lstStyle>
            <a:lvl1pPr>
              <a:defRPr sz="1200" b="1"/>
            </a:lvl1pPr>
            <a:lvl2pPr>
              <a:defRPr sz="1000" b="1"/>
            </a:lvl2pPr>
            <a:lvl3pPr>
              <a:defRPr sz="900" b="1"/>
            </a:lvl3pPr>
            <a:lvl4pPr>
              <a:defRPr sz="1100" b="1"/>
            </a:lvl4pPr>
            <a:lvl5pPr>
              <a:defRPr sz="1100" b="1"/>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3"/>
          </p:nvPr>
        </p:nvSpPr>
        <p:spPr>
          <a:xfrm>
            <a:off x="7086600" y="1981200"/>
            <a:ext cx="1943100" cy="4114800"/>
          </a:xfrm>
        </p:spPr>
        <p:txBody>
          <a:bodyPr>
            <a:normAutofit/>
          </a:bodyPr>
          <a:lstStyle>
            <a:lvl1pPr marL="0" indent="0">
              <a:lnSpc>
                <a:spcPct val="100000"/>
              </a:lnSpc>
              <a:spcBef>
                <a:spcPts val="0"/>
              </a:spcBef>
              <a:spcAft>
                <a:spcPts val="600"/>
              </a:spcAft>
              <a:buNone/>
              <a:defRPr sz="1000" b="1"/>
            </a:lvl1pPr>
            <a:lvl2pPr marL="457200" indent="0">
              <a:buNone/>
              <a:defRPr/>
            </a:lvl2pPr>
          </a:lstStyle>
          <a:p>
            <a:pPr lvl="0"/>
            <a:r>
              <a:rPr lang="en-US" smtClean="0"/>
              <a:t>Click to edit Master text styles</a:t>
            </a:r>
          </a:p>
        </p:txBody>
      </p:sp>
      <p:sp>
        <p:nvSpPr>
          <p:cNvPr id="12" name="Content Placeholder 2"/>
          <p:cNvSpPr>
            <a:spLocks noGrp="1"/>
          </p:cNvSpPr>
          <p:nvPr>
            <p:ph idx="14"/>
          </p:nvPr>
        </p:nvSpPr>
        <p:spPr>
          <a:xfrm>
            <a:off x="7086600" y="990600"/>
            <a:ext cx="2057400" cy="914400"/>
          </a:xfrm>
        </p:spPr>
        <p:txBody>
          <a:bodyPr anchor="b">
            <a:normAutofit/>
          </a:bodyPr>
          <a:lstStyle>
            <a:lvl1pPr marL="0" indent="0">
              <a:buNone/>
              <a:defRPr sz="1200" b="1" i="1"/>
            </a:lvl1pPr>
            <a:lvl2pPr marL="457200" indent="0">
              <a:buNone/>
              <a:defRPr/>
            </a:lvl2pPr>
          </a:lstStyle>
          <a:p>
            <a:pPr lvl="0"/>
            <a:r>
              <a:rPr lang="en-US" smtClean="0"/>
              <a:t>Click to edit Master text styles</a:t>
            </a:r>
          </a:p>
        </p:txBody>
      </p:sp>
      <p:sp>
        <p:nvSpPr>
          <p:cNvPr id="13" name="Date Placeholder 1"/>
          <p:cNvSpPr txBox="1">
            <a:spLocks/>
          </p:cNvSpPr>
          <p:nvPr userDrawn="1"/>
        </p:nvSpPr>
        <p:spPr>
          <a:xfrm>
            <a:off x="457200" y="6461125"/>
            <a:ext cx="2133600" cy="168275"/>
          </a:xfrm>
          <a:prstGeom prst="rect">
            <a:avLst/>
          </a:prstGeom>
        </p:spPr>
        <p:txBody>
          <a:bodyPr vert="horz" lIns="91440" tIns="45720" rIns="91440" bIns="45720" rtlCol="0" anchor="ctr"/>
          <a:lstStyle>
            <a:defPPr>
              <a:defRPr lang="en-US"/>
            </a:defPPr>
            <a:lvl1pPr marL="0" algn="l" defTabSz="914400" rtl="0" eaLnBrk="1" latinLnBrk="0" hangingPunct="1">
              <a:defRPr sz="1200" b="1" i="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Electrical Division</a:t>
            </a:r>
          </a:p>
        </p:txBody>
      </p:sp>
      <p:sp>
        <p:nvSpPr>
          <p:cNvPr id="15" name="TextBox 14"/>
          <p:cNvSpPr txBox="1">
            <a:spLocks noChangeArrowheads="1"/>
          </p:cNvSpPr>
          <p:nvPr userDrawn="1"/>
        </p:nvSpPr>
        <p:spPr bwMode="auto">
          <a:xfrm>
            <a:off x="152400" y="165100"/>
            <a:ext cx="8991600" cy="400110"/>
          </a:xfrm>
          <a:prstGeom prst="rect">
            <a:avLst/>
          </a:prstGeom>
          <a:noFill/>
          <a:ln w="9525">
            <a:noFill/>
            <a:miter lim="800000"/>
            <a:headEnd/>
            <a:tailEnd/>
          </a:ln>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defRPr/>
            </a:pPr>
            <a:r>
              <a:rPr lang="en-US" sz="2000" b="1" smtClean="0">
                <a:solidFill>
                  <a:srgbClr val="FFFFFF"/>
                </a:solidFill>
                <a:effectLst>
                  <a:outerShdw blurRad="38100" dist="38100" dir="2700000" algn="tl">
                    <a:srgbClr val="DDDDDD"/>
                  </a:outerShdw>
                </a:effectLst>
              </a:rPr>
              <a:t>Electrical Solutions for the Metals and Mining Industry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00" y="6350144"/>
            <a:ext cx="1905000" cy="390236"/>
          </a:xfrm>
          <a:prstGeom prst="rect">
            <a:avLst/>
          </a:prstGeom>
        </p:spPr>
      </p:pic>
    </p:spTree>
    <p:extLst>
      <p:ext uri="{BB962C8B-B14F-4D97-AF65-F5344CB8AC3E}">
        <p14:creationId xmlns:p14="http://schemas.microsoft.com/office/powerpoint/2010/main" val="4094382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ution_Picture_Left Butt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
        <p:nvSpPr>
          <p:cNvPr id="5" name="Title 1"/>
          <p:cNvSpPr>
            <a:spLocks noGrp="1"/>
          </p:cNvSpPr>
          <p:nvPr>
            <p:ph type="title"/>
          </p:nvPr>
        </p:nvSpPr>
        <p:spPr>
          <a:xfrm>
            <a:off x="1981200" y="2819400"/>
            <a:ext cx="5257800" cy="775961"/>
          </a:xfrm>
          <a:solidFill>
            <a:srgbClr val="206DA3">
              <a:alpha val="54118"/>
            </a:srgbClr>
          </a:solidFill>
        </p:spPr>
        <p:txBody>
          <a:bodyPr lIns="548640"/>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p14="http://schemas.microsoft.com/office/powerpoint/2010/main" val="34610092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lution_Picture_Right Button">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
        <p:nvSpPr>
          <p:cNvPr id="5" name="Title 1"/>
          <p:cNvSpPr>
            <a:spLocks noGrp="1"/>
          </p:cNvSpPr>
          <p:nvPr>
            <p:ph type="title"/>
          </p:nvPr>
        </p:nvSpPr>
        <p:spPr>
          <a:xfrm>
            <a:off x="1981200" y="2819400"/>
            <a:ext cx="5257800" cy="775961"/>
          </a:xfrm>
          <a:solidFill>
            <a:srgbClr val="206DA3">
              <a:alpha val="54118"/>
            </a:srgbClr>
          </a:solidFill>
        </p:spPr>
        <p:txBody>
          <a:bodyPr lIns="91440" rIns="548640"/>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p14="http://schemas.microsoft.com/office/powerpoint/2010/main" val="8849041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3119218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370433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268614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581025"/>
          </a:xfrm>
        </p:spPr>
        <p:txBody>
          <a:bodyPr anchor="ctr">
            <a:noAutofit/>
          </a:bodyPr>
          <a:lstStyle>
            <a:lvl1pPr marL="0" indent="0">
              <a:buNone/>
              <a:defRPr sz="2200" b="1" i="1">
                <a:solidFill>
                  <a:srgbClr val="206DA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a:t>
            </a:r>
          </a:p>
        </p:txBody>
      </p:sp>
      <p:sp>
        <p:nvSpPr>
          <p:cNvPr id="4" name="Content Placeholder 3"/>
          <p:cNvSpPr>
            <a:spLocks noGrp="1"/>
          </p:cNvSpPr>
          <p:nvPr>
            <p:ph sz="half" idx="2"/>
          </p:nvPr>
        </p:nvSpPr>
        <p:spPr>
          <a:xfrm>
            <a:off x="457200" y="2133600"/>
            <a:ext cx="4040188" cy="3992563"/>
          </a:xfrm>
        </p:spPr>
        <p:txBody>
          <a:bodyPr>
            <a:normAutofit/>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581025"/>
          </a:xfrm>
        </p:spPr>
        <p:txBody>
          <a:bodyPr anchor="ctr">
            <a:noAutofit/>
          </a:bodyPr>
          <a:lstStyle>
            <a:lvl1pPr marL="0" indent="0">
              <a:buNone/>
              <a:defRPr sz="2200" b="1" i="1">
                <a:solidFill>
                  <a:srgbClr val="206DA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a:t>
            </a:r>
          </a:p>
        </p:txBody>
      </p:sp>
      <p:sp>
        <p:nvSpPr>
          <p:cNvPr id="6" name="Content Placeholder 5"/>
          <p:cNvSpPr>
            <a:spLocks noGrp="1"/>
          </p:cNvSpPr>
          <p:nvPr>
            <p:ph sz="quarter" idx="4"/>
          </p:nvPr>
        </p:nvSpPr>
        <p:spPr>
          <a:xfrm>
            <a:off x="4645025" y="2133600"/>
            <a:ext cx="4041775" cy="3992563"/>
          </a:xfrm>
        </p:spPr>
        <p:txBody>
          <a:bodyPr>
            <a:normAutofit/>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24491817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normAutofit/>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23609177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2959657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57200" y="6629400"/>
            <a:ext cx="2133600" cy="163882"/>
          </a:xfrm>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3907824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Electrical Division</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5862349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Electrical Division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6061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3971962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hank you Centere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0"/>
            <a:ext cx="6629400" cy="579438"/>
          </a:xfrm>
        </p:spPr>
        <p:txBody>
          <a:bodyPr/>
          <a:lstStyle>
            <a:lvl1pPr algn="ctr">
              <a:defRPr sz="2800"/>
            </a:lvl1pPr>
          </a:lstStyle>
          <a:p>
            <a:r>
              <a:rPr lang="en-US" smtClean="0"/>
              <a:t>Click to edit Master title style</a:t>
            </a:r>
            <a:endParaRPr lang="en-US"/>
          </a:p>
        </p:txBody>
      </p:sp>
      <p:sp>
        <p:nvSpPr>
          <p:cNvPr id="3" name="Content Placeholder 2"/>
          <p:cNvSpPr>
            <a:spLocks noGrp="1"/>
          </p:cNvSpPr>
          <p:nvPr>
            <p:ph idx="1"/>
          </p:nvPr>
        </p:nvSpPr>
        <p:spPr>
          <a:xfrm>
            <a:off x="1295400" y="1905000"/>
            <a:ext cx="6629400" cy="4114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4561586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Regula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10400" cy="579438"/>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a:xfrm>
            <a:off x="1066800" y="2133600"/>
            <a:ext cx="7010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217573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Large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10400" cy="579438"/>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a:xfrm>
            <a:off x="1066800" y="2133600"/>
            <a:ext cx="7010400" cy="4114800"/>
          </a:xfrm>
        </p:spPr>
        <p:txBody>
          <a:bodyPr>
            <a:normAutofit/>
          </a:bodyPr>
          <a:lstStyle>
            <a:lvl1pPr>
              <a:defRPr sz="2400"/>
            </a:lvl1pPr>
            <a:lvl2pPr>
              <a:defRPr sz="2000"/>
            </a:lvl2pPr>
            <a:lvl3pPr>
              <a:defRPr sz="1800"/>
            </a:lvl3pPr>
            <a:lvl4pPr>
              <a:defRPr sz="16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715374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2743200" y="1371600"/>
            <a:ext cx="5943600" cy="579438"/>
          </a:xfrm>
        </p:spPr>
        <p:txBody>
          <a:bodyPr/>
          <a:lstStyle/>
          <a:p>
            <a:r>
              <a:rPr lang="en-US" smtClean="0"/>
              <a:t>Click to edit Master title style</a:t>
            </a:r>
            <a:endParaRPr lang="en-US"/>
          </a:p>
        </p:txBody>
      </p:sp>
      <p:sp>
        <p:nvSpPr>
          <p:cNvPr id="3" name="Content Placeholder 2"/>
          <p:cNvSpPr>
            <a:spLocks noGrp="1"/>
          </p:cNvSpPr>
          <p:nvPr>
            <p:ph idx="1"/>
          </p:nvPr>
        </p:nvSpPr>
        <p:spPr>
          <a:xfrm>
            <a:off x="2743200" y="2133600"/>
            <a:ext cx="5943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3738035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200400" cy="1066800"/>
          </a:xfrm>
        </p:spPr>
        <p:txBody>
          <a:bodyPr anchor="b"/>
          <a:lstStyle/>
          <a:p>
            <a:r>
              <a:rPr lang="en-US" smtClean="0"/>
              <a:t>Click to edit Master title style</a:t>
            </a:r>
            <a:endParaRPr lang="en-US"/>
          </a:p>
        </p:txBody>
      </p:sp>
      <p:sp>
        <p:nvSpPr>
          <p:cNvPr id="3" name="Content Placeholder 2"/>
          <p:cNvSpPr>
            <a:spLocks noGrp="1"/>
          </p:cNvSpPr>
          <p:nvPr>
            <p:ph idx="1"/>
          </p:nvPr>
        </p:nvSpPr>
        <p:spPr>
          <a:xfrm>
            <a:off x="457200" y="2438400"/>
            <a:ext cx="320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6BF1DB7-D7E3-4C8C-96DE-BF6CD2D881D4}" type="slidenum">
              <a:rPr lang="en-US" smtClean="0"/>
              <a:t>‹#›</a:t>
            </a:fld>
            <a:endParaRPr lang="en-US"/>
          </a:p>
        </p:txBody>
      </p:sp>
    </p:spTree>
    <p:extLst>
      <p:ext uri="{BB962C8B-B14F-4D97-AF65-F5344CB8AC3E}">
        <p14:creationId xmlns:p14="http://schemas.microsoft.com/office/powerpoint/2010/main" val="1615594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Left Narrow">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2895600" cy="1066800"/>
          </a:xfrm>
        </p:spPr>
        <p:txBody>
          <a:bodyPr anchor="b"/>
          <a:lstStyle/>
          <a:p>
            <a:r>
              <a:rPr lang="en-US" smtClean="0"/>
              <a:t>Click to edit Master title style</a:t>
            </a:r>
            <a:endParaRPr lang="en-US"/>
          </a:p>
        </p:txBody>
      </p:sp>
      <p:sp>
        <p:nvSpPr>
          <p:cNvPr id="3" name="Content Placeholder 2"/>
          <p:cNvSpPr>
            <a:spLocks noGrp="1"/>
          </p:cNvSpPr>
          <p:nvPr>
            <p:ph idx="1"/>
          </p:nvPr>
        </p:nvSpPr>
        <p:spPr>
          <a:xfrm>
            <a:off x="457200" y="2438400"/>
            <a:ext cx="2133600" cy="3810000"/>
          </a:xfrm>
        </p:spPr>
        <p:txBody>
          <a:bodyPr>
            <a:normAutofit/>
          </a:bodyPr>
          <a:lstStyle>
            <a:lvl1pPr marL="177800" indent="-177800">
              <a:lnSpc>
                <a:spcPct val="100000"/>
              </a:lnSpc>
              <a:spcBef>
                <a:spcPts val="0"/>
              </a:spcBef>
              <a:spcAft>
                <a:spcPts val="900"/>
              </a:spcAft>
              <a:defRPr sz="1050" b="1"/>
            </a:lvl1pPr>
          </a:lstStyle>
          <a:p>
            <a:pPr lvl="0"/>
            <a:r>
              <a:rPr lang="en-US" smtClean="0"/>
              <a:t>Click to edit Master text styles</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6BF1DB7-D7E3-4C8C-96DE-BF6CD2D881D4}" type="slidenum">
              <a:rPr lang="en-US" smtClean="0"/>
              <a:pPr/>
              <a:t>‹#›</a:t>
            </a:fld>
            <a:endParaRPr lang="en-US"/>
          </a:p>
        </p:txBody>
      </p:sp>
    </p:spTree>
    <p:extLst>
      <p:ext uri="{BB962C8B-B14F-4D97-AF65-F5344CB8AC3E}">
        <p14:creationId xmlns:p14="http://schemas.microsoft.com/office/powerpoint/2010/main" val="3229475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lideHeader.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0"/>
            <a:ext cx="9144000" cy="1274064"/>
          </a:xfrm>
          <a:prstGeom prst="rect">
            <a:avLst/>
          </a:prstGeom>
        </p:spPr>
      </p:pic>
      <p:sp>
        <p:nvSpPr>
          <p:cNvPr id="2" name="Title Placeholder 1"/>
          <p:cNvSpPr>
            <a:spLocks noGrp="1"/>
          </p:cNvSpPr>
          <p:nvPr>
            <p:ph type="title"/>
          </p:nvPr>
        </p:nvSpPr>
        <p:spPr>
          <a:xfrm>
            <a:off x="457200" y="1371600"/>
            <a:ext cx="8229600" cy="579438"/>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2133600"/>
            <a:ext cx="8229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457200" y="6629400"/>
            <a:ext cx="2133600" cy="163882"/>
          </a:xfrm>
          <a:prstGeom prst="rect">
            <a:avLst/>
          </a:prstGeom>
        </p:spPr>
        <p:txBody>
          <a:bodyPr vert="horz" lIns="91440" tIns="45720" rIns="91440" bIns="45720" rtlCol="0" anchor="ctr"/>
          <a:lstStyle>
            <a:lvl1pPr algn="l">
              <a:defRPr sz="1200">
                <a:solidFill>
                  <a:schemeClr val="tx1"/>
                </a:solidFill>
              </a:defRPr>
            </a:lvl1pPr>
          </a:lstStyle>
          <a:p>
            <a:fld id="{46BF1DB7-D7E3-4C8C-96DE-BF6CD2D881D4}" type="slidenum">
              <a:rPr lang="en-US" smtClean="0"/>
              <a:pPr/>
              <a:t>‹#›</a:t>
            </a:fld>
            <a:endParaRPr lang="en-US"/>
          </a:p>
        </p:txBody>
      </p:sp>
      <p:sp>
        <p:nvSpPr>
          <p:cNvPr id="9" name="TextBox 8"/>
          <p:cNvSpPr txBox="1">
            <a:spLocks noChangeArrowheads="1"/>
          </p:cNvSpPr>
          <p:nvPr userDrawn="1"/>
        </p:nvSpPr>
        <p:spPr bwMode="auto">
          <a:xfrm>
            <a:off x="152400" y="165100"/>
            <a:ext cx="8991600" cy="400110"/>
          </a:xfrm>
          <a:prstGeom prst="rect">
            <a:avLst/>
          </a:prstGeom>
          <a:noFill/>
          <a:ln w="9525">
            <a:noFill/>
            <a:miter lim="800000"/>
            <a:headEnd/>
            <a:tailEnd/>
          </a:ln>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defRPr/>
            </a:pPr>
            <a:r>
              <a:rPr lang="en-US" sz="2000" b="1" dirty="0" smtClean="0">
                <a:solidFill>
                  <a:srgbClr val="FFFFFF"/>
                </a:solidFill>
                <a:effectLst>
                  <a:outerShdw blurRad="38100" dist="38100" dir="2700000" algn="tl">
                    <a:srgbClr val="DDDDDD"/>
                  </a:outerShdw>
                </a:effectLst>
              </a:rPr>
              <a:t>Electrical Solutions for Metals and Mining Industry</a:t>
            </a:r>
          </a:p>
        </p:txBody>
      </p:sp>
      <p:sp>
        <p:nvSpPr>
          <p:cNvPr id="12" name="Date Placeholder 1"/>
          <p:cNvSpPr txBox="1">
            <a:spLocks/>
          </p:cNvSpPr>
          <p:nvPr userDrawn="1"/>
        </p:nvSpPr>
        <p:spPr>
          <a:xfrm>
            <a:off x="457200" y="6461125"/>
            <a:ext cx="2133600" cy="168275"/>
          </a:xfrm>
          <a:prstGeom prst="rect">
            <a:avLst/>
          </a:prstGeom>
        </p:spPr>
        <p:txBody>
          <a:bodyPr vert="horz" lIns="91440" tIns="45720" rIns="91440" bIns="45720" rtlCol="0" anchor="ctr"/>
          <a:lstStyle>
            <a:defPPr>
              <a:defRPr lang="en-US"/>
            </a:defPPr>
            <a:lvl1pPr marL="0" algn="l" defTabSz="914400" rtl="0" eaLnBrk="1" latinLnBrk="0" hangingPunct="1">
              <a:defRPr sz="1200" b="1" i="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Electrical Division</a:t>
            </a:r>
          </a:p>
        </p:txBody>
      </p:sp>
      <p:pic>
        <p:nvPicPr>
          <p:cNvPr id="11" name="Picture 1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781800" y="6350144"/>
            <a:ext cx="1905000" cy="390236"/>
          </a:xfrm>
          <a:prstGeom prst="rect">
            <a:avLst/>
          </a:prstGeom>
        </p:spPr>
      </p:pic>
    </p:spTree>
    <p:extLst>
      <p:ext uri="{BB962C8B-B14F-4D97-AF65-F5344CB8AC3E}">
        <p14:creationId xmlns:p14="http://schemas.microsoft.com/office/powerpoint/2010/main" val="36011874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50" r:id="rId3"/>
    <p:sldLayoutId id="2147483672" r:id="rId4"/>
    <p:sldLayoutId id="2147483666" r:id="rId5"/>
    <p:sldLayoutId id="2147483670" r:id="rId6"/>
    <p:sldLayoutId id="2147483665" r:id="rId7"/>
    <p:sldLayoutId id="2147483664" r:id="rId8"/>
    <p:sldLayoutId id="2147483668" r:id="rId9"/>
    <p:sldLayoutId id="2147483667" r:id="rId10"/>
    <p:sldLayoutId id="2147483674" r:id="rId11"/>
    <p:sldLayoutId id="2147483673" r:id="rId12"/>
    <p:sldLayoutId id="2147483669" r:id="rId13"/>
    <p:sldLayoutId id="2147483671" r:id="rId14"/>
    <p:sldLayoutId id="2147483649" r:id="rId15"/>
    <p:sldLayoutId id="2147483651" r:id="rId16"/>
    <p:sldLayoutId id="2147483652" r:id="rId17"/>
    <p:sldLayoutId id="2147483653" r:id="rId18"/>
    <p:sldLayoutId id="2147483656" r:id="rId19"/>
    <p:sldLayoutId id="2147483657" r:id="rId20"/>
  </p:sldLayoutIdLst>
  <p:timing>
    <p:tnLst>
      <p:par>
        <p:cTn id="1" dur="indefinite" restart="never" nodeType="tmRoot"/>
      </p:par>
    </p:tnLst>
  </p:timing>
  <p:hf sldNum="0" hdr="0" ftr="0"/>
  <p:txStyles>
    <p:titleStyle>
      <a:lvl1pPr algn="l" defTabSz="914400" rtl="0" eaLnBrk="1" latinLnBrk="0" hangingPunct="1">
        <a:spcBef>
          <a:spcPct val="0"/>
        </a:spcBef>
        <a:buNone/>
        <a:defRPr sz="2200" b="1" i="1" kern="1200">
          <a:solidFill>
            <a:srgbClr val="206DA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Electrical Division</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F1DB7-D7E3-4C8C-96DE-BF6CD2D881D4}" type="slidenum">
              <a:rPr lang="en-US" smtClean="0"/>
              <a:t>‹#›</a:t>
            </a:fld>
            <a:endParaRPr lang="en-US"/>
          </a:p>
        </p:txBody>
      </p:sp>
    </p:spTree>
    <p:extLst>
      <p:ext uri="{BB962C8B-B14F-4D97-AF65-F5344CB8AC3E}">
        <p14:creationId xmlns:p14="http://schemas.microsoft.com/office/powerpoint/2010/main" val="1176100840"/>
      </p:ext>
    </p:extLst>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9.jp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e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9.jpe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0.e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0.e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86.e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89.jpe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0.xml"/><Relationship Id="rId5" Type="http://schemas.openxmlformats.org/officeDocument/2006/relationships/image" Target="../media/image95.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99.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_13062063_Reclaimer_at_Sunset_IronOre_Site.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8" y="167267"/>
            <a:ext cx="9167353" cy="6102195"/>
          </a:xfrm>
          <a:prstGeom prst="rect">
            <a:avLst/>
          </a:prstGeom>
        </p:spPr>
      </p:pic>
      <p:sp>
        <p:nvSpPr>
          <p:cNvPr id="4" name="Date Placeholder 3"/>
          <p:cNvSpPr>
            <a:spLocks noGrp="1"/>
          </p:cNvSpPr>
          <p:nvPr>
            <p:ph type="dt" sz="half" idx="10"/>
          </p:nvPr>
        </p:nvSpPr>
        <p:spPr/>
        <p:txBody>
          <a:bodyPr/>
          <a:lstStyle/>
          <a:p>
            <a:r>
              <a:rPr lang="en-US" smtClean="0"/>
              <a:t>Electrical Division</a:t>
            </a:r>
          </a:p>
        </p:txBody>
      </p:sp>
      <p:pic>
        <p:nvPicPr>
          <p:cNvPr id="10" name="Picture 7"/>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0" y="4613275"/>
            <a:ext cx="916146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0" y="0"/>
            <a:ext cx="9144000" cy="7699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TextBox 8"/>
          <p:cNvSpPr txBox="1">
            <a:spLocks noChangeArrowheads="1"/>
          </p:cNvSpPr>
          <p:nvPr/>
        </p:nvSpPr>
        <p:spPr bwMode="auto">
          <a:xfrm>
            <a:off x="152400" y="183685"/>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000" b="1" dirty="0">
                <a:solidFill>
                  <a:srgbClr val="000000"/>
                </a:solidFill>
              </a:rPr>
              <a:t>Electrical Solutions for </a:t>
            </a:r>
            <a:r>
              <a:rPr lang="en-US" sz="2000" b="1" dirty="0" smtClean="0">
                <a:solidFill>
                  <a:srgbClr val="000000"/>
                </a:solidFill>
              </a:rPr>
              <a:t>Metals </a:t>
            </a:r>
            <a:r>
              <a:rPr lang="en-US" sz="2000" b="1" dirty="0">
                <a:solidFill>
                  <a:srgbClr val="000000"/>
                </a:solidFill>
              </a:rPr>
              <a:t>and Mining Industry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333242"/>
            <a:ext cx="1905000" cy="390236"/>
          </a:xfrm>
          <a:prstGeom prst="rect">
            <a:avLst/>
          </a:prstGeom>
        </p:spPr>
      </p:pic>
    </p:spTree>
    <p:extLst>
      <p:ext uri="{BB962C8B-B14F-4D97-AF65-F5344CB8AC3E}">
        <p14:creationId xmlns:p14="http://schemas.microsoft.com/office/powerpoint/2010/main" val="3157589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&amp; Harsh </a:t>
            </a:r>
            <a:r>
              <a:rPr lang="en-US" dirty="0"/>
              <a:t>Environment Protection</a:t>
            </a:r>
          </a:p>
        </p:txBody>
      </p:sp>
      <p:sp>
        <p:nvSpPr>
          <p:cNvPr id="3" name="Content Placeholder 2"/>
          <p:cNvSpPr>
            <a:spLocks noGrp="1"/>
          </p:cNvSpPr>
          <p:nvPr>
            <p:ph idx="1"/>
          </p:nvPr>
        </p:nvSpPr>
        <p:spPr/>
        <p:txBody>
          <a:bodyPr/>
          <a:lstStyle/>
          <a:p>
            <a:pPr marL="0" indent="0">
              <a:buNone/>
            </a:pPr>
            <a:r>
              <a:rPr lang="en-US"/>
              <a:t>Corrosion is a natural and inevitable process.</a:t>
            </a:r>
            <a:br>
              <a:rPr lang="en-US"/>
            </a:br>
            <a:r>
              <a:rPr lang="en-US"/>
              <a:t>It cannot be eliminated, but it can be </a:t>
            </a:r>
            <a:r>
              <a:rPr lang="en-US" smtClean="0"/>
              <a:t>managed and </a:t>
            </a:r>
            <a:r>
              <a:rPr lang="en-US"/>
              <a:t>controlled with the right products. </a:t>
            </a:r>
          </a:p>
        </p:txBody>
      </p:sp>
      <p:sp>
        <p:nvSpPr>
          <p:cNvPr id="4" name="Content Placeholder 3"/>
          <p:cNvSpPr>
            <a:spLocks noGrp="1"/>
          </p:cNvSpPr>
          <p:nvPr>
            <p:ph idx="13"/>
          </p:nvPr>
        </p:nvSpPr>
        <p:spPr>
          <a:xfrm>
            <a:off x="7086600" y="1944978"/>
            <a:ext cx="1943100" cy="4114800"/>
          </a:xfrm>
        </p:spPr>
        <p:txBody>
          <a:bodyPr>
            <a:normAutofit/>
          </a:bodyPr>
          <a:lstStyle/>
          <a:p>
            <a:r>
              <a:rPr lang="en-US" dirty="0" err="1" smtClean="0"/>
              <a:t>Carlon</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a:t>®</a:t>
            </a:r>
          </a:p>
          <a:p>
            <a:r>
              <a:rPr lang="en-US" dirty="0" err="1" smtClean="0"/>
              <a:t>Kopex</a:t>
            </a:r>
            <a:r>
              <a:rPr lang="en-US" dirty="0" smtClean="0"/>
              <a:t>-Ex</a:t>
            </a:r>
            <a:r>
              <a:rPr lang="en-US" dirty="0"/>
              <a:t>™</a:t>
            </a:r>
          </a:p>
          <a:p>
            <a:r>
              <a:rPr lang="en-US" dirty="0" err="1" smtClean="0"/>
              <a:t>Lumacell</a:t>
            </a:r>
            <a:r>
              <a:rPr lang="en-US" baseline="30000" dirty="0"/>
              <a:t>®</a:t>
            </a:r>
          </a:p>
          <a:p>
            <a:r>
              <a:rPr lang="en-US" dirty="0" err="1" smtClean="0"/>
              <a:t>Ocal</a:t>
            </a:r>
            <a:r>
              <a:rPr lang="en-US" dirty="0"/>
              <a:t>™</a:t>
            </a:r>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Reznor</a:t>
            </a:r>
            <a:r>
              <a:rPr lang="en-US" baseline="30000" dirty="0"/>
              <a:t>®</a:t>
            </a:r>
          </a:p>
          <a:p>
            <a:r>
              <a:rPr lang="en-US" dirty="0" err="1" smtClean="0"/>
              <a:t>Sta-Kon</a:t>
            </a:r>
            <a:r>
              <a:rPr lang="en-US" baseline="30000" dirty="0"/>
              <a:t>®</a:t>
            </a:r>
          </a:p>
          <a:p>
            <a:r>
              <a:rPr lang="en-US" dirty="0" err="1" smtClean="0"/>
              <a:t>Superstrut</a:t>
            </a:r>
            <a:r>
              <a:rPr lang="en-US" baseline="30000" dirty="0"/>
              <a:t>®</a:t>
            </a:r>
          </a:p>
          <a:p>
            <a:r>
              <a:rPr lang="en-US" dirty="0" smtClean="0"/>
              <a:t>T&amp;B</a:t>
            </a:r>
            <a:r>
              <a:rPr lang="en-US" baseline="30000" dirty="0" smtClean="0"/>
              <a:t>® </a:t>
            </a:r>
            <a:r>
              <a:rPr lang="en-US" dirty="0" smtClean="0"/>
              <a:t>Cable </a:t>
            </a:r>
            <a:r>
              <a:rPr lang="en-US" dirty="0"/>
              <a:t>Tray</a:t>
            </a:r>
          </a:p>
          <a:p>
            <a:r>
              <a:rPr lang="en-US" dirty="0" smtClean="0"/>
              <a:t>T&amp;B</a:t>
            </a:r>
            <a:r>
              <a:rPr lang="en-US" baseline="30000" dirty="0" smtClean="0"/>
              <a:t>®</a:t>
            </a:r>
            <a:r>
              <a:rPr lang="en-US" dirty="0" smtClean="0"/>
              <a:t> </a:t>
            </a:r>
            <a:r>
              <a:rPr lang="en-US" dirty="0"/>
              <a:t>Fittings</a:t>
            </a:r>
          </a:p>
          <a:p>
            <a:r>
              <a:rPr lang="en-US" dirty="0" smtClean="0"/>
              <a:t>Ty-Rap</a:t>
            </a:r>
            <a:r>
              <a:rPr lang="en-US" baseline="30000" dirty="0" smtClean="0"/>
              <a:t>®</a:t>
            </a:r>
            <a:endParaRPr lang="en-US" dirty="0"/>
          </a:p>
          <a:p>
            <a:endParaRPr lang="en-US" dirty="0"/>
          </a:p>
        </p:txBody>
      </p:sp>
      <p:sp>
        <p:nvSpPr>
          <p:cNvPr id="5" name="Content Placeholder 4"/>
          <p:cNvSpPr>
            <a:spLocks noGrp="1"/>
          </p:cNvSpPr>
          <p:nvPr>
            <p:ph idx="14"/>
          </p:nvPr>
        </p:nvSpPr>
        <p:spPr/>
        <p:txBody>
          <a:bodyPr/>
          <a:lstStyle/>
          <a:p>
            <a:r>
              <a:rPr lang="en-US"/>
              <a:t>Thomas &amp; Betts brands</a:t>
            </a:r>
            <a:br>
              <a:rPr lang="en-US"/>
            </a:br>
            <a:r>
              <a:rPr lang="en-US"/>
              <a:t>for corrosion &amp; </a:t>
            </a:r>
            <a:r>
              <a:rPr lang="en-US" smtClean="0"/>
              <a:t>harsh environment </a:t>
            </a:r>
            <a:r>
              <a:rPr lang="en-US"/>
              <a:t>protection</a:t>
            </a:r>
          </a:p>
        </p:txBody>
      </p:sp>
      <p:sp>
        <p:nvSpPr>
          <p:cNvPr id="18" name="TextBox 29"/>
          <p:cNvSpPr txBox="1">
            <a:spLocks noChangeArrowheads="1"/>
          </p:cNvSpPr>
          <p:nvPr/>
        </p:nvSpPr>
        <p:spPr bwMode="auto">
          <a:xfrm>
            <a:off x="2391317" y="4346651"/>
            <a:ext cx="2267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a:t>T&amp;B</a:t>
            </a:r>
            <a:r>
              <a:rPr lang="en-US" sz="1000" b="1" baseline="30000" dirty="0"/>
              <a:t>®</a:t>
            </a:r>
            <a:r>
              <a:rPr lang="en-US" sz="1000" b="1" dirty="0"/>
              <a:t> Fittings</a:t>
            </a:r>
          </a:p>
          <a:p>
            <a:pPr algn="ctr"/>
            <a:r>
              <a:rPr lang="en-US" sz="900" dirty="0"/>
              <a:t>Stainless Steel Form 8 and</a:t>
            </a:r>
          </a:p>
          <a:p>
            <a:pPr algn="ctr"/>
            <a:r>
              <a:rPr lang="en-US" sz="900" dirty="0" err="1" smtClean="0"/>
              <a:t>BlueKote</a:t>
            </a:r>
            <a:r>
              <a:rPr lang="en-US" sz="900" baseline="30000" dirty="0" err="1" smtClean="0"/>
              <a:t>TM</a:t>
            </a:r>
            <a:r>
              <a:rPr lang="en-US" sz="900" dirty="0" smtClean="0"/>
              <a:t> </a:t>
            </a:r>
            <a:r>
              <a:rPr lang="en-US" sz="900" dirty="0"/>
              <a:t>Conduit Bodies</a:t>
            </a:r>
          </a:p>
        </p:txBody>
      </p:sp>
      <p:sp>
        <p:nvSpPr>
          <p:cNvPr id="19" name="TextBox 29"/>
          <p:cNvSpPr txBox="1">
            <a:spLocks noChangeArrowheads="1"/>
          </p:cNvSpPr>
          <p:nvPr/>
        </p:nvSpPr>
        <p:spPr bwMode="auto">
          <a:xfrm>
            <a:off x="4658731" y="4346651"/>
            <a:ext cx="226741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Shrink-</a:t>
            </a:r>
            <a:r>
              <a:rPr lang="en-US" sz="1000" b="1" dirty="0" err="1" smtClean="0"/>
              <a:t>Kon</a:t>
            </a:r>
            <a:r>
              <a:rPr lang="en-US" sz="1000" b="1" baseline="30000" dirty="0" smtClean="0"/>
              <a:t>™</a:t>
            </a:r>
            <a:endParaRPr lang="en-US" sz="1000" b="1" baseline="30000" dirty="0"/>
          </a:p>
          <a:p>
            <a:pPr algn="ctr"/>
            <a:r>
              <a:rPr lang="en-US" sz="900" dirty="0" smtClean="0"/>
              <a:t>Insulation Products</a:t>
            </a:r>
            <a:endParaRPr lang="en-US" sz="900"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074" y="3568295"/>
            <a:ext cx="1121316" cy="805770"/>
          </a:xfrm>
          <a:prstGeom prst="rect">
            <a:avLst/>
          </a:prstGeom>
        </p:spPr>
      </p:pic>
      <p:pic>
        <p:nvPicPr>
          <p:cNvPr id="21" name="Picture 27" descr="FLPWB gla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70304">
            <a:off x="4140628" y="4780543"/>
            <a:ext cx="11398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32"/>
          <p:cNvSpPr txBox="1">
            <a:spLocks noChangeArrowheads="1"/>
          </p:cNvSpPr>
          <p:nvPr/>
        </p:nvSpPr>
        <p:spPr bwMode="auto">
          <a:xfrm>
            <a:off x="3805665" y="5624163"/>
            <a:ext cx="179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dirty="0"/>
              <a:t>T&amp;B</a:t>
            </a:r>
            <a:r>
              <a:rPr lang="en-US" sz="800" b="1" baseline="100000" dirty="0"/>
              <a:t>®</a:t>
            </a:r>
            <a:r>
              <a:rPr lang="en-US" sz="1400" b="1" baseline="30000" dirty="0"/>
              <a:t> Fittings</a:t>
            </a:r>
            <a:endParaRPr lang="en-US" sz="700" b="1" baseline="30000" dirty="0"/>
          </a:p>
          <a:p>
            <a:pPr algn="ctr"/>
            <a:r>
              <a:rPr lang="en-US" sz="1400" baseline="30000" dirty="0"/>
              <a:t>Stainless Steel </a:t>
            </a:r>
            <a:r>
              <a:rPr lang="en-US" sz="1400" baseline="30000" dirty="0" err="1"/>
              <a:t>Liquidtight</a:t>
            </a:r>
            <a:r>
              <a:rPr lang="en-US" sz="1400" baseline="30000" dirty="0"/>
              <a:t> Conduit and Cord Fittings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363" y="3276600"/>
            <a:ext cx="1200150" cy="97155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638031655"/>
              </p:ext>
            </p:extLst>
          </p:nvPr>
        </p:nvGraphicFramePr>
        <p:xfrm>
          <a:off x="424674" y="2084507"/>
          <a:ext cx="2041049" cy="2641600"/>
        </p:xfrm>
        <a:graphic>
          <a:graphicData uri="http://schemas.openxmlformats.org/presentationml/2006/ole">
            <mc:AlternateContent xmlns:mc="http://schemas.openxmlformats.org/markup-compatibility/2006">
              <mc:Choice xmlns:v="urn:schemas-microsoft-com:vml" Requires="v">
                <p:oleObj spid="_x0000_s2061"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424674" y="2084507"/>
                        <a:ext cx="2041049" cy="2641600"/>
                      </a:xfrm>
                      <a:prstGeom prst="rect">
                        <a:avLst/>
                      </a:prstGeom>
                    </p:spPr>
                  </p:pic>
                </p:oleObj>
              </mc:Fallback>
            </mc:AlternateContent>
          </a:graphicData>
        </a:graphic>
      </p:graphicFrame>
    </p:spTree>
    <p:extLst>
      <p:ext uri="{BB962C8B-B14F-4D97-AF65-F5344CB8AC3E}">
        <p14:creationId xmlns:p14="http://schemas.microsoft.com/office/powerpoint/2010/main" val="20943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6964" y="1642533"/>
            <a:ext cx="6372538" cy="4453465"/>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3771900" y="2178513"/>
            <a:ext cx="4117602" cy="775961"/>
          </a:xfrm>
        </p:spPr>
        <p:txBody>
          <a:bodyPr/>
          <a:lstStyle/>
          <a:p>
            <a:r>
              <a:rPr lang="en-US"/>
              <a:t>Liquid Ingress Protection</a:t>
            </a:r>
          </a:p>
        </p:txBody>
      </p:sp>
      <p:pic>
        <p:nvPicPr>
          <p:cNvPr id="4" name="Picture 14" descr="LiquidIngres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2013" y="2286136"/>
            <a:ext cx="739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21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Liquid Ingress Protection</a:t>
            </a:r>
          </a:p>
        </p:txBody>
      </p:sp>
      <p:sp>
        <p:nvSpPr>
          <p:cNvPr id="3" name="Content Placeholder 2"/>
          <p:cNvSpPr>
            <a:spLocks noGrp="1"/>
          </p:cNvSpPr>
          <p:nvPr>
            <p:ph idx="1"/>
          </p:nvPr>
        </p:nvSpPr>
        <p:spPr/>
        <p:txBody>
          <a:bodyPr/>
          <a:lstStyle/>
          <a:p>
            <a:pPr marL="0" indent="0">
              <a:buNone/>
            </a:pPr>
            <a:r>
              <a:rPr lang="en-US" dirty="0"/>
              <a:t>Liquid ingress protection is a critical element </a:t>
            </a:r>
            <a:r>
              <a:rPr lang="en-US" dirty="0" smtClean="0"/>
              <a:t>in keeping </a:t>
            </a:r>
            <a:r>
              <a:rPr lang="en-US" dirty="0"/>
              <a:t>electrical systems operational. </a:t>
            </a:r>
            <a:r>
              <a:rPr lang="en-US" dirty="0" smtClean="0"/>
              <a:t>Exposure to </a:t>
            </a:r>
            <a:r>
              <a:rPr lang="en-US" dirty="0"/>
              <a:t>water in indoor or outdoor applications, dust </a:t>
            </a:r>
            <a:r>
              <a:rPr lang="en-US" dirty="0" smtClean="0"/>
              <a:t>in suspension</a:t>
            </a:r>
            <a:r>
              <a:rPr lang="en-US" dirty="0"/>
              <a:t>, condensation and accidental </a:t>
            </a:r>
            <a:r>
              <a:rPr lang="en-US" dirty="0" smtClean="0"/>
              <a:t>spills of machine </a:t>
            </a:r>
            <a:r>
              <a:rPr lang="en-US" dirty="0"/>
              <a:t>oils and lubricants can all shorten </a:t>
            </a:r>
            <a:r>
              <a:rPr lang="en-US" dirty="0" smtClean="0"/>
              <a:t>the life of your </a:t>
            </a:r>
            <a:r>
              <a:rPr lang="en-US" dirty="0"/>
              <a:t>electrical system. One drop can </a:t>
            </a:r>
            <a:r>
              <a:rPr lang="en-US" dirty="0" smtClean="0"/>
              <a:t>be enough </a:t>
            </a:r>
            <a:r>
              <a:rPr lang="en-US" dirty="0"/>
              <a:t>to </a:t>
            </a:r>
            <a:r>
              <a:rPr lang="en-US" dirty="0" smtClean="0"/>
              <a:t>ruin your production systems and processes.</a:t>
            </a:r>
            <a:endParaRPr lang="en-US" dirty="0"/>
          </a:p>
          <a:p>
            <a:pPr marL="0" indent="0">
              <a:buNone/>
            </a:pPr>
            <a:endParaRPr lang="en-US" dirty="0"/>
          </a:p>
        </p:txBody>
      </p:sp>
      <p:sp>
        <p:nvSpPr>
          <p:cNvPr id="4" name="Content Placeholder 3"/>
          <p:cNvSpPr>
            <a:spLocks noGrp="1"/>
          </p:cNvSpPr>
          <p:nvPr>
            <p:ph idx="13"/>
          </p:nvPr>
        </p:nvSpPr>
        <p:spPr/>
        <p:txBody>
          <a:bodyPr>
            <a:normAutofit/>
          </a:bodyPr>
          <a:lstStyle/>
          <a:p>
            <a:r>
              <a:rPr lang="en-US" dirty="0" err="1" smtClean="0"/>
              <a:t>Carlon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a:t>®</a:t>
            </a:r>
          </a:p>
          <a:p>
            <a:r>
              <a:rPr lang="en-US" dirty="0" err="1" smtClean="0"/>
              <a:t>Kopex</a:t>
            </a:r>
            <a:r>
              <a:rPr lang="en-US" dirty="0" smtClean="0"/>
              <a:t>-Ex™</a:t>
            </a:r>
          </a:p>
          <a:p>
            <a:r>
              <a:rPr lang="fr-CA" dirty="0" err="1" smtClean="0"/>
              <a:t>Lumacell</a:t>
            </a:r>
            <a:r>
              <a:rPr lang="en-US" baseline="30000" dirty="0"/>
              <a:t>®</a:t>
            </a:r>
          </a:p>
          <a:p>
            <a:r>
              <a:rPr lang="en-US" dirty="0" err="1" smtClean="0"/>
              <a:t>Ocal</a:t>
            </a:r>
            <a:r>
              <a:rPr lang="en-US" dirty="0" smtClean="0"/>
              <a:t>™</a:t>
            </a:r>
            <a:endParaRPr lang="en-US" dirty="0"/>
          </a:p>
          <a:p>
            <a:r>
              <a:rPr lang="en-US" dirty="0" smtClean="0"/>
              <a:t>PMA</a:t>
            </a:r>
            <a:r>
              <a:rPr lang="en-US" baseline="30000" dirty="0"/>
              <a:t>®</a:t>
            </a:r>
          </a:p>
          <a:p>
            <a:r>
              <a:rPr lang="en-US" dirty="0" smtClean="0"/>
              <a:t>Ready-Lite</a:t>
            </a:r>
            <a:r>
              <a:rPr lang="en-US" baseline="30000" dirty="0"/>
              <a:t>®</a:t>
            </a:r>
          </a:p>
          <a:p>
            <a:r>
              <a:rPr lang="en-US" dirty="0" err="1" smtClean="0"/>
              <a:t>Reznor</a:t>
            </a:r>
            <a:r>
              <a:rPr lang="en-US" baseline="30000" dirty="0"/>
              <a:t>®</a:t>
            </a:r>
          </a:p>
          <a:p>
            <a:r>
              <a:rPr lang="en-US" dirty="0" err="1" smtClean="0"/>
              <a:t>Russellstoll</a:t>
            </a:r>
            <a:r>
              <a:rPr lang="en-US" baseline="30000" dirty="0" smtClean="0"/>
              <a:t>®</a:t>
            </a:r>
            <a:r>
              <a:rPr lang="en-US" dirty="0" smtClean="0"/>
              <a:t> </a:t>
            </a:r>
            <a:endParaRPr lang="en-US" dirty="0"/>
          </a:p>
          <a:p>
            <a:r>
              <a:rPr lang="fr-CA" dirty="0" err="1" smtClean="0"/>
              <a:t>Sta-Kon</a:t>
            </a:r>
            <a:r>
              <a:rPr lang="en-US" baseline="30000" dirty="0"/>
              <a:t>®</a:t>
            </a:r>
          </a:p>
          <a:p>
            <a:r>
              <a:rPr lang="fr-CA" dirty="0" err="1" smtClean="0"/>
              <a:t>Superstrut</a:t>
            </a:r>
            <a:r>
              <a:rPr lang="en-US" baseline="30000" dirty="0"/>
              <a:t>®</a:t>
            </a:r>
          </a:p>
          <a:p>
            <a:r>
              <a:rPr lang="en-US" dirty="0" smtClean="0"/>
              <a:t>T&amp;B</a:t>
            </a:r>
            <a:r>
              <a:rPr lang="en-US" baseline="30000" dirty="0" smtClean="0"/>
              <a:t>®</a:t>
            </a:r>
            <a:r>
              <a:rPr lang="en-US" dirty="0" smtClean="0"/>
              <a:t> Fittings</a:t>
            </a:r>
            <a:endParaRPr lang="en-US" dirty="0"/>
          </a:p>
        </p:txBody>
      </p:sp>
      <p:sp>
        <p:nvSpPr>
          <p:cNvPr id="5" name="Content Placeholder 4"/>
          <p:cNvSpPr>
            <a:spLocks noGrp="1"/>
          </p:cNvSpPr>
          <p:nvPr>
            <p:ph idx="14"/>
          </p:nvPr>
        </p:nvSpPr>
        <p:spPr/>
        <p:txBody>
          <a:bodyPr/>
          <a:lstStyle/>
          <a:p>
            <a:r>
              <a:rPr lang="en-US"/>
              <a:t>Thomas &amp; Betts </a:t>
            </a:r>
            <a:r>
              <a:rPr lang="en-US" smtClean="0"/>
              <a:t>brands for </a:t>
            </a:r>
            <a:r>
              <a:rPr lang="en-US"/>
              <a:t>liquid </a:t>
            </a:r>
            <a:r>
              <a:rPr lang="en-US" smtClean="0"/>
              <a:t>ingress protection</a:t>
            </a:r>
            <a:endParaRPr lang="en-US"/>
          </a:p>
        </p:txBody>
      </p:sp>
      <p:sp>
        <p:nvSpPr>
          <p:cNvPr id="6" name="TextBox 30"/>
          <p:cNvSpPr txBox="1">
            <a:spLocks noChangeArrowheads="1"/>
          </p:cNvSpPr>
          <p:nvPr/>
        </p:nvSpPr>
        <p:spPr bwMode="auto">
          <a:xfrm>
            <a:off x="4686300" y="5839408"/>
            <a:ext cx="219233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Red•Dot</a:t>
            </a:r>
            <a:r>
              <a:rPr lang="en-US" sz="1000" b="1" baseline="30000" dirty="0" smtClean="0"/>
              <a:t>®</a:t>
            </a:r>
            <a:endParaRPr lang="en-US" sz="1000" b="1" baseline="30000" dirty="0"/>
          </a:p>
          <a:p>
            <a:pPr algn="ctr"/>
            <a:r>
              <a:rPr lang="en-US" sz="900" dirty="0" smtClean="0"/>
              <a:t>Code </a:t>
            </a:r>
            <a:r>
              <a:rPr lang="en-US" sz="900" dirty="0" err="1" smtClean="0"/>
              <a:t>Keeper</a:t>
            </a:r>
            <a:r>
              <a:rPr lang="en-US" sz="900" baseline="30000" dirty="0" err="1" smtClean="0"/>
              <a:t>TM</a:t>
            </a:r>
            <a:r>
              <a:rPr lang="en-US" sz="900" dirty="0" smtClean="0"/>
              <a:t> Weatherproof Covers</a:t>
            </a:r>
            <a:endParaRPr lang="en-US" sz="900" dirty="0"/>
          </a:p>
        </p:txBody>
      </p:sp>
      <p:sp>
        <p:nvSpPr>
          <p:cNvPr id="7" name="TextBox 32"/>
          <p:cNvSpPr txBox="1">
            <a:spLocks noChangeArrowheads="1"/>
          </p:cNvSpPr>
          <p:nvPr/>
        </p:nvSpPr>
        <p:spPr bwMode="auto">
          <a:xfrm>
            <a:off x="2616200" y="5840995"/>
            <a:ext cx="1795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a:t>T&amp;B</a:t>
            </a:r>
            <a:r>
              <a:rPr lang="en-US" sz="1000" b="1" baseline="30000" dirty="0"/>
              <a:t>®</a:t>
            </a:r>
            <a:r>
              <a:rPr lang="en-US" sz="1000" b="1" dirty="0"/>
              <a:t> Fittings</a:t>
            </a:r>
          </a:p>
          <a:p>
            <a:pPr algn="ctr"/>
            <a:r>
              <a:rPr lang="en-US" sz="900" dirty="0"/>
              <a:t>Stainless Steel </a:t>
            </a:r>
            <a:r>
              <a:rPr lang="en-US" sz="900" dirty="0" err="1"/>
              <a:t>Liquidtight</a:t>
            </a:r>
            <a:endParaRPr lang="en-US" sz="900" dirty="0"/>
          </a:p>
          <a:p>
            <a:pPr algn="ctr"/>
            <a:r>
              <a:rPr lang="en-US" sz="900" dirty="0"/>
              <a:t>Conduit and Cord Fittings</a:t>
            </a:r>
          </a:p>
        </p:txBody>
      </p:sp>
      <p:sp>
        <p:nvSpPr>
          <p:cNvPr id="8" name="TextBox 33"/>
          <p:cNvSpPr txBox="1">
            <a:spLocks noChangeArrowheads="1"/>
          </p:cNvSpPr>
          <p:nvPr/>
        </p:nvSpPr>
        <p:spPr bwMode="auto">
          <a:xfrm>
            <a:off x="3156841" y="4682624"/>
            <a:ext cx="25273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a:t>Russellstoll</a:t>
            </a:r>
            <a:r>
              <a:rPr lang="en-US" sz="1000" b="1" baseline="30000" dirty="0"/>
              <a:t>®</a:t>
            </a:r>
          </a:p>
          <a:p>
            <a:pPr algn="ctr"/>
            <a:r>
              <a:rPr lang="en-US" sz="900" dirty="0" err="1" smtClean="0"/>
              <a:t>DuraGard</a:t>
            </a:r>
            <a:r>
              <a:rPr lang="en-US" sz="900" baseline="30000" dirty="0" smtClean="0"/>
              <a:t>®</a:t>
            </a:r>
            <a:r>
              <a:rPr lang="en-US" sz="900" dirty="0" smtClean="0"/>
              <a:t> </a:t>
            </a:r>
            <a:r>
              <a:rPr lang="en-US" sz="900" dirty="0"/>
              <a:t>Pin-and-Sleeve Connectors</a:t>
            </a:r>
          </a:p>
        </p:txBody>
      </p:sp>
      <p:pic>
        <p:nvPicPr>
          <p:cNvPr id="9" name="Picture 8" descr="rs_washdowntypicalsit#3A5E4.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5981" y="3657600"/>
            <a:ext cx="1293226" cy="990811"/>
          </a:xfrm>
          <a:prstGeom prst="rect">
            <a:avLst/>
          </a:prstGeom>
          <a:ln>
            <a:noFill/>
          </a:ln>
          <a:effectLst>
            <a:softEdge rad="88900"/>
          </a:effectLst>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8244" y="5105400"/>
            <a:ext cx="911916" cy="724208"/>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3126" y="5133732"/>
            <a:ext cx="1082289" cy="742340"/>
          </a:xfrm>
          <a:prstGeom prst="rect">
            <a:avLst/>
          </a:prstGeom>
        </p:spPr>
      </p:pic>
      <p:pic>
        <p:nvPicPr>
          <p:cNvPr id="12" name="Picture 11" descr="Washing_of_Coal_dt10159437.ep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5074" y="2032000"/>
            <a:ext cx="2019611" cy="2639122"/>
          </a:xfrm>
          <a:prstGeom prst="rect">
            <a:avLst/>
          </a:prstGeom>
        </p:spPr>
      </p:pic>
    </p:spTree>
    <p:extLst>
      <p:ext uri="{BB962C8B-B14F-4D97-AF65-F5344CB8AC3E}">
        <p14:creationId xmlns:p14="http://schemas.microsoft.com/office/powerpoint/2010/main" val="344555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a:t>
            </a:r>
            <a:r>
              <a:rPr lang="en-US" dirty="0"/>
              <a:t>Ingress Protection</a:t>
            </a:r>
          </a:p>
        </p:txBody>
      </p:sp>
      <p:sp>
        <p:nvSpPr>
          <p:cNvPr id="3" name="Content Placeholder 2"/>
          <p:cNvSpPr>
            <a:spLocks noGrp="1"/>
          </p:cNvSpPr>
          <p:nvPr>
            <p:ph idx="1"/>
          </p:nvPr>
        </p:nvSpPr>
        <p:spPr>
          <a:xfrm>
            <a:off x="2667000" y="1981200"/>
            <a:ext cx="4267200" cy="1143000"/>
          </a:xfrm>
        </p:spPr>
        <p:txBody>
          <a:bodyPr/>
          <a:lstStyle/>
          <a:p>
            <a:pPr marL="0" indent="0">
              <a:buNone/>
            </a:pPr>
            <a:r>
              <a:rPr lang="en-US"/>
              <a:t>The financial impact of allowing liquid to migrate into electrical systems can be significant — whether the result of </a:t>
            </a:r>
            <a:r>
              <a:rPr lang="en-US" smtClean="0"/>
              <a:t>downtime or </a:t>
            </a:r>
            <a:r>
              <a:rPr lang="en-US"/>
              <a:t>having to replace damaged components. </a:t>
            </a:r>
          </a:p>
        </p:txBody>
      </p:sp>
      <p:sp>
        <p:nvSpPr>
          <p:cNvPr id="4" name="Content Placeholder 3"/>
          <p:cNvSpPr>
            <a:spLocks noGrp="1"/>
          </p:cNvSpPr>
          <p:nvPr>
            <p:ph idx="13"/>
          </p:nvPr>
        </p:nvSpPr>
        <p:spPr/>
        <p:txBody>
          <a:bodyPr/>
          <a:lstStyle/>
          <a:p>
            <a:r>
              <a:rPr lang="en-US" dirty="0" err="1" smtClean="0"/>
              <a:t>Carlon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a:t>®</a:t>
            </a:r>
          </a:p>
          <a:p>
            <a:r>
              <a:rPr lang="en-US" dirty="0" err="1" smtClean="0"/>
              <a:t>Kopex</a:t>
            </a:r>
            <a:r>
              <a:rPr lang="en-US" dirty="0" smtClean="0"/>
              <a:t>-Ex</a:t>
            </a:r>
            <a:r>
              <a:rPr lang="en-US" dirty="0"/>
              <a:t>™</a:t>
            </a:r>
          </a:p>
          <a:p>
            <a:r>
              <a:rPr lang="fr-CA" dirty="0" err="1" smtClean="0"/>
              <a:t>Lumacell</a:t>
            </a:r>
            <a:r>
              <a:rPr lang="en-US" baseline="30000" dirty="0"/>
              <a:t>®</a:t>
            </a:r>
          </a:p>
          <a:p>
            <a:r>
              <a:rPr lang="en-US" dirty="0" err="1" smtClean="0"/>
              <a:t>Ocal</a:t>
            </a:r>
            <a:r>
              <a:rPr lang="en-US" dirty="0"/>
              <a:t>™</a:t>
            </a:r>
          </a:p>
          <a:p>
            <a:r>
              <a:rPr lang="en-US" dirty="0" smtClean="0"/>
              <a:t>PMA</a:t>
            </a:r>
            <a:r>
              <a:rPr lang="en-US" baseline="30000" dirty="0"/>
              <a:t>®</a:t>
            </a:r>
          </a:p>
          <a:p>
            <a:r>
              <a:rPr lang="en-US" dirty="0" smtClean="0"/>
              <a:t>Ready-Lite</a:t>
            </a:r>
            <a:r>
              <a:rPr lang="en-US" baseline="30000" dirty="0"/>
              <a:t>®</a:t>
            </a:r>
          </a:p>
          <a:p>
            <a:r>
              <a:rPr lang="en-US" dirty="0" err="1" smtClean="0"/>
              <a:t>Reznor</a:t>
            </a:r>
            <a:r>
              <a:rPr lang="en-US" baseline="30000" dirty="0"/>
              <a:t>®</a:t>
            </a:r>
          </a:p>
          <a:p>
            <a:r>
              <a:rPr lang="en-US" dirty="0" err="1" smtClean="0"/>
              <a:t>Russellstoll</a:t>
            </a:r>
            <a:r>
              <a:rPr lang="en-US" baseline="30000" dirty="0" smtClean="0"/>
              <a:t>®</a:t>
            </a:r>
            <a:r>
              <a:rPr lang="en-US" dirty="0" smtClean="0"/>
              <a:t> </a:t>
            </a:r>
            <a:endParaRPr lang="en-US" dirty="0"/>
          </a:p>
          <a:p>
            <a:r>
              <a:rPr lang="fr-CA" dirty="0" err="1" smtClean="0"/>
              <a:t>Sta-Kon</a:t>
            </a:r>
            <a:r>
              <a:rPr lang="en-US" baseline="30000" dirty="0"/>
              <a:t>®</a:t>
            </a:r>
          </a:p>
          <a:p>
            <a:r>
              <a:rPr lang="fr-CA" dirty="0" err="1" smtClean="0"/>
              <a:t>Superstrut</a:t>
            </a:r>
            <a:r>
              <a:rPr lang="en-US" baseline="30000" dirty="0"/>
              <a:t>®</a:t>
            </a:r>
          </a:p>
          <a:p>
            <a:r>
              <a:rPr lang="en-US" dirty="0" smtClean="0"/>
              <a:t>T&amp;B</a:t>
            </a:r>
            <a:r>
              <a:rPr lang="en-US" baseline="30000" dirty="0" smtClean="0"/>
              <a:t>®</a:t>
            </a:r>
            <a:r>
              <a:rPr lang="en-US" dirty="0" smtClean="0"/>
              <a:t> </a:t>
            </a:r>
            <a:r>
              <a:rPr lang="en-US" dirty="0"/>
              <a:t>Fittings</a:t>
            </a:r>
          </a:p>
          <a:p>
            <a:endParaRPr lang="en-US" dirty="0"/>
          </a:p>
          <a:p>
            <a:endParaRPr lang="en-US" dirty="0"/>
          </a:p>
        </p:txBody>
      </p:sp>
      <p:sp>
        <p:nvSpPr>
          <p:cNvPr id="5" name="Content Placeholder 4"/>
          <p:cNvSpPr>
            <a:spLocks noGrp="1"/>
          </p:cNvSpPr>
          <p:nvPr>
            <p:ph idx="14"/>
          </p:nvPr>
        </p:nvSpPr>
        <p:spPr/>
        <p:txBody>
          <a:bodyPr/>
          <a:lstStyle/>
          <a:p>
            <a:r>
              <a:rPr lang="en-US"/>
              <a:t>Thomas &amp; Betts </a:t>
            </a:r>
            <a:r>
              <a:rPr lang="en-US" smtClean="0"/>
              <a:t>brands for </a:t>
            </a:r>
            <a:r>
              <a:rPr lang="en-US"/>
              <a:t>liquid </a:t>
            </a:r>
            <a:r>
              <a:rPr lang="en-US" smtClean="0"/>
              <a:t>ingress protection</a:t>
            </a:r>
            <a:endParaRPr lang="en-US"/>
          </a:p>
        </p:txBody>
      </p:sp>
      <p:pic>
        <p:nvPicPr>
          <p:cNvPr id="13"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3870" y="4935614"/>
            <a:ext cx="11747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9"/>
          <p:cNvSpPr txBox="1">
            <a:spLocks noChangeArrowheads="1"/>
          </p:cNvSpPr>
          <p:nvPr/>
        </p:nvSpPr>
        <p:spPr bwMode="auto">
          <a:xfrm>
            <a:off x="2430463" y="4684208"/>
            <a:ext cx="218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Ocal</a:t>
            </a:r>
            <a:r>
              <a:rPr lang="en-US" sz="1000" b="1" dirty="0" smtClean="0"/>
              <a:t>™</a:t>
            </a:r>
            <a:endParaRPr lang="en-US" sz="1000" b="1" baseline="30000" dirty="0"/>
          </a:p>
          <a:p>
            <a:pPr algn="ctr"/>
            <a:r>
              <a:rPr lang="en-US" sz="900" dirty="0" smtClean="0"/>
              <a:t>OCAL-BLUE</a:t>
            </a:r>
            <a:r>
              <a:rPr lang="en-US" sz="900" baseline="30000" dirty="0" smtClean="0"/>
              <a:t>TM</a:t>
            </a:r>
            <a:r>
              <a:rPr lang="en-US" sz="900" dirty="0" smtClean="0"/>
              <a:t> </a:t>
            </a:r>
            <a:r>
              <a:rPr lang="en-US" sz="900" dirty="0"/>
              <a:t>Type 4X</a:t>
            </a:r>
          </a:p>
          <a:p>
            <a:pPr algn="ctr"/>
            <a:r>
              <a:rPr lang="en-US" sz="900" dirty="0"/>
              <a:t>Form 8 Conduit Bodies</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4485" y="3686096"/>
            <a:ext cx="1379550" cy="1230042"/>
          </a:xfrm>
          <a:prstGeom prst="rect">
            <a:avLst/>
          </a:prstGeom>
        </p:spPr>
      </p:pic>
      <p:sp>
        <p:nvSpPr>
          <p:cNvPr id="17" name="TextBox 33"/>
          <p:cNvSpPr txBox="1">
            <a:spLocks noChangeArrowheads="1"/>
          </p:cNvSpPr>
          <p:nvPr/>
        </p:nvSpPr>
        <p:spPr bwMode="auto">
          <a:xfrm>
            <a:off x="4532158" y="4763158"/>
            <a:ext cx="25273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a:t>PMA</a:t>
            </a:r>
            <a:r>
              <a:rPr lang="en-US" sz="700" b="1" baseline="100000"/>
              <a:t>®</a:t>
            </a:r>
          </a:p>
          <a:p>
            <a:pPr algn="ctr"/>
            <a:r>
              <a:rPr lang="en-US" sz="1400" baseline="30000"/>
              <a:t>Flexible Nylon Conduit Systems</a:t>
            </a:r>
          </a:p>
        </p:txBody>
      </p:sp>
      <p:pic>
        <p:nvPicPr>
          <p:cNvPr id="1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8433" y="4007508"/>
            <a:ext cx="11541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0"/>
          <p:cNvSpPr txBox="1">
            <a:spLocks noChangeArrowheads="1"/>
          </p:cNvSpPr>
          <p:nvPr/>
        </p:nvSpPr>
        <p:spPr bwMode="auto">
          <a:xfrm>
            <a:off x="3459820" y="5796039"/>
            <a:ext cx="2192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dirty="0" smtClean="0"/>
              <a:t>Shrink-</a:t>
            </a:r>
            <a:r>
              <a:rPr lang="en-US" sz="1400" b="1" baseline="30000" dirty="0" err="1" smtClean="0"/>
              <a:t>Kon</a:t>
            </a:r>
            <a:r>
              <a:rPr lang="en-US" sz="800" b="1" baseline="100000" dirty="0" smtClean="0"/>
              <a:t>™</a:t>
            </a:r>
            <a:r>
              <a:rPr lang="en-US" sz="1400" b="1" baseline="30000" dirty="0" smtClean="0"/>
              <a:t> </a:t>
            </a:r>
          </a:p>
          <a:p>
            <a:pPr algn="ctr"/>
            <a:r>
              <a:rPr lang="en-US" sz="1400" baseline="30000" dirty="0" smtClean="0"/>
              <a:t>Wire </a:t>
            </a:r>
            <a:r>
              <a:rPr lang="en-US" sz="1400" baseline="30000" dirty="0"/>
              <a:t>and Connector Insulation Products</a:t>
            </a:r>
          </a:p>
        </p:txBody>
      </p:sp>
      <p:graphicFrame>
        <p:nvGraphicFramePr>
          <p:cNvPr id="6" name="Object 5"/>
          <p:cNvGraphicFramePr>
            <a:graphicFrameLocks noChangeAspect="1"/>
          </p:cNvGraphicFramePr>
          <p:nvPr>
            <p:extLst>
              <p:ext uri="{D42A27DB-BD31-4B8C-83A1-F6EECF244321}">
                <p14:modId xmlns:p14="http://schemas.microsoft.com/office/powerpoint/2010/main" val="1547384495"/>
              </p:ext>
            </p:extLst>
          </p:nvPr>
        </p:nvGraphicFramePr>
        <p:xfrm>
          <a:off x="389414" y="2042183"/>
          <a:ext cx="2041049" cy="2641600"/>
        </p:xfrm>
        <a:graphic>
          <a:graphicData uri="http://schemas.openxmlformats.org/presentationml/2006/ole">
            <mc:AlternateContent xmlns:mc="http://schemas.openxmlformats.org/markup-compatibility/2006">
              <mc:Choice xmlns:v="urn:schemas-microsoft-com:vml" Requires="v">
                <p:oleObj spid="_x0000_s4108"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389414" y="2042183"/>
                        <a:ext cx="2041049" cy="2641600"/>
                      </a:xfrm>
                      <a:prstGeom prst="rect">
                        <a:avLst/>
                      </a:prstGeom>
                    </p:spPr>
                  </p:pic>
                </p:oleObj>
              </mc:Fallback>
            </mc:AlternateContent>
          </a:graphicData>
        </a:graphic>
      </p:graphicFrame>
    </p:spTree>
    <p:extLst>
      <p:ext uri="{BB962C8B-B14F-4D97-AF65-F5344CB8AC3E}">
        <p14:creationId xmlns:p14="http://schemas.microsoft.com/office/powerpoint/2010/main" val="181742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1" y="1610626"/>
            <a:ext cx="6366930" cy="4449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1447801" y="2281449"/>
            <a:ext cx="3962399" cy="775961"/>
          </a:xfrm>
        </p:spPr>
        <p:txBody>
          <a:bodyPr/>
          <a:lstStyle/>
          <a:p>
            <a:r>
              <a:rPr lang="en-US" dirty="0" smtClean="0"/>
              <a:t>Safety</a:t>
            </a:r>
            <a:endParaRPr lang="en-US" dirty="0"/>
          </a:p>
        </p:txBody>
      </p:sp>
      <p:pic>
        <p:nvPicPr>
          <p:cNvPr id="4" name="Picture 29" descr="Safety.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1413" y="2365260"/>
            <a:ext cx="763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670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Safety</a:t>
            </a:r>
            <a:endParaRPr lang="en-US" dirty="0"/>
          </a:p>
        </p:txBody>
      </p:sp>
      <p:sp>
        <p:nvSpPr>
          <p:cNvPr id="3" name="Content Placeholder 2"/>
          <p:cNvSpPr>
            <a:spLocks noGrp="1"/>
          </p:cNvSpPr>
          <p:nvPr>
            <p:ph idx="1"/>
          </p:nvPr>
        </p:nvSpPr>
        <p:spPr/>
        <p:txBody>
          <a:bodyPr/>
          <a:lstStyle/>
          <a:p>
            <a:pPr marL="0" indent="0">
              <a:buNone/>
            </a:pPr>
            <a:r>
              <a:rPr lang="en-US" dirty="0" smtClean="0"/>
              <a:t>During </a:t>
            </a:r>
            <a:r>
              <a:rPr lang="en-US" dirty="0"/>
              <a:t>the </a:t>
            </a:r>
            <a:r>
              <a:rPr lang="en-US" dirty="0" smtClean="0"/>
              <a:t>years </a:t>
            </a:r>
            <a:r>
              <a:rPr lang="en-US" dirty="0"/>
              <a:t>2000–2009, electrical </a:t>
            </a:r>
            <a:r>
              <a:rPr lang="en-US" dirty="0" smtClean="0"/>
              <a:t>accidents were </a:t>
            </a:r>
            <a:r>
              <a:rPr lang="en-US" dirty="0"/>
              <a:t>the leading cause of fatalities in the U.S. </a:t>
            </a:r>
            <a:r>
              <a:rPr lang="en-US" dirty="0" smtClean="0"/>
              <a:t>mining industry</a:t>
            </a:r>
            <a:r>
              <a:rPr lang="en-US" dirty="0"/>
              <a:t>, accounting for 6% of all deaths. </a:t>
            </a:r>
            <a:r>
              <a:rPr lang="en-US" dirty="0" smtClean="0"/>
              <a:t>Electrical injuries </a:t>
            </a:r>
            <a:r>
              <a:rPr lang="en-US" dirty="0"/>
              <a:t>in mining are also disproportionately deadly</a:t>
            </a:r>
            <a:r>
              <a:rPr lang="en-US" dirty="0" smtClean="0"/>
              <a:t>, with </a:t>
            </a:r>
            <a:r>
              <a:rPr lang="en-US" dirty="0"/>
              <a:t>1 out of every 22 such </a:t>
            </a:r>
            <a:r>
              <a:rPr lang="en-US" dirty="0" smtClean="0"/>
              <a:t>injuries ending in a fatality, compared </a:t>
            </a:r>
            <a:r>
              <a:rPr lang="en-US" dirty="0"/>
              <a:t>with an average of 1 out of </a:t>
            </a:r>
            <a:r>
              <a:rPr lang="en-US" dirty="0" smtClean="0"/>
              <a:t>every 203 </a:t>
            </a:r>
            <a:r>
              <a:rPr lang="en-US" dirty="0"/>
              <a:t>for all other types of injuries.*</a:t>
            </a:r>
          </a:p>
        </p:txBody>
      </p:sp>
      <p:sp>
        <p:nvSpPr>
          <p:cNvPr id="4" name="Content Placeholder 3"/>
          <p:cNvSpPr>
            <a:spLocks noGrp="1"/>
          </p:cNvSpPr>
          <p:nvPr>
            <p:ph idx="13"/>
          </p:nvPr>
        </p:nvSpPr>
        <p:spPr>
          <a:xfrm>
            <a:off x="7086600" y="1981200"/>
            <a:ext cx="1943100" cy="4419600"/>
          </a:xfrm>
        </p:spPr>
        <p:txBody>
          <a:bodyPr>
            <a:normAutofit/>
          </a:bodyPr>
          <a:lstStyle/>
          <a:p>
            <a:r>
              <a:rPr lang="en-US" dirty="0" smtClean="0"/>
              <a:t>Blackburn</a:t>
            </a:r>
            <a:r>
              <a:rPr lang="en-US" baseline="30000" dirty="0" smtClean="0"/>
              <a:t>®</a:t>
            </a:r>
          </a:p>
          <a:p>
            <a:r>
              <a:rPr lang="en-US" dirty="0" err="1" smtClean="0"/>
              <a:t>Emergi</a:t>
            </a:r>
            <a:r>
              <a:rPr lang="en-US" dirty="0" smtClean="0"/>
              <a:t>-Lite</a:t>
            </a:r>
            <a:r>
              <a:rPr lang="en-US" baseline="30000" dirty="0" smtClean="0"/>
              <a:t>®</a:t>
            </a:r>
            <a:endParaRPr lang="en-US" baseline="30000" dirty="0"/>
          </a:p>
          <a:p>
            <a:r>
              <a:rPr lang="en-US" dirty="0" smtClean="0"/>
              <a:t>E-Z-Code</a:t>
            </a:r>
            <a:r>
              <a:rPr lang="en-US" baseline="30000" dirty="0" smtClean="0"/>
              <a:t>®</a:t>
            </a:r>
            <a:endParaRPr lang="en-US" baseline="30000" dirty="0"/>
          </a:p>
          <a:p>
            <a:r>
              <a:rPr lang="en-US" dirty="0" smtClean="0"/>
              <a:t>Fisher </a:t>
            </a:r>
            <a:r>
              <a:rPr lang="en-US" dirty="0" err="1" smtClean="0"/>
              <a:t>Pierce</a:t>
            </a:r>
            <a:r>
              <a:rPr lang="en-US" baseline="30000" dirty="0" err="1" smtClean="0"/>
              <a:t>TM</a:t>
            </a:r>
            <a:endParaRPr lang="en-US" baseline="30000" dirty="0"/>
          </a:p>
          <a:p>
            <a:r>
              <a:rPr lang="en-US" dirty="0" err="1" smtClean="0"/>
              <a:t>Hazlux</a:t>
            </a:r>
            <a:r>
              <a:rPr lang="en-US" baseline="30000" dirty="0"/>
              <a:t>®</a:t>
            </a:r>
          </a:p>
          <a:p>
            <a:r>
              <a:rPr lang="en-US" dirty="0" err="1" smtClean="0"/>
              <a:t>Homac</a:t>
            </a:r>
            <a:r>
              <a:rPr lang="en-US" baseline="30000" dirty="0"/>
              <a:t>®</a:t>
            </a:r>
          </a:p>
          <a:p>
            <a:r>
              <a:rPr lang="en-US" dirty="0" smtClean="0"/>
              <a:t>Joslyn Hi-Voltage</a:t>
            </a:r>
            <a:r>
              <a:rPr lang="en-US" baseline="30000" dirty="0"/>
              <a:t>®</a:t>
            </a:r>
          </a:p>
          <a:p>
            <a:r>
              <a:rPr lang="en-US" dirty="0" err="1" smtClean="0"/>
              <a:t>Kopex</a:t>
            </a:r>
            <a:r>
              <a:rPr lang="en-US" dirty="0" smtClean="0"/>
              <a:t>-Ex</a:t>
            </a:r>
            <a:r>
              <a:rPr lang="en-US" dirty="0"/>
              <a:t>™</a:t>
            </a:r>
          </a:p>
          <a:p>
            <a:r>
              <a:rPr lang="en-US" dirty="0" err="1" smtClean="0"/>
              <a:t>Lumacell</a:t>
            </a:r>
            <a:r>
              <a:rPr lang="en-US" baseline="30000" dirty="0"/>
              <a:t>®</a:t>
            </a:r>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Russellstoll</a:t>
            </a:r>
            <a:r>
              <a:rPr lang="en-US" baseline="30000" dirty="0"/>
              <a:t>®</a:t>
            </a:r>
          </a:p>
          <a:p>
            <a:r>
              <a:rPr lang="en-US" dirty="0" err="1" smtClean="0"/>
              <a:t>Sta-Kon</a:t>
            </a:r>
            <a:r>
              <a:rPr lang="en-US" baseline="30000" dirty="0"/>
              <a:t>®</a:t>
            </a:r>
          </a:p>
          <a:p>
            <a:r>
              <a:rPr lang="fr-CA" dirty="0" err="1" smtClean="0"/>
              <a:t>Superstrut</a:t>
            </a:r>
            <a:r>
              <a:rPr lang="en-US" baseline="30000" dirty="0"/>
              <a:t>®</a:t>
            </a:r>
          </a:p>
          <a:p>
            <a:r>
              <a:rPr lang="en-US" dirty="0" smtClean="0"/>
              <a:t>T&amp;B</a:t>
            </a:r>
            <a:r>
              <a:rPr lang="en-US" baseline="30000" dirty="0" smtClean="0"/>
              <a:t>®</a:t>
            </a:r>
            <a:r>
              <a:rPr lang="en-US" dirty="0" smtClean="0"/>
              <a:t> </a:t>
            </a:r>
            <a:r>
              <a:rPr lang="en-US" dirty="0"/>
              <a:t>Fittings</a:t>
            </a:r>
          </a:p>
          <a:p>
            <a:r>
              <a:rPr lang="en-US" dirty="0" smtClean="0"/>
              <a:t>Ty-Rap</a:t>
            </a:r>
            <a:r>
              <a:rPr lang="en-US" baseline="30000" dirty="0"/>
              <a:t>®</a:t>
            </a:r>
          </a:p>
        </p:txBody>
      </p:sp>
      <p:sp>
        <p:nvSpPr>
          <p:cNvPr id="5" name="Content Placeholder 4"/>
          <p:cNvSpPr>
            <a:spLocks noGrp="1"/>
          </p:cNvSpPr>
          <p:nvPr>
            <p:ph idx="14"/>
          </p:nvPr>
        </p:nvSpPr>
        <p:spPr/>
        <p:txBody>
          <a:bodyPr/>
          <a:lstStyle/>
          <a:p>
            <a:r>
              <a:rPr lang="en-US" dirty="0"/>
              <a:t>Thomas &amp; Betts </a:t>
            </a:r>
            <a:r>
              <a:rPr lang="en-US" dirty="0" smtClean="0"/>
              <a:t>brands for safety</a:t>
            </a:r>
            <a:endParaRPr lang="en-US" dirty="0"/>
          </a:p>
        </p:txBody>
      </p:sp>
      <p:pic>
        <p:nvPicPr>
          <p:cNvPr id="6" name="Picture 23" descr="aptbd74_ez1ld_0.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3088" y="4850625"/>
            <a:ext cx="2746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lb86877_ez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8538" y="4831575"/>
            <a:ext cx="288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WMSL-0-45 new.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3750" y="4934763"/>
            <a:ext cx="2762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az1100_ez1ph_rev.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9550" y="5020488"/>
            <a:ext cx="6985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9"/>
          <p:cNvSpPr txBox="1">
            <a:spLocks noChangeArrowheads="1"/>
          </p:cNvSpPr>
          <p:nvPr/>
        </p:nvSpPr>
        <p:spPr bwMode="auto">
          <a:xfrm>
            <a:off x="3545740" y="4277421"/>
            <a:ext cx="218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900" b="1" dirty="0" smtClean="0"/>
              <a:t>Ty-Rap</a:t>
            </a:r>
            <a:r>
              <a:rPr lang="en-US" sz="900" b="1" baseline="30000" dirty="0" smtClean="0"/>
              <a:t>®</a:t>
            </a:r>
            <a:endParaRPr lang="en-US" sz="900" b="1" baseline="30000" dirty="0"/>
          </a:p>
          <a:p>
            <a:pPr algn="ctr"/>
            <a:r>
              <a:rPr lang="en-US" sz="900" dirty="0" smtClean="0"/>
              <a:t>Flame Retardant Cable Ties</a:t>
            </a:r>
            <a:endParaRPr lang="en-US" sz="900" dirty="0"/>
          </a:p>
        </p:txBody>
      </p:sp>
      <p:sp>
        <p:nvSpPr>
          <p:cNvPr id="11" name="TextBox 29"/>
          <p:cNvSpPr txBox="1">
            <a:spLocks noChangeArrowheads="1"/>
          </p:cNvSpPr>
          <p:nvPr/>
        </p:nvSpPr>
        <p:spPr bwMode="auto">
          <a:xfrm>
            <a:off x="2727984" y="5621299"/>
            <a:ext cx="21844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lnSpc>
                <a:spcPct val="120000"/>
              </a:lnSpc>
            </a:pPr>
            <a:r>
              <a:rPr lang="en-US" sz="900" b="1" dirty="0" err="1" smtClean="0"/>
              <a:t>Emergi</a:t>
            </a:r>
            <a:r>
              <a:rPr lang="en-US" sz="900" b="1" dirty="0" smtClean="0"/>
              <a:t>-Lite</a:t>
            </a:r>
            <a:r>
              <a:rPr lang="en-US" sz="900" b="1" baseline="30000" dirty="0" smtClean="0"/>
              <a:t>® /</a:t>
            </a:r>
            <a:r>
              <a:rPr lang="en-US" sz="900" b="1" dirty="0" err="1" smtClean="0"/>
              <a:t>Lumacell</a:t>
            </a:r>
            <a:r>
              <a:rPr lang="en-US" sz="900" b="1" baseline="30000" dirty="0" smtClean="0"/>
              <a:t>® </a:t>
            </a:r>
            <a:r>
              <a:rPr lang="en-US" sz="900" b="1" dirty="0" smtClean="0">
                <a:solidFill>
                  <a:srgbClr val="000000"/>
                </a:solidFill>
              </a:rPr>
              <a:t>/</a:t>
            </a:r>
            <a:r>
              <a:rPr lang="en-US" sz="900" b="1" dirty="0" smtClean="0"/>
              <a:t>Ready-Lite</a:t>
            </a:r>
            <a:r>
              <a:rPr lang="en-US" sz="900" b="1" baseline="30000" dirty="0"/>
              <a:t>®</a:t>
            </a:r>
            <a:endParaRPr lang="en-US" sz="900" b="1" dirty="0" smtClean="0"/>
          </a:p>
          <a:p>
            <a:pPr algn="ctr"/>
            <a:r>
              <a:rPr lang="en-US" sz="900" dirty="0" smtClean="0"/>
              <a:t>Emergency Lighting</a:t>
            </a:r>
            <a:endParaRPr lang="en-US" sz="900" dirty="0"/>
          </a:p>
        </p:txBody>
      </p:sp>
      <p:sp>
        <p:nvSpPr>
          <p:cNvPr id="12" name="TextBox 29"/>
          <p:cNvSpPr txBox="1">
            <a:spLocks noChangeArrowheads="1"/>
          </p:cNvSpPr>
          <p:nvPr/>
        </p:nvSpPr>
        <p:spPr bwMode="auto">
          <a:xfrm>
            <a:off x="4689514" y="5621299"/>
            <a:ext cx="218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900" b="1" dirty="0" smtClean="0"/>
              <a:t>E-Z-Code</a:t>
            </a:r>
            <a:r>
              <a:rPr lang="en-US" sz="900" b="1" baseline="30000" dirty="0" smtClean="0"/>
              <a:t>®</a:t>
            </a:r>
            <a:endParaRPr lang="en-US" sz="900" b="1" baseline="30000" dirty="0"/>
          </a:p>
          <a:p>
            <a:pPr algn="ctr"/>
            <a:r>
              <a:rPr lang="en-US" sz="900" dirty="0"/>
              <a:t>Safety Labels, Tags, </a:t>
            </a:r>
            <a:endParaRPr lang="en-US" sz="900" dirty="0" smtClean="0"/>
          </a:p>
          <a:p>
            <a:pPr algn="ctr"/>
            <a:r>
              <a:rPr lang="en-US" sz="900" dirty="0" smtClean="0"/>
              <a:t>Signs </a:t>
            </a:r>
            <a:r>
              <a:rPr lang="en-US" sz="900" dirty="0"/>
              <a:t>and Barricade Tapes</a:t>
            </a:r>
          </a:p>
        </p:txBody>
      </p:sp>
      <p:pic>
        <p:nvPicPr>
          <p:cNvPr id="13" name="Picture 12" descr="GasPlant_is3365072.ep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8878" y="2056780"/>
            <a:ext cx="2031028" cy="2577171"/>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59513" y="4928151"/>
            <a:ext cx="564015" cy="596967"/>
          </a:xfrm>
          <a:prstGeom prst="rect">
            <a:avLst/>
          </a:prstGeom>
        </p:spPr>
      </p:pic>
      <p:pic>
        <p:nvPicPr>
          <p:cNvPr id="15" name="Picture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98487" y="4978067"/>
            <a:ext cx="588538" cy="615818"/>
          </a:xfrm>
          <a:prstGeom prst="rect">
            <a:avLst/>
          </a:prstGeom>
        </p:spPr>
      </p:pic>
      <p:sp>
        <p:nvSpPr>
          <p:cNvPr id="16" name="Rectangle 15"/>
          <p:cNvSpPr/>
          <p:nvPr/>
        </p:nvSpPr>
        <p:spPr>
          <a:xfrm>
            <a:off x="4856977" y="3383568"/>
            <a:ext cx="2087756" cy="276999"/>
          </a:xfrm>
          <a:prstGeom prst="rect">
            <a:avLst/>
          </a:prstGeom>
        </p:spPr>
        <p:txBody>
          <a:bodyPr wrap="square">
            <a:spAutoFit/>
          </a:bodyPr>
          <a:lstStyle/>
          <a:p>
            <a:pPr algn="r"/>
            <a:r>
              <a:rPr lang="en-US" sz="600" i="1" dirty="0">
                <a:latin typeface="Arial" pitchFamily="34" charset="0"/>
                <a:cs typeface="Arial" pitchFamily="34" charset="0"/>
              </a:rPr>
              <a:t>* Source: U.S. Occupational Safety and Health,</a:t>
            </a:r>
          </a:p>
          <a:p>
            <a:pPr algn="r"/>
            <a:r>
              <a:rPr lang="en-US" sz="600" i="1" dirty="0">
                <a:latin typeface="Arial" pitchFamily="34" charset="0"/>
                <a:cs typeface="Arial" pitchFamily="34" charset="0"/>
              </a:rPr>
              <a:t>http://</a:t>
            </a:r>
            <a:r>
              <a:rPr lang="en-US" sz="600" i="1" dirty="0" err="1">
                <a:latin typeface="Arial" pitchFamily="34" charset="0"/>
                <a:cs typeface="Arial" pitchFamily="34" charset="0"/>
              </a:rPr>
              <a:t>www.cdc.gov</a:t>
            </a:r>
            <a:r>
              <a:rPr lang="en-US" sz="600" i="1" dirty="0">
                <a:latin typeface="Arial" pitchFamily="34" charset="0"/>
                <a:cs typeface="Arial" pitchFamily="34" charset="0"/>
              </a:rPr>
              <a:t>/</a:t>
            </a:r>
            <a:r>
              <a:rPr lang="en-US" sz="600" i="1" dirty="0" err="1">
                <a:latin typeface="Arial" pitchFamily="34" charset="0"/>
                <a:cs typeface="Arial" pitchFamily="34" charset="0"/>
              </a:rPr>
              <a:t>niosh</a:t>
            </a:r>
            <a:r>
              <a:rPr lang="en-US" sz="600" i="1" dirty="0">
                <a:latin typeface="Arial" pitchFamily="34" charset="0"/>
                <a:cs typeface="Arial" pitchFamily="34" charset="0"/>
              </a:rPr>
              <a:t>/mining/topicspage1.htm</a:t>
            </a:r>
          </a:p>
        </p:txBody>
      </p:sp>
      <p:pic>
        <p:nvPicPr>
          <p:cNvPr id="17" name="Picture 1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522439" y="3630767"/>
            <a:ext cx="257717" cy="625281"/>
          </a:xfrm>
          <a:prstGeom prst="rect">
            <a:avLst/>
          </a:prstGeom>
        </p:spPr>
      </p:pic>
    </p:spTree>
    <p:extLst>
      <p:ext uri="{BB962C8B-B14F-4D97-AF65-F5344CB8AC3E}">
        <p14:creationId xmlns:p14="http://schemas.microsoft.com/office/powerpoint/2010/main" val="55361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Safety</a:t>
            </a:r>
            <a:endParaRPr lang="en-US" dirty="0"/>
          </a:p>
        </p:txBody>
      </p:sp>
      <p:sp>
        <p:nvSpPr>
          <p:cNvPr id="3" name="Content Placeholder 2"/>
          <p:cNvSpPr>
            <a:spLocks noGrp="1"/>
          </p:cNvSpPr>
          <p:nvPr>
            <p:ph idx="1"/>
          </p:nvPr>
        </p:nvSpPr>
        <p:spPr/>
        <p:txBody>
          <a:bodyPr/>
          <a:lstStyle/>
          <a:p>
            <a:pPr marL="0" indent="0">
              <a:buNone/>
            </a:pPr>
            <a:r>
              <a:rPr lang="en-US" dirty="0"/>
              <a:t>No one is immune to safety </a:t>
            </a:r>
            <a:r>
              <a:rPr lang="en-US" dirty="0" smtClean="0"/>
              <a:t>concerns.</a:t>
            </a:r>
            <a:r>
              <a:rPr lang="en-US" dirty="0"/>
              <a:t> </a:t>
            </a:r>
            <a:r>
              <a:rPr lang="en-US" dirty="0" smtClean="0"/>
              <a:t>They </a:t>
            </a:r>
            <a:r>
              <a:rPr lang="en-US" dirty="0"/>
              <a:t>affect workers, production </a:t>
            </a:r>
            <a:r>
              <a:rPr lang="en-US" dirty="0" smtClean="0"/>
              <a:t>schedules and </a:t>
            </a:r>
            <a:r>
              <a:rPr lang="en-US" dirty="0"/>
              <a:t>the bottom line across a broad </a:t>
            </a:r>
            <a:r>
              <a:rPr lang="en-US" dirty="0" smtClean="0"/>
              <a:t>spectrum of </a:t>
            </a:r>
            <a:r>
              <a:rPr lang="en-US" dirty="0"/>
              <a:t>industries.</a:t>
            </a:r>
          </a:p>
        </p:txBody>
      </p:sp>
      <p:sp>
        <p:nvSpPr>
          <p:cNvPr id="4" name="Content Placeholder 3"/>
          <p:cNvSpPr>
            <a:spLocks noGrp="1"/>
          </p:cNvSpPr>
          <p:nvPr>
            <p:ph idx="13"/>
          </p:nvPr>
        </p:nvSpPr>
        <p:spPr>
          <a:xfrm>
            <a:off x="7200900" y="2057863"/>
            <a:ext cx="1943100" cy="4419600"/>
          </a:xfrm>
        </p:spPr>
        <p:txBody>
          <a:bodyPr>
            <a:normAutofit/>
          </a:bodyPr>
          <a:lstStyle/>
          <a:p>
            <a:r>
              <a:rPr lang="en-US" dirty="0" smtClean="0"/>
              <a:t>Blackburn</a:t>
            </a:r>
            <a:r>
              <a:rPr lang="en-US" baseline="30000" dirty="0"/>
              <a:t>®</a:t>
            </a:r>
          </a:p>
          <a:p>
            <a:r>
              <a:rPr lang="en-US" dirty="0" err="1" smtClean="0"/>
              <a:t>Emergi</a:t>
            </a:r>
            <a:r>
              <a:rPr lang="en-US" dirty="0" smtClean="0"/>
              <a:t>-Lite</a:t>
            </a:r>
            <a:r>
              <a:rPr lang="en-US" baseline="30000" dirty="0"/>
              <a:t>®</a:t>
            </a:r>
          </a:p>
          <a:p>
            <a:r>
              <a:rPr lang="en-US" dirty="0" smtClean="0"/>
              <a:t>E-Z-Code</a:t>
            </a:r>
            <a:r>
              <a:rPr lang="en-US" baseline="30000" dirty="0" smtClean="0"/>
              <a:t>®</a:t>
            </a:r>
            <a:endParaRPr lang="en-US" baseline="30000" dirty="0"/>
          </a:p>
          <a:p>
            <a:r>
              <a:rPr lang="en-US" dirty="0" smtClean="0"/>
              <a:t>Fisher </a:t>
            </a:r>
            <a:r>
              <a:rPr lang="en-US" dirty="0" err="1" smtClean="0"/>
              <a:t>Pierce</a:t>
            </a:r>
            <a:r>
              <a:rPr lang="en-US" baseline="30000" dirty="0" err="1" smtClean="0"/>
              <a:t>TM</a:t>
            </a:r>
            <a:endParaRPr lang="en-US" baseline="30000" dirty="0"/>
          </a:p>
          <a:p>
            <a:r>
              <a:rPr lang="en-US" dirty="0" err="1" smtClean="0"/>
              <a:t>Hazlux</a:t>
            </a:r>
            <a:r>
              <a:rPr lang="en-US" baseline="30000" dirty="0"/>
              <a:t>®</a:t>
            </a:r>
          </a:p>
          <a:p>
            <a:r>
              <a:rPr lang="en-US" dirty="0" err="1" smtClean="0"/>
              <a:t>Homac</a:t>
            </a:r>
            <a:r>
              <a:rPr lang="en-US" baseline="30000" dirty="0"/>
              <a:t>®</a:t>
            </a:r>
          </a:p>
          <a:p>
            <a:r>
              <a:rPr lang="en-US" dirty="0" smtClean="0"/>
              <a:t>Joslyn Hi-Voltage</a:t>
            </a:r>
            <a:r>
              <a:rPr lang="en-US" baseline="30000" dirty="0"/>
              <a:t>®</a:t>
            </a:r>
          </a:p>
          <a:p>
            <a:r>
              <a:rPr lang="en-US" dirty="0" err="1" smtClean="0"/>
              <a:t>Kopex</a:t>
            </a:r>
            <a:r>
              <a:rPr lang="en-US" dirty="0" smtClean="0"/>
              <a:t>-Ex™</a:t>
            </a:r>
            <a:endParaRPr lang="en-US" dirty="0"/>
          </a:p>
          <a:p>
            <a:r>
              <a:rPr lang="en-US" dirty="0" err="1" smtClean="0"/>
              <a:t>Lumacell</a:t>
            </a:r>
            <a:r>
              <a:rPr lang="en-US" baseline="30000" dirty="0"/>
              <a:t>®</a:t>
            </a:r>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Russellstoll</a:t>
            </a:r>
            <a:r>
              <a:rPr lang="en-US" baseline="30000" dirty="0"/>
              <a:t>®</a:t>
            </a:r>
          </a:p>
          <a:p>
            <a:r>
              <a:rPr lang="en-US" dirty="0" err="1" smtClean="0"/>
              <a:t>Sta-Kon</a:t>
            </a:r>
            <a:r>
              <a:rPr lang="en-US" baseline="30000" dirty="0"/>
              <a:t>®</a:t>
            </a:r>
          </a:p>
          <a:p>
            <a:r>
              <a:rPr lang="fr-CA" dirty="0" err="1" smtClean="0"/>
              <a:t>Superstrut</a:t>
            </a:r>
            <a:r>
              <a:rPr lang="en-US" baseline="30000" dirty="0"/>
              <a:t>®</a:t>
            </a:r>
          </a:p>
          <a:p>
            <a:r>
              <a:rPr lang="en-US" dirty="0" smtClean="0"/>
              <a:t>T&amp;B</a:t>
            </a:r>
            <a:r>
              <a:rPr lang="en-US" baseline="30000" dirty="0" smtClean="0"/>
              <a:t>®</a:t>
            </a:r>
            <a:r>
              <a:rPr lang="en-US" dirty="0" smtClean="0"/>
              <a:t> </a:t>
            </a:r>
            <a:r>
              <a:rPr lang="en-US" dirty="0"/>
              <a:t>Fittings</a:t>
            </a:r>
          </a:p>
          <a:p>
            <a:r>
              <a:rPr lang="en-US" dirty="0" smtClean="0"/>
              <a:t>Ty-Rap</a:t>
            </a:r>
            <a:r>
              <a:rPr lang="en-US" baseline="30000" dirty="0"/>
              <a:t>®</a:t>
            </a:r>
          </a:p>
        </p:txBody>
      </p:sp>
      <p:sp>
        <p:nvSpPr>
          <p:cNvPr id="5" name="Content Placeholder 4"/>
          <p:cNvSpPr>
            <a:spLocks noGrp="1"/>
          </p:cNvSpPr>
          <p:nvPr>
            <p:ph idx="14"/>
          </p:nvPr>
        </p:nvSpPr>
        <p:spPr/>
        <p:txBody>
          <a:bodyPr/>
          <a:lstStyle/>
          <a:p>
            <a:r>
              <a:rPr lang="en-US" dirty="0"/>
              <a:t>Thomas &amp; Betts </a:t>
            </a:r>
            <a:r>
              <a:rPr lang="en-US" dirty="0" smtClean="0"/>
              <a:t>brands for safety</a:t>
            </a:r>
            <a:endParaRPr lang="en-US" dirty="0"/>
          </a:p>
        </p:txBody>
      </p:sp>
      <p:sp>
        <p:nvSpPr>
          <p:cNvPr id="19" name="TextBox 30"/>
          <p:cNvSpPr txBox="1">
            <a:spLocks noChangeArrowheads="1"/>
          </p:cNvSpPr>
          <p:nvPr/>
        </p:nvSpPr>
        <p:spPr bwMode="auto">
          <a:xfrm>
            <a:off x="4748250" y="4817214"/>
            <a:ext cx="219233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Russellstoll</a:t>
            </a:r>
            <a:r>
              <a:rPr lang="en-US" sz="1000" b="1" baseline="30000" dirty="0" smtClean="0"/>
              <a:t>®</a:t>
            </a:r>
            <a:endParaRPr lang="en-US" sz="1000" b="1" baseline="30000" dirty="0"/>
          </a:p>
          <a:p>
            <a:pPr algn="ctr"/>
            <a:r>
              <a:rPr lang="en-US" sz="900" dirty="0" smtClean="0"/>
              <a:t>Safety Interlocks</a:t>
            </a:r>
            <a:endParaRPr lang="en-US" sz="900" dirty="0"/>
          </a:p>
        </p:txBody>
      </p:sp>
      <p:sp>
        <p:nvSpPr>
          <p:cNvPr id="20" name="TextBox 30"/>
          <p:cNvSpPr txBox="1">
            <a:spLocks noChangeArrowheads="1"/>
          </p:cNvSpPr>
          <p:nvPr/>
        </p:nvSpPr>
        <p:spPr bwMode="auto">
          <a:xfrm>
            <a:off x="2542786" y="4817214"/>
            <a:ext cx="219233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Russellstoll</a:t>
            </a:r>
            <a:r>
              <a:rPr lang="en-US" sz="1000" b="1" baseline="30000" dirty="0" smtClean="0"/>
              <a:t>®</a:t>
            </a:r>
            <a:endParaRPr lang="en-US" sz="1000" b="1" baseline="30000" dirty="0"/>
          </a:p>
          <a:p>
            <a:pPr algn="ctr"/>
            <a:r>
              <a:rPr lang="en-US" sz="900" dirty="0" smtClean="0"/>
              <a:t>Safe Ground Indicator </a:t>
            </a:r>
            <a:r>
              <a:rPr lang="en-US" sz="900" dirty="0"/>
              <a:t>System</a:t>
            </a: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0534" y="3723267"/>
            <a:ext cx="721949" cy="1088793"/>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7417" y="3768992"/>
            <a:ext cx="599998" cy="10223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13" y="4421232"/>
            <a:ext cx="457143" cy="35238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348199996"/>
              </p:ext>
            </p:extLst>
          </p:nvPr>
        </p:nvGraphicFramePr>
        <p:xfrm>
          <a:off x="304800" y="2132013"/>
          <a:ext cx="2041049" cy="2641600"/>
        </p:xfrm>
        <a:graphic>
          <a:graphicData uri="http://schemas.openxmlformats.org/presentationml/2006/ole">
            <mc:AlternateContent xmlns:mc="http://schemas.openxmlformats.org/markup-compatibility/2006">
              <mc:Choice xmlns:v="urn:schemas-microsoft-com:vml" Requires="v">
                <p:oleObj spid="_x0000_s5132"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304800" y="2132013"/>
                        <a:ext cx="2041049" cy="2641600"/>
                      </a:xfrm>
                      <a:prstGeom prst="rect">
                        <a:avLst/>
                      </a:prstGeom>
                    </p:spPr>
                  </p:pic>
                </p:oleObj>
              </mc:Fallback>
            </mc:AlternateContent>
          </a:graphicData>
        </a:graphic>
      </p:graphicFrame>
    </p:spTree>
    <p:extLst>
      <p:ext uri="{BB962C8B-B14F-4D97-AF65-F5344CB8AC3E}">
        <p14:creationId xmlns:p14="http://schemas.microsoft.com/office/powerpoint/2010/main" val="67664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3798" y="1653017"/>
            <a:ext cx="6358465" cy="4443631"/>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1533798" y="2590800"/>
            <a:ext cx="5079727" cy="775961"/>
          </a:xfrm>
        </p:spPr>
        <p:txBody>
          <a:bodyPr/>
          <a:lstStyle/>
          <a:p>
            <a:r>
              <a:rPr lang="en-US"/>
              <a:t>Extreme Temperature </a:t>
            </a:r>
            <a:r>
              <a:rPr lang="en-US" smtClean="0"/>
              <a:t>Protection</a:t>
            </a:r>
            <a:endParaRPr lang="en-US"/>
          </a:p>
        </p:txBody>
      </p:sp>
      <p:pic>
        <p:nvPicPr>
          <p:cNvPr id="4" name="Picture 15" descr="ExtremeTem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0150" y="2667000"/>
            <a:ext cx="66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449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a:t>
            </a:r>
            <a:r>
              <a:rPr lang="en-US" dirty="0"/>
              <a:t>Temperature Protection</a:t>
            </a:r>
          </a:p>
        </p:txBody>
      </p:sp>
      <p:sp>
        <p:nvSpPr>
          <p:cNvPr id="3" name="Content Placeholder 2"/>
          <p:cNvSpPr>
            <a:spLocks noGrp="1"/>
          </p:cNvSpPr>
          <p:nvPr>
            <p:ph idx="1"/>
          </p:nvPr>
        </p:nvSpPr>
        <p:spPr/>
        <p:txBody>
          <a:bodyPr/>
          <a:lstStyle/>
          <a:p>
            <a:pPr marL="0" indent="0">
              <a:buNone/>
            </a:pPr>
            <a:r>
              <a:rPr lang="en-US" dirty="0"/>
              <a:t>Outdoor and indoor machinery and </a:t>
            </a:r>
            <a:r>
              <a:rPr lang="en-US" dirty="0" smtClean="0"/>
              <a:t>process equipment </a:t>
            </a:r>
            <a:r>
              <a:rPr lang="en-US" dirty="0"/>
              <a:t>at metal processing, coal and cement plants must stand up to extreme temperatures, UV radiation, humidity and corrosive substances. Electrical systems must perform in these harsh conditions and be protected against condensation, water and sludge.</a:t>
            </a:r>
          </a:p>
        </p:txBody>
      </p:sp>
      <p:sp>
        <p:nvSpPr>
          <p:cNvPr id="4" name="Content Placeholder 3"/>
          <p:cNvSpPr>
            <a:spLocks noGrp="1"/>
          </p:cNvSpPr>
          <p:nvPr>
            <p:ph idx="13"/>
          </p:nvPr>
        </p:nvSpPr>
        <p:spPr/>
        <p:txBody>
          <a:bodyPr/>
          <a:lstStyle/>
          <a:p>
            <a:r>
              <a:rPr lang="en-US" dirty="0" smtClean="0"/>
              <a:t>E-Z-Code</a:t>
            </a:r>
            <a:r>
              <a:rPr lang="en-US" baseline="30000" dirty="0" smtClean="0"/>
              <a:t>®</a:t>
            </a:r>
            <a:endParaRPr lang="en-US" baseline="30000" dirty="0"/>
          </a:p>
          <a:p>
            <a:r>
              <a:rPr lang="en-US" dirty="0" err="1" smtClean="0"/>
              <a:t>Kopex</a:t>
            </a:r>
            <a:r>
              <a:rPr lang="en-US" dirty="0" smtClean="0"/>
              <a:t>-Ex</a:t>
            </a:r>
            <a:r>
              <a:rPr lang="en-US" dirty="0"/>
              <a:t>™</a:t>
            </a:r>
          </a:p>
          <a:p>
            <a:r>
              <a:rPr lang="en-US" dirty="0" smtClean="0"/>
              <a:t>PMA</a:t>
            </a:r>
            <a:r>
              <a:rPr lang="en-US" baseline="30000" dirty="0"/>
              <a:t>®</a:t>
            </a:r>
          </a:p>
          <a:p>
            <a:r>
              <a:rPr lang="en-US" dirty="0" smtClean="0"/>
              <a:t>Shrink-</a:t>
            </a:r>
            <a:r>
              <a:rPr lang="en-US" dirty="0" err="1" smtClean="0"/>
              <a:t>Kon</a:t>
            </a:r>
            <a:r>
              <a:rPr lang="en-US" baseline="30000" dirty="0" err="1" smtClean="0"/>
              <a:t>TM</a:t>
            </a:r>
            <a:endParaRPr lang="en-US" baseline="30000" dirty="0"/>
          </a:p>
          <a:p>
            <a:r>
              <a:rPr lang="en-US" dirty="0" err="1" smtClean="0"/>
              <a:t>Sta-Kon</a:t>
            </a:r>
            <a:r>
              <a:rPr lang="en-US" baseline="30000" dirty="0"/>
              <a:t>®</a:t>
            </a:r>
          </a:p>
          <a:p>
            <a:r>
              <a:rPr lang="en-US" dirty="0" smtClean="0"/>
              <a:t>T&amp;B</a:t>
            </a:r>
            <a:r>
              <a:rPr lang="en-US" baseline="30000" dirty="0" smtClean="0"/>
              <a:t>®</a:t>
            </a:r>
            <a:r>
              <a:rPr lang="en-US" dirty="0" smtClean="0"/>
              <a:t> Fittings</a:t>
            </a:r>
          </a:p>
          <a:p>
            <a:r>
              <a:rPr lang="en-US" dirty="0" smtClean="0"/>
              <a:t>Ty-Rap</a:t>
            </a:r>
            <a:r>
              <a:rPr lang="en-US" baseline="30000" dirty="0"/>
              <a:t>®</a:t>
            </a:r>
          </a:p>
          <a:p>
            <a:endParaRPr lang="en-US" dirty="0"/>
          </a:p>
        </p:txBody>
      </p:sp>
      <p:sp>
        <p:nvSpPr>
          <p:cNvPr id="5" name="Content Placeholder 4"/>
          <p:cNvSpPr>
            <a:spLocks noGrp="1"/>
          </p:cNvSpPr>
          <p:nvPr>
            <p:ph idx="14"/>
          </p:nvPr>
        </p:nvSpPr>
        <p:spPr/>
        <p:txBody>
          <a:bodyPr/>
          <a:lstStyle/>
          <a:p>
            <a:r>
              <a:rPr lang="en-US"/>
              <a:t>Thomas &amp; Betts </a:t>
            </a:r>
            <a:r>
              <a:rPr lang="en-US" smtClean="0"/>
              <a:t>brands for </a:t>
            </a:r>
            <a:r>
              <a:rPr lang="en-US"/>
              <a:t>extreme </a:t>
            </a:r>
            <a:r>
              <a:rPr lang="en-US" smtClean="0"/>
              <a:t>temperature protection</a:t>
            </a:r>
            <a:endParaRPr lang="en-US"/>
          </a:p>
        </p:txBody>
      </p:sp>
      <p:sp>
        <p:nvSpPr>
          <p:cNvPr id="6" name="TextBox 29"/>
          <p:cNvSpPr txBox="1">
            <a:spLocks noChangeArrowheads="1"/>
          </p:cNvSpPr>
          <p:nvPr/>
        </p:nvSpPr>
        <p:spPr bwMode="auto">
          <a:xfrm>
            <a:off x="2430463" y="4730750"/>
            <a:ext cx="218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a:t>Ty-Rap</a:t>
            </a:r>
            <a:r>
              <a:rPr lang="en-US" sz="1000" b="1" baseline="30000" dirty="0"/>
              <a:t>®</a:t>
            </a:r>
          </a:p>
          <a:p>
            <a:pPr algn="ctr"/>
            <a:r>
              <a:rPr lang="en-US" sz="1000" dirty="0"/>
              <a:t>Extra-High Temperature</a:t>
            </a:r>
          </a:p>
          <a:p>
            <a:pPr algn="ctr"/>
            <a:r>
              <a:rPr lang="en-US" sz="1000" dirty="0"/>
              <a:t>and Stainless Steel Ties</a:t>
            </a:r>
          </a:p>
        </p:txBody>
      </p:sp>
      <p:sp>
        <p:nvSpPr>
          <p:cNvPr id="7" name="TextBox 32"/>
          <p:cNvSpPr txBox="1">
            <a:spLocks noChangeArrowheads="1"/>
          </p:cNvSpPr>
          <p:nvPr/>
        </p:nvSpPr>
        <p:spPr bwMode="auto">
          <a:xfrm>
            <a:off x="3687957" y="5766653"/>
            <a:ext cx="17954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a:t>T&amp;B</a:t>
            </a:r>
            <a:r>
              <a:rPr lang="en-US" sz="1000" b="1" baseline="30000" dirty="0"/>
              <a:t>®</a:t>
            </a:r>
            <a:r>
              <a:rPr lang="en-US" sz="1000" b="1" dirty="0"/>
              <a:t> Fittings</a:t>
            </a:r>
          </a:p>
          <a:p>
            <a:pPr algn="ctr"/>
            <a:r>
              <a:rPr lang="en-US" sz="1000" dirty="0"/>
              <a:t>ATX </a:t>
            </a:r>
            <a:r>
              <a:rPr lang="en-US" sz="1000" dirty="0" err="1"/>
              <a:t>Liquiatite</a:t>
            </a:r>
            <a:r>
              <a:rPr lang="en-US" sz="1000" baseline="30000" dirty="0"/>
              <a:t>®</a:t>
            </a:r>
            <a:r>
              <a:rPr lang="en-US" sz="1000" dirty="0"/>
              <a:t> </a:t>
            </a:r>
            <a:r>
              <a:rPr lang="en-US" sz="1000" dirty="0" smtClean="0"/>
              <a:t>Flexible</a:t>
            </a:r>
          </a:p>
          <a:p>
            <a:pPr algn="ctr"/>
            <a:r>
              <a:rPr lang="en-US" sz="1000" dirty="0" smtClean="0"/>
              <a:t> </a:t>
            </a:r>
            <a:r>
              <a:rPr lang="en-US" sz="1000" dirty="0"/>
              <a:t>Metal Conduit and Fittings</a:t>
            </a:r>
          </a:p>
        </p:txBody>
      </p:sp>
      <p:pic>
        <p:nvPicPr>
          <p:cNvPr id="8" name="Picture 28" descr="dbre6404060k0_rs1ph_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0338" y="3806825"/>
            <a:ext cx="10842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3"/>
          <p:cNvSpPr txBox="1">
            <a:spLocks noChangeArrowheads="1"/>
          </p:cNvSpPr>
          <p:nvPr/>
        </p:nvSpPr>
        <p:spPr bwMode="auto">
          <a:xfrm>
            <a:off x="4525963" y="4725988"/>
            <a:ext cx="2527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a:t>Sta-Kon</a:t>
            </a:r>
            <a:r>
              <a:rPr lang="en-US" sz="1000" b="1" baseline="30000" dirty="0"/>
              <a:t>®</a:t>
            </a:r>
          </a:p>
          <a:p>
            <a:pPr algn="ctr"/>
            <a:r>
              <a:rPr lang="en-US" sz="1000" dirty="0"/>
              <a:t>High-Temperature Wire Joints</a:t>
            </a:r>
          </a:p>
          <a:p>
            <a:pPr algn="ctr"/>
            <a:r>
              <a:rPr lang="en-US" sz="1000" dirty="0"/>
              <a:t>and Terminals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9825" y="5423057"/>
            <a:ext cx="1485590" cy="339025"/>
          </a:xfrm>
          <a:prstGeom prst="rect">
            <a:avLst/>
          </a:prstGeom>
        </p:spPr>
      </p:pic>
      <p:pic>
        <p:nvPicPr>
          <p:cNvPr id="11" name="Picture 10" descr="Blast_Furnace_is17029839.ep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1268" y="2013414"/>
            <a:ext cx="1988634" cy="2645318"/>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6110" y="3792235"/>
            <a:ext cx="577695" cy="960661"/>
          </a:xfrm>
          <a:prstGeom prst="rect">
            <a:avLst/>
          </a:prstGeom>
        </p:spPr>
      </p:pic>
    </p:spTree>
    <p:extLst>
      <p:ext uri="{BB962C8B-B14F-4D97-AF65-F5344CB8AC3E}">
        <p14:creationId xmlns:p14="http://schemas.microsoft.com/office/powerpoint/2010/main" val="1530894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a:t>
            </a:r>
            <a:r>
              <a:rPr lang="en-US" dirty="0"/>
              <a:t>Temperature Protection</a:t>
            </a:r>
          </a:p>
        </p:txBody>
      </p:sp>
      <p:sp>
        <p:nvSpPr>
          <p:cNvPr id="3" name="Content Placeholder 2"/>
          <p:cNvSpPr>
            <a:spLocks noGrp="1"/>
          </p:cNvSpPr>
          <p:nvPr>
            <p:ph idx="1"/>
          </p:nvPr>
        </p:nvSpPr>
        <p:spPr/>
        <p:txBody>
          <a:bodyPr/>
          <a:lstStyle/>
          <a:p>
            <a:pPr marL="0" indent="0">
              <a:buNone/>
            </a:pPr>
            <a:r>
              <a:rPr lang="en-US"/>
              <a:t>Excessive heat or cold can wreak havoc on an electrical system, potentially causing critical components to fail.</a:t>
            </a:r>
          </a:p>
        </p:txBody>
      </p:sp>
      <p:sp>
        <p:nvSpPr>
          <p:cNvPr id="4" name="Content Placeholder 3"/>
          <p:cNvSpPr>
            <a:spLocks noGrp="1"/>
          </p:cNvSpPr>
          <p:nvPr>
            <p:ph idx="13"/>
          </p:nvPr>
        </p:nvSpPr>
        <p:spPr/>
        <p:txBody>
          <a:bodyPr/>
          <a:lstStyle/>
          <a:p>
            <a:r>
              <a:rPr lang="en-US" dirty="0" smtClean="0"/>
              <a:t>E-Z-Code</a:t>
            </a:r>
            <a:r>
              <a:rPr lang="en-US" baseline="30000" dirty="0" smtClean="0"/>
              <a:t>®</a:t>
            </a:r>
            <a:endParaRPr lang="en-US" dirty="0"/>
          </a:p>
          <a:p>
            <a:r>
              <a:rPr lang="en-US" dirty="0" err="1"/>
              <a:t>Kopex</a:t>
            </a:r>
            <a:r>
              <a:rPr lang="en-US" dirty="0"/>
              <a:t>-Ex™</a:t>
            </a:r>
          </a:p>
          <a:p>
            <a:r>
              <a:rPr lang="en-US" dirty="0" smtClean="0"/>
              <a:t>PMA</a:t>
            </a:r>
            <a:r>
              <a:rPr lang="en-US" baseline="30000" dirty="0"/>
              <a:t>®</a:t>
            </a:r>
          </a:p>
          <a:p>
            <a:r>
              <a:rPr lang="en-US" dirty="0" smtClean="0"/>
              <a:t>Shrink-</a:t>
            </a:r>
            <a:r>
              <a:rPr lang="en-US" dirty="0" err="1" smtClean="0"/>
              <a:t>Kon</a:t>
            </a:r>
            <a:r>
              <a:rPr lang="en-US" baseline="30000" dirty="0" err="1" smtClean="0"/>
              <a:t>TM</a:t>
            </a:r>
            <a:endParaRPr lang="en-US" baseline="30000" dirty="0"/>
          </a:p>
          <a:p>
            <a:r>
              <a:rPr lang="en-US" dirty="0" err="1" smtClean="0"/>
              <a:t>Sta-Kon</a:t>
            </a:r>
            <a:r>
              <a:rPr lang="en-US" baseline="30000" dirty="0"/>
              <a:t>®</a:t>
            </a:r>
          </a:p>
          <a:p>
            <a:r>
              <a:rPr lang="en-US" dirty="0" smtClean="0"/>
              <a:t>T&amp;B</a:t>
            </a:r>
            <a:r>
              <a:rPr lang="en-US" baseline="30000" dirty="0" smtClean="0"/>
              <a:t>®</a:t>
            </a:r>
            <a:r>
              <a:rPr lang="en-US" dirty="0" smtClean="0"/>
              <a:t> Fittings</a:t>
            </a:r>
          </a:p>
          <a:p>
            <a:r>
              <a:rPr lang="en-US" dirty="0" smtClean="0"/>
              <a:t>Ty-Rap</a:t>
            </a:r>
            <a:r>
              <a:rPr lang="en-US" baseline="30000" dirty="0"/>
              <a:t>®</a:t>
            </a:r>
          </a:p>
        </p:txBody>
      </p:sp>
      <p:sp>
        <p:nvSpPr>
          <p:cNvPr id="5" name="Content Placeholder 4"/>
          <p:cNvSpPr>
            <a:spLocks noGrp="1"/>
          </p:cNvSpPr>
          <p:nvPr>
            <p:ph idx="14"/>
          </p:nvPr>
        </p:nvSpPr>
        <p:spPr/>
        <p:txBody>
          <a:bodyPr/>
          <a:lstStyle/>
          <a:p>
            <a:r>
              <a:rPr lang="en-US"/>
              <a:t>Thomas &amp; Betts </a:t>
            </a:r>
            <a:r>
              <a:rPr lang="en-US" smtClean="0"/>
              <a:t>brands for </a:t>
            </a:r>
            <a:r>
              <a:rPr lang="en-US"/>
              <a:t>extreme </a:t>
            </a:r>
            <a:r>
              <a:rPr lang="en-US" smtClean="0"/>
              <a:t>temperature protection</a:t>
            </a:r>
            <a:endParaRPr lang="en-US"/>
          </a:p>
        </p:txBody>
      </p:sp>
      <p:sp>
        <p:nvSpPr>
          <p:cNvPr id="14" name="TextBox 32"/>
          <p:cNvSpPr txBox="1">
            <a:spLocks noChangeArrowheads="1"/>
          </p:cNvSpPr>
          <p:nvPr/>
        </p:nvSpPr>
        <p:spPr bwMode="auto">
          <a:xfrm>
            <a:off x="2621148" y="5085189"/>
            <a:ext cx="1795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a:t>PMA</a:t>
            </a:r>
            <a:r>
              <a:rPr lang="en-US" sz="1000" b="1" baseline="30000" dirty="0"/>
              <a:t>®</a:t>
            </a:r>
          </a:p>
          <a:p>
            <a:pPr algn="ctr"/>
            <a:r>
              <a:rPr lang="en-US" sz="900" dirty="0"/>
              <a:t>High-Temperature Nylon</a:t>
            </a:r>
          </a:p>
          <a:p>
            <a:pPr algn="ctr"/>
            <a:r>
              <a:rPr lang="en-US" sz="900" dirty="0"/>
              <a:t>Conduit and Fittings</a:t>
            </a:r>
            <a:endParaRPr lang="en-US" sz="900" baseline="30000" dirty="0"/>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7903" y="4429882"/>
            <a:ext cx="1189463" cy="470459"/>
          </a:xfrm>
          <a:prstGeom prst="rect">
            <a:avLst/>
          </a:prstGeom>
        </p:spPr>
      </p:pic>
      <p:pic>
        <p:nvPicPr>
          <p:cNvPr id="16" name="Picture 23" descr="aptbd74_ez1ld_0.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81381" y="4032870"/>
            <a:ext cx="479671" cy="8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descr="WMSL-0-45 new.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762239" y="4141789"/>
            <a:ext cx="482445" cy="85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9"/>
          <p:cNvSpPr txBox="1">
            <a:spLocks noChangeArrowheads="1"/>
          </p:cNvSpPr>
          <p:nvPr/>
        </p:nvSpPr>
        <p:spPr bwMode="auto">
          <a:xfrm>
            <a:off x="4683319" y="5082324"/>
            <a:ext cx="218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900" b="1" dirty="0" smtClean="0"/>
              <a:t>E-Z-Code</a:t>
            </a:r>
            <a:r>
              <a:rPr lang="en-US" sz="900" b="1" baseline="30000" dirty="0" smtClean="0"/>
              <a:t>®</a:t>
            </a:r>
            <a:endParaRPr lang="en-US" sz="900" b="1" baseline="30000" dirty="0"/>
          </a:p>
          <a:p>
            <a:pPr algn="ctr"/>
            <a:r>
              <a:rPr lang="en-US" sz="900" dirty="0"/>
              <a:t>Safety Labels, Tags, </a:t>
            </a:r>
            <a:endParaRPr lang="en-US" sz="900" dirty="0" smtClean="0"/>
          </a:p>
          <a:p>
            <a:pPr algn="ctr"/>
            <a:r>
              <a:rPr lang="en-US" sz="900" dirty="0" smtClean="0"/>
              <a:t>Signs </a:t>
            </a:r>
            <a:r>
              <a:rPr lang="en-US" sz="900" dirty="0"/>
              <a:t>and Barricade Tapes</a:t>
            </a:r>
          </a:p>
        </p:txBody>
      </p:sp>
      <p:graphicFrame>
        <p:nvGraphicFramePr>
          <p:cNvPr id="6" name="Object 5"/>
          <p:cNvGraphicFramePr>
            <a:graphicFrameLocks noChangeAspect="1"/>
          </p:cNvGraphicFramePr>
          <p:nvPr>
            <p:extLst>
              <p:ext uri="{D42A27DB-BD31-4B8C-83A1-F6EECF244321}">
                <p14:modId xmlns:p14="http://schemas.microsoft.com/office/powerpoint/2010/main" val="2494565620"/>
              </p:ext>
            </p:extLst>
          </p:nvPr>
        </p:nvGraphicFramePr>
        <p:xfrm>
          <a:off x="381000" y="2192188"/>
          <a:ext cx="2041049" cy="2641600"/>
        </p:xfrm>
        <a:graphic>
          <a:graphicData uri="http://schemas.openxmlformats.org/presentationml/2006/ole">
            <mc:AlternateContent xmlns:mc="http://schemas.openxmlformats.org/markup-compatibility/2006">
              <mc:Choice xmlns:v="urn:schemas-microsoft-com:vml" Requires="v">
                <p:oleObj spid="_x0000_s6156"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381000" y="2192188"/>
                        <a:ext cx="2041049" cy="2641600"/>
                      </a:xfrm>
                      <a:prstGeom prst="rect">
                        <a:avLst/>
                      </a:prstGeom>
                    </p:spPr>
                  </p:pic>
                </p:oleObj>
              </mc:Fallback>
            </mc:AlternateContent>
          </a:graphicData>
        </a:graphic>
      </p:graphicFrame>
    </p:spTree>
    <p:extLst>
      <p:ext uri="{BB962C8B-B14F-4D97-AF65-F5344CB8AC3E}">
        <p14:creationId xmlns:p14="http://schemas.microsoft.com/office/powerpoint/2010/main" val="243240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Metals and Mining Business Drivers</a:t>
            </a:r>
          </a:p>
        </p:txBody>
      </p:sp>
      <p:sp>
        <p:nvSpPr>
          <p:cNvPr id="3" name="Content Placeholder 2"/>
          <p:cNvSpPr>
            <a:spLocks noGrp="1"/>
          </p:cNvSpPr>
          <p:nvPr>
            <p:ph idx="1"/>
          </p:nvPr>
        </p:nvSpPr>
        <p:spPr/>
        <p:txBody>
          <a:bodyPr/>
          <a:lstStyle/>
          <a:p>
            <a:r>
              <a:rPr lang="en-US" dirty="0"/>
              <a:t>Minimize operation and maintenance costs</a:t>
            </a:r>
          </a:p>
          <a:p>
            <a:r>
              <a:rPr lang="en-US" dirty="0"/>
              <a:t>Maximize plant </a:t>
            </a:r>
            <a:r>
              <a:rPr lang="en-US" dirty="0" smtClean="0"/>
              <a:t>availability and </a:t>
            </a:r>
            <a:r>
              <a:rPr lang="en-US" dirty="0"/>
              <a:t>throughput</a:t>
            </a:r>
          </a:p>
          <a:p>
            <a:r>
              <a:rPr lang="en-US" dirty="0"/>
              <a:t>Ensure safety for personnel, machinery, materials and the property</a:t>
            </a:r>
          </a:p>
          <a:p>
            <a:r>
              <a:rPr lang="en-US" dirty="0"/>
              <a:t>Conserve natural resources and reduce emissions</a:t>
            </a:r>
          </a:p>
          <a:p>
            <a:r>
              <a:rPr lang="en-US" dirty="0"/>
              <a:t>Save energy</a:t>
            </a:r>
          </a:p>
          <a:p>
            <a:endParaRPr lang="en-US" dirty="0"/>
          </a:p>
        </p:txBody>
      </p:sp>
      <p:pic>
        <p:nvPicPr>
          <p:cNvPr id="4" name="Picture 3" descr="Industrial_Machinery_Ball_Mill_is15319180.ep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9414" y="2217854"/>
            <a:ext cx="2025805" cy="2812585"/>
          </a:xfrm>
          <a:prstGeom prst="rect">
            <a:avLst/>
          </a:prstGeom>
        </p:spPr>
      </p:pic>
    </p:spTree>
    <p:extLst>
      <p:ext uri="{BB962C8B-B14F-4D97-AF65-F5344CB8AC3E}">
        <p14:creationId xmlns:p14="http://schemas.microsoft.com/office/powerpoint/2010/main" val="1944480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0133" y="1622916"/>
            <a:ext cx="6392333" cy="4467299"/>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1490134" y="2819400"/>
            <a:ext cx="4834466" cy="775961"/>
          </a:xfrm>
        </p:spPr>
        <p:txBody>
          <a:bodyPr/>
          <a:lstStyle/>
          <a:p>
            <a:r>
              <a:rPr lang="en-US"/>
              <a:t>Hazardous Location </a:t>
            </a:r>
            <a:r>
              <a:rPr lang="en-US" smtClean="0"/>
              <a:t>Protection</a:t>
            </a:r>
            <a:endParaRPr lang="en-US"/>
          </a:p>
        </p:txBody>
      </p:sp>
      <p:pic>
        <p:nvPicPr>
          <p:cNvPr id="4" name="Picture 16" descr="Hazardou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6137" y="2863410"/>
            <a:ext cx="7032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33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4343400" cy="914400"/>
          </a:xfrm>
        </p:spPr>
        <p:txBody>
          <a:bodyPr/>
          <a:lstStyle/>
          <a:p>
            <a:r>
              <a:rPr lang="en-US" dirty="0"/>
              <a:t/>
            </a:r>
            <a:br>
              <a:rPr lang="en-US" dirty="0"/>
            </a:br>
            <a:r>
              <a:rPr lang="en-US" dirty="0"/>
              <a:t>Hazardous Location Protection</a:t>
            </a:r>
          </a:p>
        </p:txBody>
      </p:sp>
      <p:sp>
        <p:nvSpPr>
          <p:cNvPr id="3" name="Content Placeholder 2"/>
          <p:cNvSpPr>
            <a:spLocks noGrp="1"/>
          </p:cNvSpPr>
          <p:nvPr>
            <p:ph idx="1"/>
          </p:nvPr>
        </p:nvSpPr>
        <p:spPr/>
        <p:txBody>
          <a:bodyPr/>
          <a:lstStyle/>
          <a:p>
            <a:pPr marL="0" indent="0">
              <a:buNone/>
            </a:pPr>
            <a:r>
              <a:rPr lang="en-US" dirty="0"/>
              <a:t>Gases and vapors always pose a concern in garages, </a:t>
            </a:r>
            <a:r>
              <a:rPr lang="en-US" dirty="0" smtClean="0"/>
              <a:t> hangers </a:t>
            </a:r>
            <a:r>
              <a:rPr lang="en-US" dirty="0"/>
              <a:t>and other areas classified as </a:t>
            </a:r>
            <a:r>
              <a:rPr lang="en-US" dirty="0" smtClean="0"/>
              <a:t>hazardous. </a:t>
            </a:r>
            <a:r>
              <a:rPr lang="en-US" dirty="0"/>
              <a:t>Our explosion-proof solutions can prevent or contain an explosion in </a:t>
            </a:r>
            <a:r>
              <a:rPr lang="en-US" dirty="0" smtClean="0"/>
              <a:t>classified hazardous </a:t>
            </a:r>
            <a:r>
              <a:rPr lang="en-US" dirty="0"/>
              <a:t>locations.</a:t>
            </a:r>
          </a:p>
        </p:txBody>
      </p:sp>
      <p:sp>
        <p:nvSpPr>
          <p:cNvPr id="4" name="Content Placeholder 3"/>
          <p:cNvSpPr>
            <a:spLocks noGrp="1"/>
          </p:cNvSpPr>
          <p:nvPr>
            <p:ph idx="13"/>
          </p:nvPr>
        </p:nvSpPr>
        <p:spPr/>
        <p:txBody>
          <a:bodyPr/>
          <a:lstStyle/>
          <a:p>
            <a:r>
              <a:rPr lang="en-US" dirty="0" err="1" smtClean="0"/>
              <a:t>Emergi</a:t>
            </a:r>
            <a:r>
              <a:rPr lang="en-US" dirty="0" smtClean="0"/>
              <a:t>-Lite</a:t>
            </a:r>
            <a:r>
              <a:rPr lang="en-US" baseline="30000" dirty="0"/>
              <a:t>®</a:t>
            </a:r>
          </a:p>
          <a:p>
            <a:r>
              <a:rPr lang="en-US" dirty="0" smtClean="0"/>
              <a:t>E-Z-Code</a:t>
            </a:r>
            <a:r>
              <a:rPr lang="en-US" baseline="30000" dirty="0" smtClean="0"/>
              <a:t>®</a:t>
            </a:r>
            <a:endParaRPr lang="en-US" baseline="30000" dirty="0"/>
          </a:p>
          <a:p>
            <a:r>
              <a:rPr lang="en-US" dirty="0" err="1" smtClean="0"/>
              <a:t>Hazlux</a:t>
            </a:r>
            <a:r>
              <a:rPr lang="en-US" baseline="30000" dirty="0"/>
              <a:t>®</a:t>
            </a:r>
          </a:p>
          <a:p>
            <a:r>
              <a:rPr lang="en-US" dirty="0" err="1" smtClean="0"/>
              <a:t>Kopex</a:t>
            </a:r>
            <a:r>
              <a:rPr lang="en-US" dirty="0" smtClean="0"/>
              <a:t>-Ex</a:t>
            </a:r>
            <a:r>
              <a:rPr lang="en-US" dirty="0"/>
              <a:t>™</a:t>
            </a:r>
          </a:p>
          <a:p>
            <a:r>
              <a:rPr lang="en-US" dirty="0" err="1" smtClean="0"/>
              <a:t>Lumacell</a:t>
            </a:r>
            <a:r>
              <a:rPr lang="en-US" baseline="30000" dirty="0"/>
              <a:t>®</a:t>
            </a:r>
          </a:p>
          <a:p>
            <a:r>
              <a:rPr lang="en-US" dirty="0" smtClean="0"/>
              <a:t>Ready-Lite</a:t>
            </a:r>
            <a:r>
              <a:rPr lang="en-US" baseline="30000" dirty="0"/>
              <a:t>®</a:t>
            </a:r>
          </a:p>
          <a:p>
            <a:r>
              <a:rPr lang="en-US" dirty="0" err="1" smtClean="0"/>
              <a:t>Reznor</a:t>
            </a:r>
            <a:r>
              <a:rPr lang="en-US" baseline="30000" dirty="0"/>
              <a:t>®</a:t>
            </a:r>
          </a:p>
          <a:p>
            <a:r>
              <a:rPr lang="en-US" dirty="0" err="1" smtClean="0"/>
              <a:t>Russellstoll</a:t>
            </a:r>
            <a:r>
              <a:rPr lang="en-US" baseline="30000" dirty="0"/>
              <a:t>®</a:t>
            </a:r>
          </a:p>
          <a:p>
            <a:r>
              <a:rPr lang="en-US" dirty="0" smtClean="0"/>
              <a:t>T&amp;B</a:t>
            </a:r>
            <a:r>
              <a:rPr lang="en-US" baseline="30000" dirty="0" smtClean="0"/>
              <a:t>®</a:t>
            </a:r>
            <a:r>
              <a:rPr lang="en-US" dirty="0" smtClean="0"/>
              <a:t> </a:t>
            </a:r>
            <a:r>
              <a:rPr lang="en-US" dirty="0"/>
              <a:t>Cable Tray</a:t>
            </a:r>
          </a:p>
          <a:p>
            <a:r>
              <a:rPr lang="en-US" dirty="0" smtClean="0"/>
              <a:t>T&amp;B</a:t>
            </a:r>
            <a:r>
              <a:rPr lang="en-US" baseline="30000" dirty="0" smtClean="0"/>
              <a:t>®</a:t>
            </a:r>
            <a:r>
              <a:rPr lang="en-US" dirty="0" smtClean="0"/>
              <a:t> </a:t>
            </a:r>
            <a:r>
              <a:rPr lang="en-US" dirty="0"/>
              <a:t>Fittings</a:t>
            </a:r>
          </a:p>
        </p:txBody>
      </p:sp>
      <p:sp>
        <p:nvSpPr>
          <p:cNvPr id="5" name="Content Placeholder 4"/>
          <p:cNvSpPr>
            <a:spLocks noGrp="1"/>
          </p:cNvSpPr>
          <p:nvPr>
            <p:ph idx="14"/>
          </p:nvPr>
        </p:nvSpPr>
        <p:spPr/>
        <p:txBody>
          <a:bodyPr/>
          <a:lstStyle/>
          <a:p>
            <a:r>
              <a:rPr lang="en-US"/>
              <a:t>Thomas &amp; Betts brands</a:t>
            </a:r>
            <a:br>
              <a:rPr lang="en-US"/>
            </a:br>
            <a:r>
              <a:rPr lang="en-US"/>
              <a:t>for hazardous location</a:t>
            </a:r>
            <a:br>
              <a:rPr lang="en-US"/>
            </a:br>
            <a:r>
              <a:rPr lang="en-US"/>
              <a:t>protection</a:t>
            </a:r>
          </a:p>
        </p:txBody>
      </p:sp>
      <p:pic>
        <p:nvPicPr>
          <p:cNvPr id="6" name="Picture 28" descr="dbre6404060k0_rs1ph_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5673" y="3661342"/>
            <a:ext cx="1000162" cy="86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3"/>
          <p:cNvSpPr txBox="1">
            <a:spLocks noChangeArrowheads="1"/>
          </p:cNvSpPr>
          <p:nvPr/>
        </p:nvSpPr>
        <p:spPr bwMode="auto">
          <a:xfrm>
            <a:off x="4633951" y="4558195"/>
            <a:ext cx="2419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a:t>Russellstoll</a:t>
            </a:r>
            <a:r>
              <a:rPr lang="en-US" sz="1000" b="1" baseline="30000" dirty="0"/>
              <a:t>®</a:t>
            </a:r>
          </a:p>
          <a:p>
            <a:pPr algn="ctr"/>
            <a:r>
              <a:rPr lang="en-US" sz="900" dirty="0" err="1"/>
              <a:t>MaxGard</a:t>
            </a:r>
            <a:r>
              <a:rPr lang="en-US" sz="900" baseline="30000" dirty="0"/>
              <a:t>®</a:t>
            </a:r>
            <a:r>
              <a:rPr lang="en-US" sz="900" dirty="0"/>
              <a:t> </a:t>
            </a:r>
            <a:r>
              <a:rPr lang="en-US" sz="900" dirty="0" smtClean="0"/>
              <a:t>Explosion-Proof </a:t>
            </a:r>
          </a:p>
          <a:p>
            <a:pPr algn="ctr"/>
            <a:r>
              <a:rPr lang="en-US" sz="900" dirty="0" smtClean="0"/>
              <a:t>Interlocked Receptacles</a:t>
            </a:r>
            <a:endParaRPr lang="en-US" sz="900" dirty="0"/>
          </a:p>
        </p:txBody>
      </p:sp>
      <p:sp>
        <p:nvSpPr>
          <p:cNvPr id="8" name="TextBox 33"/>
          <p:cNvSpPr txBox="1">
            <a:spLocks noChangeArrowheads="1"/>
          </p:cNvSpPr>
          <p:nvPr/>
        </p:nvSpPr>
        <p:spPr bwMode="auto">
          <a:xfrm>
            <a:off x="2438207" y="4497893"/>
            <a:ext cx="2226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T&amp;B</a:t>
            </a:r>
            <a:r>
              <a:rPr lang="en-US" sz="1000" b="1" baseline="30000" dirty="0" smtClean="0"/>
              <a:t>® </a:t>
            </a:r>
            <a:r>
              <a:rPr lang="en-US" sz="1000" b="1" dirty="0" smtClean="0"/>
              <a:t>Fittings</a:t>
            </a:r>
            <a:endParaRPr lang="en-US" sz="1000" b="1" baseline="30000" dirty="0"/>
          </a:p>
          <a:p>
            <a:pPr algn="ctr"/>
            <a:r>
              <a:rPr lang="en-US" sz="900" dirty="0" smtClean="0"/>
              <a:t>Star </a:t>
            </a:r>
            <a:r>
              <a:rPr lang="en-US" sz="900" dirty="0" err="1" smtClean="0"/>
              <a:t>Teck</a:t>
            </a:r>
            <a:r>
              <a:rPr lang="en-US" sz="900" dirty="0" smtClean="0"/>
              <a:t> XP</a:t>
            </a:r>
            <a:r>
              <a:rPr lang="en-US" sz="900" baseline="30000" dirty="0" smtClean="0"/>
              <a:t>®</a:t>
            </a:r>
            <a:r>
              <a:rPr lang="en-US" sz="900" dirty="0" smtClean="0"/>
              <a:t> Explosion Proof </a:t>
            </a:r>
          </a:p>
          <a:p>
            <a:pPr algn="ctr"/>
            <a:r>
              <a:rPr lang="en-US" sz="900" dirty="0" err="1" smtClean="0"/>
              <a:t>Teck</a:t>
            </a:r>
            <a:r>
              <a:rPr lang="en-US" sz="900" dirty="0" smtClean="0"/>
              <a:t> Fittings</a:t>
            </a:r>
            <a:endParaRPr lang="en-US" sz="900" dirty="0"/>
          </a:p>
        </p:txBody>
      </p:sp>
      <p:sp>
        <p:nvSpPr>
          <p:cNvPr id="9" name="TextBox 33"/>
          <p:cNvSpPr txBox="1">
            <a:spLocks noChangeArrowheads="1"/>
          </p:cNvSpPr>
          <p:nvPr/>
        </p:nvSpPr>
        <p:spPr bwMode="auto">
          <a:xfrm>
            <a:off x="4633951" y="5785173"/>
            <a:ext cx="241931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Hazlux</a:t>
            </a:r>
            <a:r>
              <a:rPr lang="en-US" sz="1000" b="1" baseline="30000" dirty="0" smtClean="0"/>
              <a:t>®</a:t>
            </a:r>
            <a:endParaRPr lang="en-US" sz="1000" b="1" baseline="30000" dirty="0"/>
          </a:p>
          <a:p>
            <a:pPr algn="ctr"/>
            <a:r>
              <a:rPr lang="en-US" sz="900" dirty="0" smtClean="0"/>
              <a:t>Hazardous Location Lighting</a:t>
            </a:r>
            <a:endParaRPr lang="en-US" sz="900"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7805" y="5209077"/>
            <a:ext cx="1276195" cy="688679"/>
          </a:xfrm>
          <a:prstGeom prst="rect">
            <a:avLst/>
          </a:prstGeom>
        </p:spPr>
      </p:pic>
      <p:sp>
        <p:nvSpPr>
          <p:cNvPr id="12" name="TextBox 33"/>
          <p:cNvSpPr txBox="1">
            <a:spLocks noChangeArrowheads="1"/>
          </p:cNvSpPr>
          <p:nvPr/>
        </p:nvSpPr>
        <p:spPr bwMode="auto">
          <a:xfrm>
            <a:off x="2438207" y="5785173"/>
            <a:ext cx="2226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T&amp;B</a:t>
            </a:r>
            <a:r>
              <a:rPr lang="en-US" sz="1000" b="1" baseline="30000" dirty="0" smtClean="0"/>
              <a:t>® </a:t>
            </a:r>
            <a:r>
              <a:rPr lang="en-US" sz="1000" b="1" dirty="0" smtClean="0"/>
              <a:t>Fittings</a:t>
            </a:r>
            <a:endParaRPr lang="en-US" sz="1000" b="1" baseline="30000" dirty="0"/>
          </a:p>
          <a:p>
            <a:pPr algn="ctr"/>
            <a:r>
              <a:rPr lang="en-US" sz="900" dirty="0" smtClean="0"/>
              <a:t>XP Explosion-Proof Enclosure Flexible Couplings</a:t>
            </a:r>
            <a:endParaRPr lang="en-US" sz="900"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2378" y="5206689"/>
            <a:ext cx="703457" cy="70345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490" y="2056780"/>
            <a:ext cx="2018577" cy="2763025"/>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320" y="3438292"/>
            <a:ext cx="96361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970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4051" y="1669586"/>
            <a:ext cx="6348307" cy="4436532"/>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2183916" y="4329439"/>
            <a:ext cx="5708442" cy="775961"/>
          </a:xfrm>
        </p:spPr>
        <p:txBody>
          <a:bodyPr/>
          <a:lstStyle/>
          <a:p>
            <a:r>
              <a:rPr lang="en-US"/>
              <a:t>Power Quality, Efficiency &amp; Reliability</a:t>
            </a:r>
          </a:p>
        </p:txBody>
      </p:sp>
      <p:pic>
        <p:nvPicPr>
          <p:cNvPr id="4" name="Picture 12" descr="Pow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9585" y="4447893"/>
            <a:ext cx="7286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73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4343400" cy="914400"/>
          </a:xfrm>
        </p:spPr>
        <p:txBody>
          <a:bodyPr/>
          <a:lstStyle/>
          <a:p>
            <a:r>
              <a:rPr lang="en-US" dirty="0" smtClean="0"/>
              <a:t>Power </a:t>
            </a:r>
            <a:r>
              <a:rPr lang="en-US" dirty="0"/>
              <a:t>Quality, Efficiency </a:t>
            </a:r>
            <a:r>
              <a:rPr lang="en-US" dirty="0" smtClean="0"/>
              <a:t/>
            </a:r>
            <a:br>
              <a:rPr lang="en-US" dirty="0" smtClean="0"/>
            </a:br>
            <a:r>
              <a:rPr lang="en-US" dirty="0" smtClean="0"/>
              <a:t>&amp; </a:t>
            </a:r>
            <a:r>
              <a:rPr lang="en-US" dirty="0"/>
              <a:t>Reliability</a:t>
            </a:r>
          </a:p>
        </p:txBody>
      </p:sp>
      <p:sp>
        <p:nvSpPr>
          <p:cNvPr id="3" name="Content Placeholder 2"/>
          <p:cNvSpPr>
            <a:spLocks noGrp="1"/>
          </p:cNvSpPr>
          <p:nvPr>
            <p:ph idx="1"/>
          </p:nvPr>
        </p:nvSpPr>
        <p:spPr>
          <a:xfrm>
            <a:off x="2667000" y="1981200"/>
            <a:ext cx="4267200" cy="1676400"/>
          </a:xfrm>
        </p:spPr>
        <p:txBody>
          <a:bodyPr/>
          <a:lstStyle/>
          <a:p>
            <a:pPr marL="0" indent="0">
              <a:buNone/>
            </a:pPr>
            <a:r>
              <a:rPr lang="en-US" dirty="0"/>
              <a:t>When </a:t>
            </a:r>
            <a:r>
              <a:rPr lang="en-US" dirty="0" smtClean="0"/>
              <a:t>reliable </a:t>
            </a:r>
            <a:r>
              <a:rPr lang="en-US" dirty="0"/>
              <a:t>connection and intelligent </a:t>
            </a:r>
            <a:r>
              <a:rPr lang="en-US" dirty="0" smtClean="0"/>
              <a:t>control of </a:t>
            </a:r>
            <a:r>
              <a:rPr lang="en-US" dirty="0"/>
              <a:t>electrical power are necessities, </a:t>
            </a:r>
            <a:r>
              <a:rPr lang="en-US" dirty="0" smtClean="0"/>
              <a:t>Thomas &amp; Betts </a:t>
            </a:r>
            <a:r>
              <a:rPr lang="en-US" dirty="0"/>
              <a:t>P</a:t>
            </a:r>
            <a:r>
              <a:rPr lang="en-US" dirty="0" smtClean="0"/>
              <a:t>ower </a:t>
            </a:r>
            <a:r>
              <a:rPr lang="en-US" dirty="0"/>
              <a:t>Connection and </a:t>
            </a:r>
            <a:r>
              <a:rPr lang="en-US" dirty="0" smtClean="0"/>
              <a:t>Control/Uninterruptible systems offer a wide selection </a:t>
            </a:r>
            <a:r>
              <a:rPr lang="en-US" dirty="0"/>
              <a:t>of products. From 120V to 230kV, </a:t>
            </a:r>
            <a:r>
              <a:rPr lang="en-US" dirty="0" smtClean="0"/>
              <a:t>our products </a:t>
            </a:r>
            <a:r>
              <a:rPr lang="en-US" dirty="0"/>
              <a:t>are specified worldwide in the industrial</a:t>
            </a:r>
            <a:r>
              <a:rPr lang="en-US" dirty="0" smtClean="0"/>
              <a:t>, construction </a:t>
            </a:r>
            <a:r>
              <a:rPr lang="en-US" dirty="0"/>
              <a:t>and utility markets</a:t>
            </a:r>
            <a:r>
              <a:rPr lang="en-US" dirty="0" smtClean="0"/>
              <a:t>.</a:t>
            </a:r>
            <a:endParaRPr lang="en-US" dirty="0"/>
          </a:p>
        </p:txBody>
      </p:sp>
      <p:sp>
        <p:nvSpPr>
          <p:cNvPr id="4" name="Content Placeholder 3"/>
          <p:cNvSpPr>
            <a:spLocks noGrp="1"/>
          </p:cNvSpPr>
          <p:nvPr>
            <p:ph idx="13"/>
          </p:nvPr>
        </p:nvSpPr>
        <p:spPr/>
        <p:txBody>
          <a:bodyPr/>
          <a:lstStyle/>
          <a:p>
            <a:r>
              <a:rPr lang="en-US" dirty="0" smtClean="0"/>
              <a:t>Blackburn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smtClean="0"/>
              <a:t>Fisher </a:t>
            </a:r>
            <a:r>
              <a:rPr lang="en-US" dirty="0" err="1" smtClean="0"/>
              <a:t>Pierce</a:t>
            </a:r>
            <a:r>
              <a:rPr lang="en-US" baseline="30000" dirty="0" err="1" smtClean="0"/>
              <a:t>TM</a:t>
            </a:r>
            <a:endParaRPr lang="en-US" baseline="30000" dirty="0"/>
          </a:p>
          <a:p>
            <a:r>
              <a:rPr lang="en-US" dirty="0" smtClean="0"/>
              <a:t>Hi-</a:t>
            </a:r>
            <a:r>
              <a:rPr lang="en-US" dirty="0" err="1" smtClean="0"/>
              <a:t>Tech</a:t>
            </a:r>
            <a:r>
              <a:rPr lang="en-US" baseline="30000" dirty="0" err="1" smtClean="0"/>
              <a:t>TM</a:t>
            </a:r>
            <a:endParaRPr lang="en-US" baseline="30000" dirty="0"/>
          </a:p>
          <a:p>
            <a:r>
              <a:rPr lang="en-US" dirty="0" err="1" smtClean="0"/>
              <a:t>Homac</a:t>
            </a:r>
            <a:r>
              <a:rPr lang="en-US" baseline="30000" dirty="0"/>
              <a:t>®</a:t>
            </a:r>
          </a:p>
          <a:p>
            <a:r>
              <a:rPr lang="en-US" dirty="0" smtClean="0"/>
              <a:t>Joslyn Hi-Voltage</a:t>
            </a:r>
            <a:r>
              <a:rPr lang="en-US" baseline="30000" dirty="0"/>
              <a:t>®</a:t>
            </a:r>
          </a:p>
          <a:p>
            <a:r>
              <a:rPr lang="en-US" dirty="0" err="1" smtClean="0"/>
              <a:t>Lumacell</a:t>
            </a:r>
            <a:r>
              <a:rPr lang="en-US" baseline="30000" dirty="0"/>
              <a:t>®</a:t>
            </a:r>
          </a:p>
          <a:p>
            <a:r>
              <a:rPr lang="en-US" dirty="0" smtClean="0"/>
              <a:t>Ready-Lite</a:t>
            </a:r>
            <a:r>
              <a:rPr lang="en-US" baseline="30000" dirty="0" smtClean="0"/>
              <a:t>®</a:t>
            </a:r>
            <a:endParaRPr lang="en-US" dirty="0" smtClean="0"/>
          </a:p>
          <a:p>
            <a:r>
              <a:rPr lang="en-US" dirty="0" err="1" smtClean="0"/>
              <a:t>Russellstoll</a:t>
            </a:r>
            <a:r>
              <a:rPr lang="en-US" baseline="30000" dirty="0"/>
              <a:t>®</a:t>
            </a:r>
          </a:p>
        </p:txBody>
      </p:sp>
      <p:sp>
        <p:nvSpPr>
          <p:cNvPr id="5" name="Content Placeholder 4"/>
          <p:cNvSpPr>
            <a:spLocks noGrp="1"/>
          </p:cNvSpPr>
          <p:nvPr>
            <p:ph idx="14"/>
          </p:nvPr>
        </p:nvSpPr>
        <p:spPr/>
        <p:txBody>
          <a:bodyPr/>
          <a:lstStyle/>
          <a:p>
            <a:r>
              <a:rPr lang="en-US"/>
              <a:t>Thomas &amp; Betts brands</a:t>
            </a:r>
            <a:br>
              <a:rPr lang="en-US"/>
            </a:br>
            <a:r>
              <a:rPr lang="en-US"/>
              <a:t>for power quality</a:t>
            </a:r>
            <a:r>
              <a:rPr lang="en-US" smtClean="0"/>
              <a:t>, efficiency </a:t>
            </a:r>
            <a:r>
              <a:rPr lang="en-US"/>
              <a:t>&amp; reliability</a:t>
            </a:r>
          </a:p>
        </p:txBody>
      </p:sp>
      <p:sp>
        <p:nvSpPr>
          <p:cNvPr id="6" name="TextBox 32"/>
          <p:cNvSpPr txBox="1">
            <a:spLocks noChangeArrowheads="1"/>
          </p:cNvSpPr>
          <p:nvPr/>
        </p:nvSpPr>
        <p:spPr bwMode="auto">
          <a:xfrm>
            <a:off x="4419600" y="4725988"/>
            <a:ext cx="2514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Emergy</a:t>
            </a:r>
            <a:r>
              <a:rPr lang="en-US" sz="1000" b="1" dirty="0" smtClean="0"/>
              <a:t>-Lite</a:t>
            </a:r>
            <a:r>
              <a:rPr lang="en-US" sz="1000" b="1" baseline="30000" dirty="0" smtClean="0"/>
              <a:t>® </a:t>
            </a:r>
            <a:r>
              <a:rPr lang="en-US" sz="1000" b="1" dirty="0" smtClean="0"/>
              <a:t>/</a:t>
            </a:r>
            <a:r>
              <a:rPr lang="en-US" sz="1000" b="1" dirty="0" err="1"/>
              <a:t>Lumacell</a:t>
            </a:r>
            <a:r>
              <a:rPr lang="en-US" sz="1000" b="1" baseline="30000" dirty="0" smtClean="0"/>
              <a:t>® </a:t>
            </a:r>
            <a:r>
              <a:rPr lang="en-US" sz="1000" b="1" dirty="0" smtClean="0"/>
              <a:t>/Ready-Lite</a:t>
            </a:r>
            <a:r>
              <a:rPr lang="en-US" sz="900" b="1" baseline="30000" dirty="0" smtClean="0"/>
              <a:t>®</a:t>
            </a:r>
          </a:p>
          <a:p>
            <a:pPr algn="ctr"/>
            <a:r>
              <a:rPr lang="en-US" sz="900" dirty="0" smtClean="0"/>
              <a:t>Central Battery Systems</a:t>
            </a:r>
            <a:endParaRPr lang="en-US" sz="900" dirty="0"/>
          </a:p>
        </p:txBody>
      </p:sp>
      <p:sp>
        <p:nvSpPr>
          <p:cNvPr id="7" name="TextBox 33"/>
          <p:cNvSpPr txBox="1">
            <a:spLocks noChangeArrowheads="1"/>
          </p:cNvSpPr>
          <p:nvPr/>
        </p:nvSpPr>
        <p:spPr bwMode="auto">
          <a:xfrm>
            <a:off x="2247900" y="4725988"/>
            <a:ext cx="25273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Elastimold</a:t>
            </a:r>
            <a:r>
              <a:rPr lang="en-US" sz="1000" b="1" baseline="30000" dirty="0" smtClean="0"/>
              <a:t>®</a:t>
            </a:r>
            <a:endParaRPr lang="en-US" sz="1000" b="1" baseline="30000" dirty="0"/>
          </a:p>
          <a:p>
            <a:pPr algn="ctr"/>
            <a:r>
              <a:rPr lang="en-US" sz="900" dirty="0" smtClean="0"/>
              <a:t>Solid Dielectric Switchgear</a:t>
            </a:r>
            <a:endParaRPr lang="en-US" sz="900" dirty="0"/>
          </a:p>
        </p:txBody>
      </p:sp>
      <p:pic>
        <p:nvPicPr>
          <p:cNvPr id="9" name="Picture 8" descr="Substation_dt18242272.ep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463" y="2044389"/>
            <a:ext cx="2032000" cy="26081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640" y="3313020"/>
            <a:ext cx="793707" cy="12677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465842"/>
            <a:ext cx="1219200" cy="1131593"/>
          </a:xfrm>
          <a:prstGeom prst="rect">
            <a:avLst/>
          </a:prstGeom>
        </p:spPr>
      </p:pic>
    </p:spTree>
    <p:extLst>
      <p:ext uri="{BB962C8B-B14F-4D97-AF65-F5344CB8AC3E}">
        <p14:creationId xmlns:p14="http://schemas.microsoft.com/office/powerpoint/2010/main" val="234736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90600"/>
            <a:ext cx="4343400" cy="914400"/>
          </a:xfrm>
        </p:spPr>
        <p:txBody>
          <a:bodyPr/>
          <a:lstStyle/>
          <a:p>
            <a:r>
              <a:rPr lang="en-US" dirty="0" smtClean="0"/>
              <a:t>Power </a:t>
            </a:r>
            <a:r>
              <a:rPr lang="en-US" dirty="0"/>
              <a:t>Quality, </a:t>
            </a:r>
            <a:r>
              <a:rPr lang="en-US" dirty="0" smtClean="0"/>
              <a:t>Efficiency</a:t>
            </a:r>
            <a:br>
              <a:rPr lang="en-US" dirty="0" smtClean="0"/>
            </a:br>
            <a:r>
              <a:rPr lang="en-US" dirty="0" smtClean="0"/>
              <a:t>&amp; </a:t>
            </a:r>
            <a:r>
              <a:rPr lang="en-US" dirty="0"/>
              <a:t>Reliability</a:t>
            </a:r>
          </a:p>
        </p:txBody>
      </p:sp>
      <p:sp>
        <p:nvSpPr>
          <p:cNvPr id="3" name="Content Placeholder 2"/>
          <p:cNvSpPr>
            <a:spLocks noGrp="1"/>
          </p:cNvSpPr>
          <p:nvPr>
            <p:ph idx="1"/>
          </p:nvPr>
        </p:nvSpPr>
        <p:spPr>
          <a:xfrm>
            <a:off x="2667000" y="1981200"/>
            <a:ext cx="4267200" cy="1676400"/>
          </a:xfrm>
        </p:spPr>
        <p:txBody>
          <a:bodyPr/>
          <a:lstStyle/>
          <a:p>
            <a:pPr marL="0" indent="0">
              <a:buNone/>
            </a:pPr>
            <a:r>
              <a:rPr lang="en-US" dirty="0"/>
              <a:t>In today’s world, critical electrical </a:t>
            </a:r>
            <a:r>
              <a:rPr lang="en-US" dirty="0" smtClean="0"/>
              <a:t>equipment must </a:t>
            </a:r>
            <a:r>
              <a:rPr lang="en-US" dirty="0"/>
              <a:t>be reliable and operational — 24 hours a day</a:t>
            </a:r>
            <a:r>
              <a:rPr lang="en-US" dirty="0" smtClean="0"/>
              <a:t>, seven </a:t>
            </a:r>
            <a:r>
              <a:rPr lang="en-US" dirty="0"/>
              <a:t>days a week. </a:t>
            </a:r>
          </a:p>
        </p:txBody>
      </p:sp>
      <p:sp>
        <p:nvSpPr>
          <p:cNvPr id="4" name="Content Placeholder 3"/>
          <p:cNvSpPr>
            <a:spLocks noGrp="1"/>
          </p:cNvSpPr>
          <p:nvPr>
            <p:ph idx="13"/>
          </p:nvPr>
        </p:nvSpPr>
        <p:spPr/>
        <p:txBody>
          <a:bodyPr/>
          <a:lstStyle/>
          <a:p>
            <a:r>
              <a:rPr lang="en-US" dirty="0" smtClean="0"/>
              <a:t>Blackburn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smtClean="0"/>
              <a:t>Fisher </a:t>
            </a:r>
            <a:r>
              <a:rPr lang="en-US" dirty="0" err="1" smtClean="0"/>
              <a:t>Pierce</a:t>
            </a:r>
            <a:r>
              <a:rPr lang="en-US" baseline="30000" dirty="0" err="1" smtClean="0"/>
              <a:t>TM</a:t>
            </a:r>
            <a:endParaRPr lang="en-US" baseline="30000" dirty="0"/>
          </a:p>
          <a:p>
            <a:r>
              <a:rPr lang="en-US" dirty="0" smtClean="0"/>
              <a:t>Hi-</a:t>
            </a:r>
            <a:r>
              <a:rPr lang="en-US" dirty="0" err="1" smtClean="0"/>
              <a:t>Tech</a:t>
            </a:r>
            <a:r>
              <a:rPr lang="en-US" baseline="30000" dirty="0" err="1" smtClean="0"/>
              <a:t>TM</a:t>
            </a:r>
            <a:endParaRPr lang="en-US" baseline="30000" dirty="0"/>
          </a:p>
          <a:p>
            <a:r>
              <a:rPr lang="en-US" dirty="0" err="1" smtClean="0"/>
              <a:t>Homac</a:t>
            </a:r>
            <a:r>
              <a:rPr lang="en-US" baseline="30000" dirty="0"/>
              <a:t>®</a:t>
            </a:r>
          </a:p>
          <a:p>
            <a:r>
              <a:rPr lang="en-US" dirty="0" smtClean="0"/>
              <a:t>Joslyn Hi-Voltage</a:t>
            </a:r>
            <a:r>
              <a:rPr lang="en-US" baseline="30000" dirty="0"/>
              <a:t>®</a:t>
            </a:r>
          </a:p>
          <a:p>
            <a:r>
              <a:rPr lang="en-US" dirty="0" err="1" smtClean="0"/>
              <a:t>Lumacell</a:t>
            </a:r>
            <a:r>
              <a:rPr lang="en-US" baseline="30000" dirty="0"/>
              <a:t>®</a:t>
            </a:r>
          </a:p>
          <a:p>
            <a:r>
              <a:rPr lang="en-US" dirty="0" smtClean="0"/>
              <a:t>Ready-Lite</a:t>
            </a:r>
            <a:r>
              <a:rPr lang="en-US" baseline="30000" dirty="0"/>
              <a:t>®</a:t>
            </a:r>
          </a:p>
          <a:p>
            <a:r>
              <a:rPr lang="en-US" dirty="0" err="1" smtClean="0"/>
              <a:t>Russellstoll</a:t>
            </a:r>
            <a:r>
              <a:rPr lang="en-US" baseline="30000" dirty="0"/>
              <a:t>®</a:t>
            </a:r>
          </a:p>
          <a:p>
            <a:endParaRPr lang="en-US" dirty="0"/>
          </a:p>
        </p:txBody>
      </p:sp>
      <p:sp>
        <p:nvSpPr>
          <p:cNvPr id="5" name="Content Placeholder 4"/>
          <p:cNvSpPr>
            <a:spLocks noGrp="1"/>
          </p:cNvSpPr>
          <p:nvPr>
            <p:ph idx="14"/>
          </p:nvPr>
        </p:nvSpPr>
        <p:spPr/>
        <p:txBody>
          <a:bodyPr/>
          <a:lstStyle/>
          <a:p>
            <a:r>
              <a:rPr lang="en-US"/>
              <a:t>Thomas &amp; Betts brands</a:t>
            </a:r>
            <a:br>
              <a:rPr lang="en-US"/>
            </a:br>
            <a:r>
              <a:rPr lang="en-US"/>
              <a:t>for power quality</a:t>
            </a:r>
            <a:r>
              <a:rPr lang="en-US" smtClean="0"/>
              <a:t>, efficiency </a:t>
            </a:r>
            <a:r>
              <a:rPr lang="en-US"/>
              <a:t>&amp; reliability</a:t>
            </a:r>
          </a:p>
        </p:txBody>
      </p:sp>
      <p:pic>
        <p:nvPicPr>
          <p:cNvPr id="1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0225" y="3827463"/>
            <a:ext cx="10953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1225" y="3584575"/>
            <a:ext cx="10493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2"/>
          <p:cNvSpPr txBox="1">
            <a:spLocks noChangeArrowheads="1"/>
          </p:cNvSpPr>
          <p:nvPr/>
        </p:nvSpPr>
        <p:spPr bwMode="auto">
          <a:xfrm>
            <a:off x="4884738" y="4725988"/>
            <a:ext cx="17954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dirty="0" smtClean="0"/>
              <a:t>Joslyn Hi-Voltage</a:t>
            </a:r>
            <a:r>
              <a:rPr lang="en-US" sz="700" b="1" baseline="100000" dirty="0" smtClean="0"/>
              <a:t>®</a:t>
            </a:r>
            <a:endParaRPr lang="en-US" sz="700" b="1" baseline="30000" dirty="0"/>
          </a:p>
          <a:p>
            <a:pPr algn="ctr"/>
            <a:r>
              <a:rPr lang="en-US" sz="1400" baseline="30000" dirty="0"/>
              <a:t>Switches and </a:t>
            </a:r>
            <a:r>
              <a:rPr lang="en-US" sz="1400" baseline="30000" dirty="0" err="1"/>
              <a:t>Reclosers</a:t>
            </a:r>
            <a:endParaRPr lang="en-US" sz="1400" baseline="30000" dirty="0"/>
          </a:p>
        </p:txBody>
      </p:sp>
      <p:sp>
        <p:nvSpPr>
          <p:cNvPr id="16" name="TextBox 30"/>
          <p:cNvSpPr txBox="1">
            <a:spLocks noChangeArrowheads="1"/>
          </p:cNvSpPr>
          <p:nvPr/>
        </p:nvSpPr>
        <p:spPr bwMode="auto">
          <a:xfrm>
            <a:off x="2616472" y="4735201"/>
            <a:ext cx="21923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dirty="0" err="1" smtClean="0"/>
              <a:t>Homac</a:t>
            </a:r>
            <a:r>
              <a:rPr lang="en-US" sz="700" b="1" baseline="100000" dirty="0" smtClean="0"/>
              <a:t>®</a:t>
            </a:r>
            <a:endParaRPr lang="en-US" sz="1400" b="1" baseline="30000" dirty="0"/>
          </a:p>
          <a:p>
            <a:pPr algn="ctr"/>
            <a:r>
              <a:rPr lang="en-US" sz="1400" baseline="30000" dirty="0" smtClean="0"/>
              <a:t>Substation Connectors</a:t>
            </a:r>
            <a:endParaRPr lang="en-US" sz="1400" baseline="300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2540" y="3474225"/>
            <a:ext cx="1507060" cy="119267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613712573"/>
              </p:ext>
            </p:extLst>
          </p:nvPr>
        </p:nvGraphicFramePr>
        <p:xfrm>
          <a:off x="380999" y="2209800"/>
          <a:ext cx="1991985" cy="2578100"/>
        </p:xfrm>
        <a:graphic>
          <a:graphicData uri="http://schemas.openxmlformats.org/presentationml/2006/ole">
            <mc:AlternateContent xmlns:mc="http://schemas.openxmlformats.org/markup-compatibility/2006">
              <mc:Choice xmlns:v="urn:schemas-microsoft-com:vml" Requires="v">
                <p:oleObj spid="_x0000_s7179"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380999" y="2209800"/>
                        <a:ext cx="1991985" cy="2578100"/>
                      </a:xfrm>
                      <a:prstGeom prst="rect">
                        <a:avLst/>
                      </a:prstGeom>
                    </p:spPr>
                  </p:pic>
                </p:oleObj>
              </mc:Fallback>
            </mc:AlternateContent>
          </a:graphicData>
        </a:graphic>
      </p:graphicFrame>
    </p:spTree>
    <p:extLst>
      <p:ext uri="{BB962C8B-B14F-4D97-AF65-F5344CB8AC3E}">
        <p14:creationId xmlns:p14="http://schemas.microsoft.com/office/powerpoint/2010/main" val="1914358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0133" y="1627150"/>
            <a:ext cx="6392332" cy="4467299"/>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a:xfrm>
            <a:off x="4311843" y="4419600"/>
            <a:ext cx="3570622" cy="775961"/>
          </a:xfrm>
        </p:spPr>
        <p:txBody>
          <a:bodyPr/>
          <a:lstStyle/>
          <a:p>
            <a:r>
              <a:rPr lang="en-US"/>
              <a:t>Grounding &amp; Bonding</a:t>
            </a:r>
          </a:p>
        </p:txBody>
      </p:sp>
      <p:pic>
        <p:nvPicPr>
          <p:cNvPr id="5" name="Picture 12" descr="GroundBond.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0531" y="4536643"/>
            <a:ext cx="6826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973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a:t>
            </a:r>
            <a:r>
              <a:rPr lang="en-US" dirty="0"/>
              <a:t>&amp; Bonding</a:t>
            </a:r>
          </a:p>
        </p:txBody>
      </p:sp>
      <p:sp>
        <p:nvSpPr>
          <p:cNvPr id="3" name="Content Placeholder 2"/>
          <p:cNvSpPr>
            <a:spLocks noGrp="1"/>
          </p:cNvSpPr>
          <p:nvPr>
            <p:ph idx="1"/>
          </p:nvPr>
        </p:nvSpPr>
        <p:spPr/>
        <p:txBody>
          <a:bodyPr/>
          <a:lstStyle/>
          <a:p>
            <a:pPr marL="0" indent="0">
              <a:buNone/>
            </a:pPr>
            <a:r>
              <a:rPr lang="en-US" dirty="0"/>
              <a:t>Grounding and bonding are achieved in many </a:t>
            </a:r>
            <a:r>
              <a:rPr lang="en-US" dirty="0" smtClean="0"/>
              <a:t>ways. Thomas </a:t>
            </a:r>
            <a:r>
              <a:rPr lang="en-US" dirty="0"/>
              <a:t>&amp; Betts provides </a:t>
            </a:r>
            <a:r>
              <a:rPr lang="en-US" dirty="0" smtClean="0"/>
              <a:t>grounding and bonding products </a:t>
            </a:r>
            <a:r>
              <a:rPr lang="en-US" dirty="0"/>
              <a:t>that can meet exothermic, compression </a:t>
            </a:r>
            <a:r>
              <a:rPr lang="en-US" dirty="0" smtClean="0"/>
              <a:t>and mechanical </a:t>
            </a:r>
            <a:r>
              <a:rPr lang="en-US" dirty="0"/>
              <a:t>requirements. A ground is a critical part </a:t>
            </a:r>
            <a:r>
              <a:rPr lang="en-US" dirty="0" smtClean="0"/>
              <a:t>of an </a:t>
            </a:r>
            <a:r>
              <a:rPr lang="en-US" dirty="0"/>
              <a:t>electrical system. In some cases, </a:t>
            </a:r>
            <a:r>
              <a:rPr lang="en-US" dirty="0" smtClean="0"/>
              <a:t>additional grounding connections and electrodes </a:t>
            </a:r>
            <a:r>
              <a:rPr lang="en-US" dirty="0"/>
              <a:t>are used to ensure operations are not interrupted.</a:t>
            </a:r>
          </a:p>
          <a:p>
            <a:pPr marL="0" indent="0">
              <a:buNone/>
            </a:pPr>
            <a:endParaRPr lang="en-US" dirty="0"/>
          </a:p>
        </p:txBody>
      </p:sp>
      <p:sp>
        <p:nvSpPr>
          <p:cNvPr id="4" name="Content Placeholder 3"/>
          <p:cNvSpPr>
            <a:spLocks noGrp="1"/>
          </p:cNvSpPr>
          <p:nvPr>
            <p:ph idx="13"/>
          </p:nvPr>
        </p:nvSpPr>
        <p:spPr/>
        <p:txBody>
          <a:bodyPr/>
          <a:lstStyle/>
          <a:p>
            <a:r>
              <a:rPr lang="en-US" dirty="0" smtClean="0"/>
              <a:t>Blackburn</a:t>
            </a:r>
            <a:r>
              <a:rPr lang="en-US" baseline="30000" dirty="0"/>
              <a:t>®</a:t>
            </a:r>
          </a:p>
          <a:p>
            <a:r>
              <a:rPr lang="en-US" dirty="0" smtClean="0"/>
              <a:t>Boreal</a:t>
            </a:r>
            <a:r>
              <a:rPr lang="en-US" baseline="30000" dirty="0"/>
              <a:t>®</a:t>
            </a:r>
          </a:p>
          <a:p>
            <a:r>
              <a:rPr lang="en-US" dirty="0" smtClean="0"/>
              <a:t>E-Z-Code</a:t>
            </a:r>
            <a:r>
              <a:rPr lang="en-US" baseline="30000" dirty="0" smtClean="0"/>
              <a:t>®</a:t>
            </a:r>
            <a:endParaRPr lang="en-US" baseline="30000" dirty="0"/>
          </a:p>
          <a:p>
            <a:r>
              <a:rPr lang="en-US" dirty="0" err="1" smtClean="0"/>
              <a:t>Russellstoll</a:t>
            </a:r>
            <a:r>
              <a:rPr lang="en-US" baseline="30000" dirty="0"/>
              <a:t>®</a:t>
            </a:r>
          </a:p>
          <a:p>
            <a:r>
              <a:rPr lang="en-US" dirty="0" smtClean="0"/>
              <a:t>T&amp;B</a:t>
            </a:r>
            <a:r>
              <a:rPr lang="en-US" baseline="30000" dirty="0" smtClean="0"/>
              <a:t>®</a:t>
            </a:r>
            <a:r>
              <a:rPr lang="en-US" dirty="0" smtClean="0"/>
              <a:t> </a:t>
            </a:r>
            <a:r>
              <a:rPr lang="en-US" dirty="0"/>
              <a:t>Fittings</a:t>
            </a:r>
          </a:p>
          <a:p>
            <a:endParaRPr lang="en-US" dirty="0"/>
          </a:p>
        </p:txBody>
      </p:sp>
      <p:sp>
        <p:nvSpPr>
          <p:cNvPr id="5" name="Content Placeholder 4"/>
          <p:cNvSpPr>
            <a:spLocks noGrp="1"/>
          </p:cNvSpPr>
          <p:nvPr>
            <p:ph idx="14"/>
          </p:nvPr>
        </p:nvSpPr>
        <p:spPr/>
        <p:txBody>
          <a:bodyPr/>
          <a:lstStyle/>
          <a:p>
            <a:r>
              <a:rPr lang="en-US"/>
              <a:t>Thomas &amp; Betts brands</a:t>
            </a:r>
            <a:br>
              <a:rPr lang="en-US"/>
            </a:br>
            <a:r>
              <a:rPr lang="en-US"/>
              <a:t>for grounding &amp; bonding</a:t>
            </a:r>
          </a:p>
        </p:txBody>
      </p:sp>
      <p:sp>
        <p:nvSpPr>
          <p:cNvPr id="6" name="TextBox 31"/>
          <p:cNvSpPr txBox="1">
            <a:spLocks noChangeArrowheads="1"/>
          </p:cNvSpPr>
          <p:nvPr/>
        </p:nvSpPr>
        <p:spPr bwMode="auto">
          <a:xfrm>
            <a:off x="2490440" y="4527626"/>
            <a:ext cx="208775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Boreal</a:t>
            </a:r>
            <a:r>
              <a:rPr lang="en-US" sz="1000" b="1" baseline="30000" dirty="0" smtClean="0"/>
              <a:t>®</a:t>
            </a:r>
            <a:r>
              <a:rPr lang="en-US" sz="1000" b="1" dirty="0" smtClean="0"/>
              <a:t> </a:t>
            </a:r>
          </a:p>
          <a:p>
            <a:pPr algn="ctr"/>
            <a:r>
              <a:rPr lang="en-US" sz="900" dirty="0"/>
              <a:t>High-</a:t>
            </a:r>
            <a:r>
              <a:rPr lang="en-US" sz="900" dirty="0" smtClean="0"/>
              <a:t>Quality Flexible </a:t>
            </a:r>
            <a:r>
              <a:rPr lang="en-US" sz="900" dirty="0"/>
              <a:t>Connectors</a:t>
            </a:r>
          </a:p>
        </p:txBody>
      </p:sp>
      <p:pic>
        <p:nvPicPr>
          <p:cNvPr id="7" name="Picture 6" descr="Electrical_Storm_dt19917261.ep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6488" y="2031999"/>
            <a:ext cx="2086263" cy="2614343"/>
          </a:xfrm>
          <a:prstGeom prst="rect">
            <a:avLst/>
          </a:prstGeom>
        </p:spPr>
      </p:pic>
      <p:sp>
        <p:nvSpPr>
          <p:cNvPr id="8" name="TextBox 31"/>
          <p:cNvSpPr txBox="1">
            <a:spLocks noChangeArrowheads="1"/>
          </p:cNvSpPr>
          <p:nvPr/>
        </p:nvSpPr>
        <p:spPr bwMode="auto">
          <a:xfrm>
            <a:off x="4633951" y="4521431"/>
            <a:ext cx="230458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T&amp;B</a:t>
            </a:r>
            <a:r>
              <a:rPr lang="en-US" sz="1000" b="1" baseline="30000" dirty="0" smtClean="0"/>
              <a:t>®</a:t>
            </a:r>
            <a:r>
              <a:rPr lang="en-US" sz="1000" b="1" dirty="0" smtClean="0"/>
              <a:t> Fittings</a:t>
            </a:r>
          </a:p>
          <a:p>
            <a:pPr algn="ctr"/>
            <a:r>
              <a:rPr lang="en-US" sz="900" dirty="0" smtClean="0"/>
              <a:t>Grounding Fittings</a:t>
            </a:r>
            <a:endParaRPr lang="en-US" sz="9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0056" y="3586975"/>
            <a:ext cx="972944" cy="972944"/>
          </a:xfrm>
          <a:prstGeom prst="rect">
            <a:avLst/>
          </a:prstGeom>
        </p:spPr>
      </p:pic>
      <p:pic>
        <p:nvPicPr>
          <p:cNvPr id="11" name="Picture 28" descr="dbre6404060k0_rs1ph_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5215" y="4808808"/>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3"/>
          <p:cNvSpPr txBox="1">
            <a:spLocks noChangeArrowheads="1"/>
          </p:cNvSpPr>
          <p:nvPr/>
        </p:nvSpPr>
        <p:spPr bwMode="auto">
          <a:xfrm>
            <a:off x="3602890" y="5667646"/>
            <a:ext cx="25273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a:t>Blackburn</a:t>
            </a:r>
            <a:r>
              <a:rPr lang="en-US" sz="700" b="1" baseline="100000"/>
              <a:t>®</a:t>
            </a:r>
          </a:p>
          <a:p>
            <a:pPr algn="ctr"/>
            <a:r>
              <a:rPr lang="en-US" sz="1400" baseline="30000"/>
              <a:t>Mechanical Grounding Connectors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461" y="3757571"/>
            <a:ext cx="1142857" cy="657143"/>
          </a:xfrm>
          <a:prstGeom prst="rect">
            <a:avLst/>
          </a:prstGeom>
        </p:spPr>
      </p:pic>
    </p:spTree>
    <p:extLst>
      <p:ext uri="{BB962C8B-B14F-4D97-AF65-F5344CB8AC3E}">
        <p14:creationId xmlns:p14="http://schemas.microsoft.com/office/powerpoint/2010/main" val="571043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a:t>
            </a:r>
            <a:r>
              <a:rPr lang="en-US" dirty="0"/>
              <a:t>&amp; Bonding</a:t>
            </a:r>
          </a:p>
        </p:txBody>
      </p:sp>
      <p:sp>
        <p:nvSpPr>
          <p:cNvPr id="3" name="Content Placeholder 2"/>
          <p:cNvSpPr>
            <a:spLocks noGrp="1"/>
          </p:cNvSpPr>
          <p:nvPr>
            <p:ph idx="1"/>
          </p:nvPr>
        </p:nvSpPr>
        <p:spPr>
          <a:xfrm>
            <a:off x="2667000" y="1981200"/>
            <a:ext cx="4267200" cy="990600"/>
          </a:xfrm>
        </p:spPr>
        <p:txBody>
          <a:bodyPr/>
          <a:lstStyle/>
          <a:p>
            <a:pPr marL="0" indent="0">
              <a:buNone/>
            </a:pPr>
            <a:r>
              <a:rPr lang="en-US"/>
              <a:t>An improperly installed or grounded electrical system can cause power failure, which often leads </a:t>
            </a:r>
            <a:r>
              <a:rPr lang="en-US" smtClean="0"/>
              <a:t>to significant </a:t>
            </a:r>
            <a:r>
              <a:rPr lang="en-US"/>
              <a:t>safety, production and operational concerns. </a:t>
            </a:r>
          </a:p>
          <a:p>
            <a:pPr marL="0" indent="0">
              <a:buNone/>
            </a:pPr>
            <a:endParaRPr lang="en-US"/>
          </a:p>
        </p:txBody>
      </p:sp>
      <p:sp>
        <p:nvSpPr>
          <p:cNvPr id="4" name="Content Placeholder 3"/>
          <p:cNvSpPr>
            <a:spLocks noGrp="1"/>
          </p:cNvSpPr>
          <p:nvPr>
            <p:ph idx="13"/>
          </p:nvPr>
        </p:nvSpPr>
        <p:spPr/>
        <p:txBody>
          <a:bodyPr/>
          <a:lstStyle/>
          <a:p>
            <a:r>
              <a:rPr lang="en-US" dirty="0" smtClean="0"/>
              <a:t>Blackburn</a:t>
            </a:r>
            <a:r>
              <a:rPr lang="en-US" baseline="30000" dirty="0"/>
              <a:t>®</a:t>
            </a:r>
          </a:p>
          <a:p>
            <a:r>
              <a:rPr lang="en-US" dirty="0" smtClean="0"/>
              <a:t>Boreal</a:t>
            </a:r>
            <a:r>
              <a:rPr lang="en-US" baseline="30000" dirty="0"/>
              <a:t>®</a:t>
            </a:r>
          </a:p>
          <a:p>
            <a:r>
              <a:rPr lang="en-US" dirty="0" smtClean="0"/>
              <a:t>E-Z-Code</a:t>
            </a:r>
            <a:r>
              <a:rPr lang="en-US" baseline="30000" dirty="0" smtClean="0"/>
              <a:t>®</a:t>
            </a:r>
            <a:endParaRPr lang="en-US" dirty="0"/>
          </a:p>
          <a:p>
            <a:r>
              <a:rPr lang="en-US" dirty="0" err="1" smtClean="0"/>
              <a:t>Russellstoll</a:t>
            </a:r>
            <a:r>
              <a:rPr lang="en-US" baseline="30000" dirty="0"/>
              <a:t>®</a:t>
            </a:r>
          </a:p>
          <a:p>
            <a:r>
              <a:rPr lang="en-US" dirty="0" smtClean="0"/>
              <a:t>T&amp;B</a:t>
            </a:r>
            <a:r>
              <a:rPr lang="en-US" baseline="30000" dirty="0" smtClean="0"/>
              <a:t>®</a:t>
            </a:r>
            <a:r>
              <a:rPr lang="en-US" dirty="0" smtClean="0"/>
              <a:t> </a:t>
            </a:r>
            <a:r>
              <a:rPr lang="en-US" dirty="0"/>
              <a:t>Fittings</a:t>
            </a:r>
          </a:p>
          <a:p>
            <a:endParaRPr lang="en-US" dirty="0"/>
          </a:p>
          <a:p>
            <a:endParaRPr lang="en-US" dirty="0"/>
          </a:p>
        </p:txBody>
      </p:sp>
      <p:sp>
        <p:nvSpPr>
          <p:cNvPr id="5" name="Content Placeholder 4"/>
          <p:cNvSpPr>
            <a:spLocks noGrp="1"/>
          </p:cNvSpPr>
          <p:nvPr>
            <p:ph idx="14"/>
          </p:nvPr>
        </p:nvSpPr>
        <p:spPr/>
        <p:txBody>
          <a:bodyPr/>
          <a:lstStyle/>
          <a:p>
            <a:r>
              <a:rPr lang="en-US"/>
              <a:t>Thomas &amp; Betts brands</a:t>
            </a:r>
            <a:br>
              <a:rPr lang="en-US"/>
            </a:br>
            <a:r>
              <a:rPr lang="en-US"/>
              <a:t>for grounding &amp; bonding</a:t>
            </a:r>
          </a:p>
        </p:txBody>
      </p:sp>
      <p:pic>
        <p:nvPicPr>
          <p:cNvPr id="13" name="Picture 1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950" y="2058988"/>
            <a:ext cx="2101850" cy="2717800"/>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29"/>
          <p:cNvSpPr txBox="1">
            <a:spLocks noChangeArrowheads="1"/>
          </p:cNvSpPr>
          <p:nvPr/>
        </p:nvSpPr>
        <p:spPr bwMode="auto">
          <a:xfrm>
            <a:off x="4768767" y="4449694"/>
            <a:ext cx="2163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Russellstoll</a:t>
            </a:r>
            <a:r>
              <a:rPr lang="en-US" sz="1000" b="1" baseline="30000" dirty="0" smtClean="0"/>
              <a:t>®</a:t>
            </a:r>
            <a:r>
              <a:rPr lang="en-US" sz="1000" b="1" dirty="0" smtClean="0"/>
              <a:t> </a:t>
            </a:r>
          </a:p>
          <a:p>
            <a:pPr algn="ctr"/>
            <a:r>
              <a:rPr lang="en-US" sz="1000" dirty="0" smtClean="0"/>
              <a:t>Ground Indicator System</a:t>
            </a:r>
            <a:endParaRPr lang="en-US" sz="1000"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110" y="3270161"/>
            <a:ext cx="890549" cy="1244224"/>
          </a:xfrm>
          <a:prstGeom prst="rect">
            <a:avLst/>
          </a:prstGeom>
        </p:spPr>
      </p:pic>
      <p:pic>
        <p:nvPicPr>
          <p:cNvPr id="16" name="Picture 26" descr="CONDUIT &amp; GLAN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062" y="4746894"/>
            <a:ext cx="923499" cy="92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31"/>
          <p:cNvSpPr txBox="1">
            <a:spLocks noChangeArrowheads="1"/>
          </p:cNvSpPr>
          <p:nvPr/>
        </p:nvSpPr>
        <p:spPr bwMode="auto">
          <a:xfrm>
            <a:off x="3734574" y="5679919"/>
            <a:ext cx="193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400" b="1" baseline="30000" dirty="0"/>
              <a:t>Blackburn</a:t>
            </a:r>
            <a:r>
              <a:rPr lang="en-US" sz="700" b="1" baseline="100000" dirty="0"/>
              <a:t>®</a:t>
            </a:r>
          </a:p>
          <a:p>
            <a:pPr algn="ctr"/>
            <a:r>
              <a:rPr lang="en-US" sz="1400" baseline="30000" dirty="0"/>
              <a:t>E-Z-Ground</a:t>
            </a:r>
            <a:r>
              <a:rPr lang="en-US" sz="800" baseline="100000" dirty="0"/>
              <a:t>®</a:t>
            </a:r>
            <a:r>
              <a:rPr lang="en-US" sz="1400" baseline="30000" dirty="0"/>
              <a:t> Compression Connectors</a:t>
            </a:r>
          </a:p>
        </p:txBody>
      </p:sp>
      <p:sp>
        <p:nvSpPr>
          <p:cNvPr id="18" name="TextBox 29"/>
          <p:cNvSpPr txBox="1">
            <a:spLocks noChangeArrowheads="1"/>
          </p:cNvSpPr>
          <p:nvPr/>
        </p:nvSpPr>
        <p:spPr bwMode="auto">
          <a:xfrm>
            <a:off x="2430371" y="4449694"/>
            <a:ext cx="2184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Blackburn</a:t>
            </a:r>
            <a:r>
              <a:rPr lang="en-US" sz="1000" b="1" baseline="30000" dirty="0" smtClean="0"/>
              <a:t>®</a:t>
            </a:r>
            <a:endParaRPr lang="en-US" sz="1000" b="1" baseline="30000" dirty="0"/>
          </a:p>
          <a:p>
            <a:pPr algn="ctr"/>
            <a:r>
              <a:rPr lang="en-US" sz="900" dirty="0"/>
              <a:t>Exothermic </a:t>
            </a:r>
            <a:r>
              <a:rPr lang="en-US" sz="900" dirty="0" smtClean="0"/>
              <a:t>Welding System</a:t>
            </a:r>
            <a:endParaRPr lang="en-US" sz="900" dirty="0"/>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5171" y="3580101"/>
            <a:ext cx="960244" cy="83113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557" y="4058856"/>
            <a:ext cx="457143" cy="352381"/>
          </a:xfrm>
          <a:prstGeom prst="rect">
            <a:avLst/>
          </a:prstGeom>
        </p:spPr>
      </p:pic>
    </p:spTree>
    <p:extLst>
      <p:ext uri="{BB962C8B-B14F-4D97-AF65-F5344CB8AC3E}">
        <p14:creationId xmlns:p14="http://schemas.microsoft.com/office/powerpoint/2010/main" val="2362583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Thank You!!!</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2268" y="2133600"/>
            <a:ext cx="2064038" cy="2672735"/>
          </a:xfrm>
          <a:prstGeom prst="rect">
            <a:avLst/>
          </a:prstGeom>
          <a:ln w="9525" cap="sq" cmpd="sng">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268" y="5562600"/>
            <a:ext cx="1992876" cy="447675"/>
          </a:xfrm>
          <a:prstGeom prst="rect">
            <a:avLst/>
          </a:prstGeom>
        </p:spPr>
      </p:pic>
    </p:spTree>
    <p:extLst>
      <p:ext uri="{BB962C8B-B14F-4D97-AF65-F5344CB8AC3E}">
        <p14:creationId xmlns:p14="http://schemas.microsoft.com/office/powerpoint/2010/main" val="281176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ngHighRes_1312a_CMYK.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1991483"/>
            <a:ext cx="7391400" cy="4182778"/>
          </a:xfrm>
          <a:prstGeom prst="rect">
            <a:avLst/>
          </a:prstGeom>
        </p:spPr>
      </p:pic>
      <p:sp>
        <p:nvSpPr>
          <p:cNvPr id="2" name="Title 1"/>
          <p:cNvSpPr>
            <a:spLocks noGrp="1"/>
          </p:cNvSpPr>
          <p:nvPr>
            <p:ph type="title"/>
          </p:nvPr>
        </p:nvSpPr>
        <p:spPr/>
        <p:txBody>
          <a:bodyPr/>
          <a:lstStyle/>
          <a:p>
            <a:r>
              <a:rPr lang="en-US"/>
              <a:t>T&amp;B Engineered</a:t>
            </a:r>
            <a:br>
              <a:rPr lang="en-US"/>
            </a:br>
            <a:r>
              <a:rPr lang="en-US"/>
              <a:t>Solutions for Every </a:t>
            </a:r>
            <a:br>
              <a:rPr lang="en-US"/>
            </a:br>
            <a:r>
              <a:rPr lang="en-US"/>
              <a:t>Application Area</a:t>
            </a:r>
          </a:p>
        </p:txBody>
      </p:sp>
      <p:sp>
        <p:nvSpPr>
          <p:cNvPr id="3" name="Content Placeholder 2"/>
          <p:cNvSpPr>
            <a:spLocks noGrp="1"/>
          </p:cNvSpPr>
          <p:nvPr>
            <p:ph idx="1"/>
          </p:nvPr>
        </p:nvSpPr>
        <p:spPr/>
        <p:txBody>
          <a:bodyPr/>
          <a:lstStyle/>
          <a:p>
            <a:r>
              <a:rPr lang="en-US"/>
              <a:t>Power Plant</a:t>
            </a:r>
          </a:p>
          <a:p>
            <a:r>
              <a:rPr lang="en-US"/>
              <a:t>Transmission and Distribution Substations</a:t>
            </a:r>
          </a:p>
          <a:p>
            <a:r>
              <a:rPr lang="en-US"/>
              <a:t>Mine Electrification and Lighting</a:t>
            </a:r>
          </a:p>
          <a:p>
            <a:r>
              <a:rPr lang="en-US"/>
              <a:t>Electrical Control Rooms</a:t>
            </a:r>
          </a:p>
          <a:p>
            <a:r>
              <a:rPr lang="en-US"/>
              <a:t>Ore Extraction</a:t>
            </a:r>
          </a:p>
          <a:p>
            <a:r>
              <a:rPr lang="en-US"/>
              <a:t>Conveyors</a:t>
            </a:r>
          </a:p>
          <a:p>
            <a:r>
              <a:rPr lang="en-US"/>
              <a:t>Beneficiation</a:t>
            </a:r>
          </a:p>
          <a:p>
            <a:r>
              <a:rPr lang="en-US"/>
              <a:t>Mineral Processing</a:t>
            </a:r>
          </a:p>
          <a:p>
            <a:r>
              <a:rPr lang="en-US"/>
              <a:t>Water and Waste Management</a:t>
            </a:r>
          </a:p>
          <a:p>
            <a:r>
              <a:rPr lang="en-US"/>
              <a:t>Smelting and Refining</a:t>
            </a:r>
          </a:p>
          <a:p>
            <a:r>
              <a:rPr lang="en-US"/>
              <a:t>Metalforming</a:t>
            </a:r>
          </a:p>
        </p:txBody>
      </p:sp>
    </p:spTree>
    <p:extLst>
      <p:ext uri="{BB962C8B-B14F-4D97-AF65-F5344CB8AC3E}">
        <p14:creationId xmlns:p14="http://schemas.microsoft.com/office/powerpoint/2010/main" val="3195970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Electrical</a:t>
            </a:r>
            <a:r>
              <a:rPr lang="fr-CA" dirty="0" smtClean="0"/>
              <a:t> System Issues for </a:t>
            </a:r>
            <a:r>
              <a:rPr lang="fr-CA" dirty="0" err="1" smtClean="0"/>
              <a:t>Metals</a:t>
            </a:r>
            <a:r>
              <a:rPr lang="fr-CA" dirty="0" smtClean="0"/>
              <a:t> and </a:t>
            </a:r>
            <a:r>
              <a:rPr lang="fr-CA" dirty="0" err="1" smtClean="0"/>
              <a:t>Mining</a:t>
            </a:r>
            <a:endParaRPr lang="en-US" dirty="0"/>
          </a:p>
        </p:txBody>
      </p:sp>
      <p:sp>
        <p:nvSpPr>
          <p:cNvPr id="3" name="Content Placeholder 2"/>
          <p:cNvSpPr>
            <a:spLocks noGrp="1"/>
          </p:cNvSpPr>
          <p:nvPr>
            <p:ph idx="1"/>
          </p:nvPr>
        </p:nvSpPr>
        <p:spPr/>
        <p:txBody>
          <a:bodyPr>
            <a:normAutofit lnSpcReduction="10000"/>
          </a:bodyPr>
          <a:lstStyle/>
          <a:p>
            <a:pPr marL="0" indent="0">
              <a:lnSpc>
                <a:spcPct val="150000"/>
              </a:lnSpc>
              <a:spcBef>
                <a:spcPts val="0"/>
              </a:spcBef>
              <a:spcAft>
                <a:spcPts val="900"/>
              </a:spcAft>
              <a:buNone/>
            </a:pPr>
            <a:r>
              <a:rPr lang="en-US" dirty="0"/>
              <a:t>Continuous Operation &amp; Sustainability</a:t>
            </a:r>
          </a:p>
          <a:p>
            <a:pPr marL="0" indent="0">
              <a:lnSpc>
                <a:spcPct val="150000"/>
              </a:lnSpc>
              <a:spcBef>
                <a:spcPts val="0"/>
              </a:spcBef>
              <a:spcAft>
                <a:spcPts val="900"/>
              </a:spcAft>
              <a:buNone/>
            </a:pPr>
            <a:r>
              <a:rPr lang="en-US" dirty="0"/>
              <a:t>Corrosion &amp; Harsh Environment Protection</a:t>
            </a:r>
          </a:p>
          <a:p>
            <a:pPr marL="0" indent="0">
              <a:lnSpc>
                <a:spcPct val="150000"/>
              </a:lnSpc>
              <a:spcBef>
                <a:spcPts val="0"/>
              </a:spcBef>
              <a:spcAft>
                <a:spcPts val="900"/>
              </a:spcAft>
              <a:buNone/>
            </a:pPr>
            <a:r>
              <a:rPr lang="en-US" dirty="0"/>
              <a:t>Liquid Ingress Protection</a:t>
            </a:r>
          </a:p>
          <a:p>
            <a:pPr marL="0" indent="0">
              <a:lnSpc>
                <a:spcPct val="150000"/>
              </a:lnSpc>
              <a:spcBef>
                <a:spcPts val="0"/>
              </a:spcBef>
              <a:spcAft>
                <a:spcPts val="900"/>
              </a:spcAft>
              <a:buNone/>
            </a:pPr>
            <a:r>
              <a:rPr lang="en-US" dirty="0"/>
              <a:t>Safety </a:t>
            </a:r>
            <a:endParaRPr lang="en-US" dirty="0" smtClean="0"/>
          </a:p>
          <a:p>
            <a:pPr marL="0" indent="0">
              <a:lnSpc>
                <a:spcPct val="150000"/>
              </a:lnSpc>
              <a:spcBef>
                <a:spcPts val="0"/>
              </a:spcBef>
              <a:spcAft>
                <a:spcPts val="900"/>
              </a:spcAft>
              <a:buNone/>
            </a:pPr>
            <a:r>
              <a:rPr lang="en-US" dirty="0" smtClean="0"/>
              <a:t>Extreme </a:t>
            </a:r>
            <a:r>
              <a:rPr lang="en-US" dirty="0"/>
              <a:t>Temperature Protection</a:t>
            </a:r>
          </a:p>
          <a:p>
            <a:pPr marL="0" indent="0">
              <a:lnSpc>
                <a:spcPct val="150000"/>
              </a:lnSpc>
              <a:spcBef>
                <a:spcPts val="0"/>
              </a:spcBef>
              <a:spcAft>
                <a:spcPts val="900"/>
              </a:spcAft>
              <a:buNone/>
            </a:pPr>
            <a:r>
              <a:rPr lang="en-US" dirty="0"/>
              <a:t>Hazardous Location Protection</a:t>
            </a:r>
          </a:p>
          <a:p>
            <a:pPr marL="0" indent="0">
              <a:lnSpc>
                <a:spcPct val="150000"/>
              </a:lnSpc>
              <a:spcBef>
                <a:spcPts val="0"/>
              </a:spcBef>
              <a:spcAft>
                <a:spcPts val="900"/>
              </a:spcAft>
              <a:buNone/>
            </a:pPr>
            <a:r>
              <a:rPr lang="en-US" dirty="0"/>
              <a:t>Power Quality, Efficiency &amp; Reliability</a:t>
            </a:r>
          </a:p>
          <a:p>
            <a:pPr marL="0" indent="0">
              <a:lnSpc>
                <a:spcPct val="150000"/>
              </a:lnSpc>
              <a:spcBef>
                <a:spcPts val="0"/>
              </a:spcBef>
              <a:spcAft>
                <a:spcPts val="900"/>
              </a:spcAft>
              <a:buNone/>
            </a:pPr>
            <a:r>
              <a:rPr lang="en-US" dirty="0"/>
              <a:t>Grounding &amp; Bonding</a:t>
            </a:r>
          </a:p>
        </p:txBody>
      </p:sp>
      <p:pic>
        <p:nvPicPr>
          <p:cNvPr id="4" name="Picture 17" descr="Safet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388" y="3711121"/>
            <a:ext cx="433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Continuou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738" y="2209800"/>
            <a:ext cx="4206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Corrosion.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150" y="2712357"/>
            <a:ext cx="4238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GroundBon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0881" y="5715000"/>
            <a:ext cx="406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Power.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 y="5231492"/>
            <a:ext cx="4365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ExtremeTemp.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0881" y="4213678"/>
            <a:ext cx="4064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LiquidIngress.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7388" y="3211739"/>
            <a:ext cx="433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Hazardous.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9294" y="4714648"/>
            <a:ext cx="409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42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453465" y="1608667"/>
            <a:ext cx="6372535" cy="4453464"/>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2033432" y="4157292"/>
            <a:ext cx="5815168" cy="775961"/>
          </a:xfrm>
        </p:spPr>
        <p:txBody>
          <a:bodyPr/>
          <a:lstStyle/>
          <a:p>
            <a:r>
              <a:rPr lang="en-US"/>
              <a:t>Continuous Operation &amp; Sustainability</a:t>
            </a:r>
          </a:p>
        </p:txBody>
      </p:sp>
      <p:pic>
        <p:nvPicPr>
          <p:cNvPr id="4" name="Picture 18" descr="Continuou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9418" y="4245866"/>
            <a:ext cx="736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5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80" y="3274571"/>
            <a:ext cx="874324" cy="1604771"/>
          </a:xfrm>
          <a:prstGeom prst="rect">
            <a:avLst/>
          </a:prstGeom>
        </p:spPr>
      </p:pic>
      <p:sp>
        <p:nvSpPr>
          <p:cNvPr id="2" name="Title 1"/>
          <p:cNvSpPr>
            <a:spLocks noGrp="1"/>
          </p:cNvSpPr>
          <p:nvPr>
            <p:ph type="title"/>
          </p:nvPr>
        </p:nvSpPr>
        <p:spPr/>
        <p:txBody>
          <a:bodyPr/>
          <a:lstStyle/>
          <a:p>
            <a:r>
              <a:rPr lang="en-US" dirty="0" smtClean="0"/>
              <a:t>Continuous </a:t>
            </a:r>
            <a:r>
              <a:rPr lang="en-US" dirty="0"/>
              <a:t>Operation </a:t>
            </a:r>
            <a:r>
              <a:rPr lang="en-US" dirty="0" smtClean="0"/>
              <a:t/>
            </a:r>
            <a:br>
              <a:rPr lang="en-US" dirty="0" smtClean="0"/>
            </a:br>
            <a:r>
              <a:rPr lang="en-US" dirty="0" smtClean="0"/>
              <a:t>&amp; </a:t>
            </a:r>
            <a:r>
              <a:rPr lang="en-US" dirty="0"/>
              <a:t>Sustainability</a:t>
            </a:r>
          </a:p>
        </p:txBody>
      </p:sp>
      <p:sp>
        <p:nvSpPr>
          <p:cNvPr id="3" name="Content Placeholder 2"/>
          <p:cNvSpPr>
            <a:spLocks noGrp="1"/>
          </p:cNvSpPr>
          <p:nvPr>
            <p:ph idx="1"/>
          </p:nvPr>
        </p:nvSpPr>
        <p:spPr/>
        <p:txBody>
          <a:bodyPr/>
          <a:lstStyle/>
          <a:p>
            <a:pPr marL="0" indent="0">
              <a:buNone/>
            </a:pPr>
            <a:r>
              <a:rPr lang="en-US" dirty="0"/>
              <a:t>Mining and metallurgy plants need skilled operators and good maintenance management to produce at sustainable yields. But costs associated with unscheduled downtime — replacement of ruined equipment, idle manpower, late-penalty fees, rental equipment expenses and intangibles for dissatisfied customers — can add up quickly.</a:t>
            </a:r>
          </a:p>
          <a:p>
            <a:pPr marL="0" indent="0">
              <a:buNone/>
            </a:pPr>
            <a:endParaRPr lang="en-US" dirty="0"/>
          </a:p>
        </p:txBody>
      </p:sp>
      <p:sp>
        <p:nvSpPr>
          <p:cNvPr id="4" name="Content Placeholder 3"/>
          <p:cNvSpPr>
            <a:spLocks noGrp="1"/>
          </p:cNvSpPr>
          <p:nvPr>
            <p:ph idx="13"/>
          </p:nvPr>
        </p:nvSpPr>
        <p:spPr/>
        <p:txBody>
          <a:bodyPr>
            <a:normAutofit/>
          </a:bodyPr>
          <a:lstStyle/>
          <a:p>
            <a:r>
              <a:rPr lang="en-US" dirty="0" smtClean="0"/>
              <a:t>Blackburn</a:t>
            </a:r>
            <a:r>
              <a:rPr lang="en-US" baseline="30000" dirty="0"/>
              <a:t>®</a:t>
            </a:r>
          </a:p>
          <a:p>
            <a:r>
              <a:rPr lang="en-US" dirty="0" err="1" smtClean="0"/>
              <a:t>Carlon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a:t>®</a:t>
            </a:r>
          </a:p>
          <a:p>
            <a:r>
              <a:rPr lang="en-US" dirty="0" err="1" smtClean="0"/>
              <a:t>Kopex</a:t>
            </a:r>
            <a:r>
              <a:rPr lang="en-US" dirty="0" smtClean="0"/>
              <a:t>-Ex</a:t>
            </a:r>
            <a:r>
              <a:rPr lang="en-US" dirty="0"/>
              <a:t>™</a:t>
            </a:r>
          </a:p>
          <a:p>
            <a:r>
              <a:rPr lang="en-US" dirty="0" err="1" smtClean="0"/>
              <a:t>Lumacell</a:t>
            </a:r>
            <a:r>
              <a:rPr lang="en-US" baseline="30000" dirty="0"/>
              <a:t>®</a:t>
            </a:r>
          </a:p>
          <a:p>
            <a:r>
              <a:rPr lang="fr-CA" dirty="0" err="1" smtClean="0"/>
              <a:t>Ocal</a:t>
            </a:r>
            <a:r>
              <a:rPr lang="fr-CA" dirty="0" smtClean="0"/>
              <a:t>™</a:t>
            </a:r>
            <a:endParaRPr lang="en-US" dirty="0"/>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Russellstoll</a:t>
            </a:r>
            <a:r>
              <a:rPr lang="en-US" baseline="30000" dirty="0"/>
              <a:t>®</a:t>
            </a:r>
          </a:p>
          <a:p>
            <a:r>
              <a:rPr lang="en-US" dirty="0" err="1" smtClean="0"/>
              <a:t>Sta-Kon</a:t>
            </a:r>
            <a:r>
              <a:rPr lang="en-US" baseline="30000" dirty="0"/>
              <a:t>®</a:t>
            </a:r>
          </a:p>
          <a:p>
            <a:r>
              <a:rPr lang="en-US" dirty="0" err="1" smtClean="0"/>
              <a:t>Superstrut</a:t>
            </a:r>
            <a:r>
              <a:rPr lang="en-US" baseline="30000" dirty="0"/>
              <a:t>®</a:t>
            </a:r>
          </a:p>
          <a:p>
            <a:r>
              <a:rPr lang="en-US" dirty="0" smtClean="0"/>
              <a:t> T&amp;B</a:t>
            </a:r>
            <a:r>
              <a:rPr lang="en-US" baseline="30000" dirty="0" smtClean="0"/>
              <a:t>®</a:t>
            </a:r>
            <a:r>
              <a:rPr lang="en-US" dirty="0" smtClean="0"/>
              <a:t> </a:t>
            </a:r>
            <a:r>
              <a:rPr lang="en-US" dirty="0"/>
              <a:t>Fittings</a:t>
            </a:r>
          </a:p>
        </p:txBody>
      </p:sp>
      <p:sp>
        <p:nvSpPr>
          <p:cNvPr id="5" name="Content Placeholder 4"/>
          <p:cNvSpPr>
            <a:spLocks noGrp="1"/>
          </p:cNvSpPr>
          <p:nvPr>
            <p:ph idx="14"/>
          </p:nvPr>
        </p:nvSpPr>
        <p:spPr/>
        <p:txBody>
          <a:bodyPr/>
          <a:lstStyle/>
          <a:p>
            <a:r>
              <a:rPr lang="en-US"/>
              <a:t>Thomas &amp; Betts brands</a:t>
            </a:r>
            <a:br>
              <a:rPr lang="en-US"/>
            </a:br>
            <a:r>
              <a:rPr lang="en-US"/>
              <a:t>for continuous operation</a:t>
            </a:r>
            <a:br>
              <a:rPr lang="en-US"/>
            </a:br>
            <a:r>
              <a:rPr lang="en-US"/>
              <a:t>&amp; sustainability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9816" y="5191840"/>
            <a:ext cx="926171" cy="816714"/>
          </a:xfrm>
          <a:prstGeom prst="rect">
            <a:avLst/>
          </a:prstGeom>
        </p:spPr>
      </p:pic>
      <p:sp>
        <p:nvSpPr>
          <p:cNvPr id="9" name="TextBox 29"/>
          <p:cNvSpPr txBox="1">
            <a:spLocks noChangeArrowheads="1"/>
          </p:cNvSpPr>
          <p:nvPr/>
        </p:nvSpPr>
        <p:spPr bwMode="auto">
          <a:xfrm>
            <a:off x="4617341" y="6099872"/>
            <a:ext cx="2184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Sta-Kon</a:t>
            </a:r>
            <a:r>
              <a:rPr lang="en-US" sz="1000" b="1" baseline="30000" dirty="0">
                <a:latin typeface="Arial" pitchFamily="34" charset="0"/>
                <a:cs typeface="Arial" pitchFamily="34" charset="0"/>
              </a:rPr>
              <a:t>®</a:t>
            </a:r>
          </a:p>
          <a:p>
            <a:pPr algn="ctr"/>
            <a:r>
              <a:rPr lang="en-US" sz="900" dirty="0" smtClean="0"/>
              <a:t>Crimped Wire Termination Systems</a:t>
            </a:r>
            <a:endParaRPr lang="en-US" sz="900" dirty="0"/>
          </a:p>
        </p:txBody>
      </p:sp>
      <p:sp>
        <p:nvSpPr>
          <p:cNvPr id="10" name="TextBox 29"/>
          <p:cNvSpPr txBox="1">
            <a:spLocks noChangeArrowheads="1"/>
          </p:cNvSpPr>
          <p:nvPr/>
        </p:nvSpPr>
        <p:spPr bwMode="auto">
          <a:xfrm>
            <a:off x="4617341" y="4730750"/>
            <a:ext cx="218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a:t>Elastimold</a:t>
            </a:r>
            <a:r>
              <a:rPr lang="en-US" sz="1000" b="1" baseline="30000" dirty="0"/>
              <a:t>®</a:t>
            </a:r>
          </a:p>
          <a:p>
            <a:pPr algn="ctr"/>
            <a:r>
              <a:rPr lang="en-US" sz="1000" dirty="0"/>
              <a:t>Switchgear and </a:t>
            </a:r>
            <a:r>
              <a:rPr lang="en-US" sz="1000" dirty="0" smtClean="0"/>
              <a:t>Cable Accessories</a:t>
            </a:r>
            <a:endParaRPr lang="en-US" sz="1000" dirty="0"/>
          </a:p>
        </p:txBody>
      </p:sp>
      <p:pic>
        <p:nvPicPr>
          <p:cNvPr id="11" name="Picture 10" descr="Mineral_Industry_is2077491.ep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4098" y="1945268"/>
            <a:ext cx="2050586" cy="271346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6579" y="5367762"/>
            <a:ext cx="746202" cy="746202"/>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07464" y="5395950"/>
            <a:ext cx="482625" cy="607122"/>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09269" y="5398656"/>
            <a:ext cx="475785" cy="598223"/>
          </a:xfrm>
          <a:prstGeom prst="rect">
            <a:avLst/>
          </a:prstGeom>
        </p:spPr>
      </p:pic>
      <p:sp>
        <p:nvSpPr>
          <p:cNvPr id="15" name="TextBox 14"/>
          <p:cNvSpPr txBox="1"/>
          <p:nvPr/>
        </p:nvSpPr>
        <p:spPr>
          <a:xfrm>
            <a:off x="2895600" y="6079888"/>
            <a:ext cx="1560042" cy="400110"/>
          </a:xfrm>
          <a:prstGeom prst="rect">
            <a:avLst/>
          </a:prstGeom>
          <a:noFill/>
        </p:spPr>
        <p:txBody>
          <a:bodyPr wrap="none" rtlCol="0">
            <a:spAutoFit/>
          </a:bodyPr>
          <a:lstStyle/>
          <a:p>
            <a:pPr algn="ctr"/>
            <a:r>
              <a:rPr lang="en-US" sz="1000" b="1" dirty="0" smtClean="0">
                <a:latin typeface="Arial" pitchFamily="34" charset="0"/>
                <a:cs typeface="Arial" pitchFamily="34" charset="0"/>
              </a:rPr>
              <a:t>Blackburn</a:t>
            </a:r>
            <a:r>
              <a:rPr lang="en-US" sz="1000" b="1" baseline="30000" dirty="0" smtClean="0">
                <a:latin typeface="Arial" pitchFamily="34" charset="0"/>
                <a:cs typeface="Arial" pitchFamily="34" charset="0"/>
              </a:rPr>
              <a:t>®</a:t>
            </a:r>
          </a:p>
          <a:p>
            <a:pPr algn="ctr"/>
            <a:r>
              <a:rPr lang="en-US" sz="1000" dirty="0" smtClean="0">
                <a:latin typeface="Arial" pitchFamily="34" charset="0"/>
                <a:cs typeface="Arial" pitchFamily="34" charset="0"/>
              </a:rPr>
              <a:t>Motor Lead Disconnects</a:t>
            </a:r>
            <a:endParaRPr lang="en-US" sz="1000" dirty="0">
              <a:latin typeface="Arial" pitchFamily="34" charset="0"/>
              <a:cs typeface="Arial" pitchFamily="34" charset="0"/>
            </a:endParaRPr>
          </a:p>
        </p:txBody>
      </p:sp>
      <p:sp>
        <p:nvSpPr>
          <p:cNvPr id="16" name="TextBox 15"/>
          <p:cNvSpPr txBox="1"/>
          <p:nvPr/>
        </p:nvSpPr>
        <p:spPr>
          <a:xfrm>
            <a:off x="2932381" y="4730750"/>
            <a:ext cx="1241045" cy="400110"/>
          </a:xfrm>
          <a:prstGeom prst="rect">
            <a:avLst/>
          </a:prstGeom>
          <a:noFill/>
        </p:spPr>
        <p:txBody>
          <a:bodyPr wrap="none" rtlCol="0">
            <a:spAutoFit/>
          </a:bodyPr>
          <a:lstStyle/>
          <a:p>
            <a:pPr algn="ctr"/>
            <a:r>
              <a:rPr lang="en-US" sz="1000" b="1" dirty="0" smtClean="0">
                <a:latin typeface="Arial" pitchFamily="34" charset="0"/>
                <a:cs typeface="Arial" pitchFamily="34" charset="0"/>
              </a:rPr>
              <a:t>T&amp;B</a:t>
            </a:r>
            <a:r>
              <a:rPr lang="en-US" sz="1000" b="1" baseline="30000" dirty="0" smtClean="0">
                <a:latin typeface="Arial" pitchFamily="34" charset="0"/>
                <a:cs typeface="Arial" pitchFamily="34" charset="0"/>
              </a:rPr>
              <a:t>®</a:t>
            </a:r>
            <a:r>
              <a:rPr lang="en-US" sz="1000" b="1" dirty="0" smtClean="0">
                <a:latin typeface="Arial" pitchFamily="34" charset="0"/>
                <a:cs typeface="Arial" pitchFamily="34" charset="0"/>
              </a:rPr>
              <a:t> Fittings</a:t>
            </a:r>
          </a:p>
          <a:p>
            <a:pPr algn="ctr"/>
            <a:r>
              <a:rPr lang="en-US" sz="1000" dirty="0" smtClean="0">
                <a:latin typeface="Arial" pitchFamily="34" charset="0"/>
                <a:cs typeface="Arial" pitchFamily="34" charset="0"/>
              </a:rPr>
              <a:t>Star </a:t>
            </a:r>
            <a:r>
              <a:rPr lang="en-US" sz="1000" dirty="0" err="1" smtClean="0">
                <a:latin typeface="Arial" pitchFamily="34" charset="0"/>
                <a:cs typeface="Arial" pitchFamily="34" charset="0"/>
              </a:rPr>
              <a:t>Teck</a:t>
            </a:r>
            <a:r>
              <a:rPr lang="en-US" sz="1000" baseline="30000" dirty="0" smtClean="0">
                <a:latin typeface="Arial" pitchFamily="34" charset="0"/>
                <a:cs typeface="Arial" pitchFamily="34" charset="0"/>
              </a:rPr>
              <a:t>®</a:t>
            </a:r>
            <a:r>
              <a:rPr lang="en-US" sz="1000" dirty="0" smtClean="0">
                <a:latin typeface="Arial" pitchFamily="34" charset="0"/>
                <a:cs typeface="Arial" pitchFamily="34" charset="0"/>
              </a:rPr>
              <a:t> Fittings</a:t>
            </a:r>
            <a:endParaRPr lang="en-US" sz="1000" dirty="0">
              <a:latin typeface="Arial" pitchFamily="34" charset="0"/>
              <a:cs typeface="Arial"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2977" y="3891428"/>
            <a:ext cx="1659848" cy="759931"/>
          </a:xfrm>
          <a:prstGeom prst="rect">
            <a:avLst/>
          </a:prstGeom>
        </p:spPr>
      </p:pic>
    </p:spTree>
    <p:extLst>
      <p:ext uri="{BB962C8B-B14F-4D97-AF65-F5344CB8AC3E}">
        <p14:creationId xmlns:p14="http://schemas.microsoft.com/office/powerpoint/2010/main" val="342701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Operation</a:t>
            </a:r>
            <a:br>
              <a:rPr lang="en-US" dirty="0" smtClean="0"/>
            </a:br>
            <a:r>
              <a:rPr lang="en-US" dirty="0" smtClean="0"/>
              <a:t>&amp; </a:t>
            </a:r>
            <a:r>
              <a:rPr lang="en-US" dirty="0"/>
              <a:t>Sustainability</a:t>
            </a:r>
          </a:p>
        </p:txBody>
      </p:sp>
      <p:sp>
        <p:nvSpPr>
          <p:cNvPr id="3" name="Content Placeholder 2"/>
          <p:cNvSpPr>
            <a:spLocks noGrp="1"/>
          </p:cNvSpPr>
          <p:nvPr>
            <p:ph idx="1"/>
          </p:nvPr>
        </p:nvSpPr>
        <p:spPr/>
        <p:txBody>
          <a:bodyPr/>
          <a:lstStyle/>
          <a:p>
            <a:pPr marL="0" indent="0">
              <a:buNone/>
            </a:pPr>
            <a:r>
              <a:rPr lang="en-US" dirty="0"/>
              <a:t>In the single most demanding, non-stop operating environments, one single point of failure can lead</a:t>
            </a:r>
            <a:br>
              <a:rPr lang="en-US" dirty="0"/>
            </a:br>
            <a:r>
              <a:rPr lang="en-US" dirty="0"/>
              <a:t>to </a:t>
            </a:r>
            <a:r>
              <a:rPr lang="en-US" dirty="0" smtClean="0"/>
              <a:t>costly, or </a:t>
            </a:r>
            <a:r>
              <a:rPr lang="en-US" dirty="0"/>
              <a:t>even </a:t>
            </a:r>
            <a:r>
              <a:rPr lang="en-US" dirty="0" smtClean="0"/>
              <a:t>disastrous, results</a:t>
            </a:r>
            <a:r>
              <a:rPr lang="en-US" dirty="0"/>
              <a:t>. </a:t>
            </a:r>
          </a:p>
          <a:p>
            <a:pPr marL="0" indent="0">
              <a:buNone/>
            </a:pPr>
            <a:endParaRPr lang="en-US" dirty="0"/>
          </a:p>
        </p:txBody>
      </p:sp>
      <p:sp>
        <p:nvSpPr>
          <p:cNvPr id="4" name="Content Placeholder 3"/>
          <p:cNvSpPr>
            <a:spLocks noGrp="1"/>
          </p:cNvSpPr>
          <p:nvPr>
            <p:ph idx="13"/>
          </p:nvPr>
        </p:nvSpPr>
        <p:spPr/>
        <p:txBody>
          <a:bodyPr>
            <a:normAutofit/>
          </a:bodyPr>
          <a:lstStyle/>
          <a:p>
            <a:r>
              <a:rPr lang="en-US" dirty="0"/>
              <a:t>Blackburn</a:t>
            </a:r>
            <a:r>
              <a:rPr lang="en-US" baseline="30000" dirty="0"/>
              <a:t>®</a:t>
            </a:r>
          </a:p>
          <a:p>
            <a:r>
              <a:rPr lang="en-US" dirty="0" err="1" smtClean="0"/>
              <a:t>Carlon</a:t>
            </a:r>
            <a:r>
              <a:rPr lang="en-US" baseline="30000" dirty="0"/>
              <a:t>®</a:t>
            </a:r>
          </a:p>
          <a:p>
            <a:r>
              <a:rPr lang="en-US" dirty="0" err="1" smtClean="0"/>
              <a:t>Elastimold</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a:t>®</a:t>
            </a:r>
          </a:p>
          <a:p>
            <a:r>
              <a:rPr lang="en-US" dirty="0" err="1" smtClean="0"/>
              <a:t>Kopex</a:t>
            </a:r>
            <a:r>
              <a:rPr lang="en-US" dirty="0" smtClean="0"/>
              <a:t>-Ex</a:t>
            </a:r>
            <a:r>
              <a:rPr lang="en-US" dirty="0"/>
              <a:t>™</a:t>
            </a:r>
          </a:p>
          <a:p>
            <a:r>
              <a:rPr lang="en-US" dirty="0" err="1" smtClean="0"/>
              <a:t>Lumacell</a:t>
            </a:r>
            <a:r>
              <a:rPr lang="en-US" baseline="30000" dirty="0"/>
              <a:t>®</a:t>
            </a:r>
          </a:p>
          <a:p>
            <a:r>
              <a:rPr lang="fr-CA" dirty="0" err="1" smtClean="0"/>
              <a:t>Ocal</a:t>
            </a:r>
            <a:r>
              <a:rPr lang="fr-CA" dirty="0"/>
              <a:t>™</a:t>
            </a:r>
            <a:endParaRPr lang="en-US" dirty="0"/>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Russellstoll</a:t>
            </a:r>
            <a:r>
              <a:rPr lang="en-US" baseline="30000" dirty="0"/>
              <a:t>®</a:t>
            </a:r>
          </a:p>
          <a:p>
            <a:r>
              <a:rPr lang="en-US" dirty="0" err="1" smtClean="0"/>
              <a:t>Sta-Kon</a:t>
            </a:r>
            <a:r>
              <a:rPr lang="en-US" baseline="30000" dirty="0"/>
              <a:t>®</a:t>
            </a:r>
          </a:p>
          <a:p>
            <a:r>
              <a:rPr lang="en-US" dirty="0" err="1" smtClean="0"/>
              <a:t>Superstrut</a:t>
            </a:r>
            <a:r>
              <a:rPr lang="en-US" baseline="30000" dirty="0"/>
              <a:t>®</a:t>
            </a:r>
          </a:p>
          <a:p>
            <a:r>
              <a:rPr lang="en-US" dirty="0" smtClean="0"/>
              <a:t> T&amp;B</a:t>
            </a:r>
            <a:r>
              <a:rPr lang="en-US" baseline="30000" dirty="0" smtClean="0"/>
              <a:t>®</a:t>
            </a:r>
            <a:r>
              <a:rPr lang="en-US" dirty="0" smtClean="0"/>
              <a:t> </a:t>
            </a:r>
            <a:r>
              <a:rPr lang="en-US" dirty="0"/>
              <a:t>Fittings</a:t>
            </a:r>
          </a:p>
        </p:txBody>
      </p:sp>
      <p:sp>
        <p:nvSpPr>
          <p:cNvPr id="5" name="Content Placeholder 4"/>
          <p:cNvSpPr>
            <a:spLocks noGrp="1"/>
          </p:cNvSpPr>
          <p:nvPr>
            <p:ph idx="14"/>
          </p:nvPr>
        </p:nvSpPr>
        <p:spPr/>
        <p:txBody>
          <a:bodyPr/>
          <a:lstStyle/>
          <a:p>
            <a:r>
              <a:rPr lang="en-US"/>
              <a:t>Thomas &amp; Betts brands</a:t>
            </a:r>
            <a:br>
              <a:rPr lang="en-US"/>
            </a:br>
            <a:r>
              <a:rPr lang="en-US"/>
              <a:t>for continuous operation</a:t>
            </a:r>
            <a:br>
              <a:rPr lang="en-US"/>
            </a:br>
            <a:r>
              <a:rPr lang="en-US"/>
              <a:t>&amp; sustainability</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0370" y="4597071"/>
            <a:ext cx="2199243" cy="1243050"/>
          </a:xfrm>
          <a:prstGeom prst="rect">
            <a:avLst/>
          </a:prstGeom>
        </p:spPr>
      </p:pic>
      <p:sp>
        <p:nvSpPr>
          <p:cNvPr id="17" name="TextBox 29"/>
          <p:cNvSpPr txBox="1">
            <a:spLocks noChangeArrowheads="1"/>
          </p:cNvSpPr>
          <p:nvPr/>
        </p:nvSpPr>
        <p:spPr bwMode="auto">
          <a:xfrm>
            <a:off x="3516621" y="5840121"/>
            <a:ext cx="2668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Superstrut</a:t>
            </a:r>
            <a:r>
              <a:rPr lang="en-US" sz="1000" b="1" baseline="30000" dirty="0" smtClean="0"/>
              <a:t>®</a:t>
            </a:r>
            <a:endParaRPr lang="en-US" sz="1000" b="1" baseline="30000" dirty="0"/>
          </a:p>
          <a:p>
            <a:pPr algn="ctr"/>
            <a:r>
              <a:rPr lang="en-US" sz="1000" dirty="0" smtClean="0"/>
              <a:t>Steel, 316 Stainless, Aluminum, </a:t>
            </a:r>
          </a:p>
          <a:p>
            <a:pPr algn="ctr"/>
            <a:r>
              <a:rPr lang="en-US" sz="1000" dirty="0" smtClean="0"/>
              <a:t>PVC-Coated or Nonmetallic</a:t>
            </a:r>
          </a:p>
          <a:p>
            <a:pPr algn="ctr"/>
            <a:r>
              <a:rPr lang="en-US" sz="1000" dirty="0" smtClean="0"/>
              <a:t> Channel, Hangers and Clamps</a:t>
            </a:r>
            <a:endParaRPr lang="en-US" sz="1000" dirty="0"/>
          </a:p>
        </p:txBody>
      </p:sp>
      <p:sp>
        <p:nvSpPr>
          <p:cNvPr id="19" name="TextBox 29"/>
          <p:cNvSpPr txBox="1">
            <a:spLocks noChangeArrowheads="1"/>
          </p:cNvSpPr>
          <p:nvPr/>
        </p:nvSpPr>
        <p:spPr bwMode="auto">
          <a:xfrm>
            <a:off x="4651879" y="4105782"/>
            <a:ext cx="218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Russellstoll</a:t>
            </a:r>
            <a:r>
              <a:rPr lang="en-US" sz="1000" b="1" baseline="30000" dirty="0" smtClean="0">
                <a:latin typeface="Arial" pitchFamily="34" charset="0"/>
                <a:cs typeface="Arial" pitchFamily="34" charset="0"/>
              </a:rPr>
              <a:t>® </a:t>
            </a:r>
          </a:p>
          <a:p>
            <a:pPr algn="ctr"/>
            <a:r>
              <a:rPr lang="en-US" sz="1000" dirty="0" err="1" smtClean="0"/>
              <a:t>MaxGard</a:t>
            </a:r>
            <a:r>
              <a:rPr lang="en-US" sz="1000" baseline="30000" dirty="0" smtClean="0"/>
              <a:t>®</a:t>
            </a:r>
            <a:r>
              <a:rPr lang="en-US" sz="1000" dirty="0" smtClean="0"/>
              <a:t> Interconnection </a:t>
            </a:r>
            <a:r>
              <a:rPr lang="en-US" sz="900" dirty="0" smtClean="0"/>
              <a:t>System</a:t>
            </a:r>
            <a:endParaRPr lang="en-US" sz="9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36423"/>
            <a:ext cx="11525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87412" y="4105585"/>
            <a:ext cx="1705916" cy="553998"/>
          </a:xfrm>
          <a:prstGeom prst="rect">
            <a:avLst/>
          </a:prstGeom>
          <a:noFill/>
        </p:spPr>
        <p:txBody>
          <a:bodyPr wrap="none" rtlCol="0">
            <a:spAutoFit/>
          </a:bodyPr>
          <a:lstStyle/>
          <a:p>
            <a:pPr algn="ctr"/>
            <a:r>
              <a:rPr lang="en-US" sz="1000" b="1" dirty="0" smtClean="0">
                <a:latin typeface="Arial" pitchFamily="34" charset="0"/>
                <a:cs typeface="Arial" pitchFamily="34" charset="0"/>
              </a:rPr>
              <a:t>T&amp;B</a:t>
            </a:r>
            <a:r>
              <a:rPr lang="en-US" sz="1000" b="1" baseline="30000" dirty="0" smtClean="0">
                <a:latin typeface="Arial" pitchFamily="34" charset="0"/>
                <a:cs typeface="Arial" pitchFamily="34" charset="0"/>
              </a:rPr>
              <a:t>®</a:t>
            </a:r>
            <a:r>
              <a:rPr lang="en-US" sz="1000" b="1" dirty="0" smtClean="0">
                <a:latin typeface="Arial" pitchFamily="34" charset="0"/>
                <a:cs typeface="Arial" pitchFamily="34" charset="0"/>
              </a:rPr>
              <a:t> </a:t>
            </a:r>
            <a:r>
              <a:rPr lang="en-US" sz="1000" b="1" dirty="0">
                <a:latin typeface="Arial" pitchFamily="34" charset="0"/>
                <a:cs typeface="Arial" pitchFamily="34" charset="0"/>
              </a:rPr>
              <a:t>Fittings</a:t>
            </a:r>
          </a:p>
          <a:p>
            <a:pPr algn="ctr"/>
            <a:r>
              <a:rPr lang="en-US" sz="1000" dirty="0" err="1">
                <a:latin typeface="Arial" pitchFamily="34" charset="0"/>
                <a:cs typeface="Arial" pitchFamily="34" charset="0"/>
              </a:rPr>
              <a:t>Liquatite</a:t>
            </a:r>
            <a:r>
              <a:rPr lang="en-US" sz="1000" baseline="30000" dirty="0">
                <a:latin typeface="Arial" pitchFamily="34" charset="0"/>
                <a:cs typeface="Arial" pitchFamily="34" charset="0"/>
              </a:rPr>
              <a:t>®</a:t>
            </a:r>
            <a:r>
              <a:rPr lang="en-US" sz="1000" dirty="0">
                <a:latin typeface="Arial" pitchFamily="34" charset="0"/>
                <a:cs typeface="Arial" pitchFamily="34" charset="0"/>
              </a:rPr>
              <a:t> Flexible </a:t>
            </a:r>
            <a:r>
              <a:rPr lang="en-US" sz="1000" dirty="0" smtClean="0">
                <a:latin typeface="Arial" pitchFamily="34" charset="0"/>
                <a:cs typeface="Arial" pitchFamily="34" charset="0"/>
              </a:rPr>
              <a:t>Metallic</a:t>
            </a:r>
            <a:endParaRPr lang="en-US" sz="1000" dirty="0">
              <a:latin typeface="Arial" pitchFamily="34" charset="0"/>
              <a:cs typeface="Arial" pitchFamily="34" charset="0"/>
            </a:endParaRPr>
          </a:p>
          <a:p>
            <a:pPr algn="ctr"/>
            <a:r>
              <a:rPr lang="en-US" sz="1000" dirty="0">
                <a:latin typeface="Arial" pitchFamily="34" charset="0"/>
                <a:cs typeface="Arial" pitchFamily="34" charset="0"/>
              </a:rPr>
              <a:t> and </a:t>
            </a:r>
            <a:r>
              <a:rPr lang="en-US" sz="1000" dirty="0" smtClean="0">
                <a:latin typeface="Arial" pitchFamily="34" charset="0"/>
                <a:cs typeface="Arial" pitchFamily="34" charset="0"/>
              </a:rPr>
              <a:t>Nonmetallic </a:t>
            </a:r>
            <a:r>
              <a:rPr lang="en-US" sz="1000" dirty="0">
                <a:latin typeface="Arial" pitchFamily="34" charset="0"/>
                <a:cs typeface="Arial" pitchFamily="34" charset="0"/>
              </a:rPr>
              <a:t>Conduit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127" y="3202291"/>
            <a:ext cx="927177" cy="91587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192004462"/>
              </p:ext>
            </p:extLst>
          </p:nvPr>
        </p:nvGraphicFramePr>
        <p:xfrm>
          <a:off x="381000" y="2114863"/>
          <a:ext cx="1981200" cy="2564141"/>
        </p:xfrm>
        <a:graphic>
          <a:graphicData uri="http://schemas.openxmlformats.org/presentationml/2006/ole">
            <mc:AlternateContent xmlns:mc="http://schemas.openxmlformats.org/markup-compatibility/2006">
              <mc:Choice xmlns:v="urn:schemas-microsoft-com:vml" Requires="v">
                <p:oleObj spid="_x0000_s1037" name="Acrobat Document" r:id="rId6" imgW="5829233" imgH="7543775" progId="AcroExch.Document.11">
                  <p:embed/>
                </p:oleObj>
              </mc:Choice>
              <mc:Fallback>
                <p:oleObj name="Acrobat Document" r:id="rId6" imgW="5829233" imgH="7543775" progId="AcroExch.Document.11">
                  <p:embed/>
                  <p:pic>
                    <p:nvPicPr>
                      <p:cNvPr id="0" name=""/>
                      <p:cNvPicPr/>
                      <p:nvPr/>
                    </p:nvPicPr>
                    <p:blipFill>
                      <a:blip r:embed="rId7"/>
                      <a:stretch>
                        <a:fillRect/>
                      </a:stretch>
                    </p:blipFill>
                    <p:spPr>
                      <a:xfrm>
                        <a:off x="381000" y="2114863"/>
                        <a:ext cx="1981200" cy="2564141"/>
                      </a:xfrm>
                      <a:prstGeom prst="rect">
                        <a:avLst/>
                      </a:prstGeom>
                    </p:spPr>
                  </p:pic>
                </p:oleObj>
              </mc:Fallback>
            </mc:AlternateContent>
          </a:graphicData>
        </a:graphic>
      </p:graphicFrame>
    </p:spTree>
    <p:extLst>
      <p:ext uri="{BB962C8B-B14F-4D97-AF65-F5344CB8AC3E}">
        <p14:creationId xmlns:p14="http://schemas.microsoft.com/office/powerpoint/2010/main" val="153914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2147" y="1634067"/>
            <a:ext cx="6348305" cy="4436531"/>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3400424" y="2957839"/>
            <a:ext cx="4460027" cy="775961"/>
          </a:xfrm>
        </p:spPr>
        <p:txBody>
          <a:bodyPr/>
          <a:lstStyle/>
          <a:p>
            <a:r>
              <a:rPr lang="en-US"/>
              <a:t>Corrosion &amp; Harsh</a:t>
            </a:r>
            <a:br>
              <a:rPr lang="en-US"/>
            </a:br>
            <a:r>
              <a:rPr lang="en-US"/>
              <a:t>Environment </a:t>
            </a:r>
            <a:r>
              <a:rPr lang="en-US" smtClean="0"/>
              <a:t>Protection</a:t>
            </a:r>
            <a:endParaRPr lang="en-US"/>
          </a:p>
        </p:txBody>
      </p:sp>
      <p:pic>
        <p:nvPicPr>
          <p:cNvPr id="4" name="Picture 13" descr="Corrosion.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1650" y="3034079"/>
            <a:ext cx="7175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91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&amp; Harsh </a:t>
            </a:r>
            <a:r>
              <a:rPr lang="en-US" dirty="0"/>
              <a:t>Environment Protection</a:t>
            </a:r>
          </a:p>
        </p:txBody>
      </p:sp>
      <p:sp>
        <p:nvSpPr>
          <p:cNvPr id="3" name="Content Placeholder 2"/>
          <p:cNvSpPr>
            <a:spLocks noGrp="1"/>
          </p:cNvSpPr>
          <p:nvPr>
            <p:ph idx="1"/>
          </p:nvPr>
        </p:nvSpPr>
        <p:spPr/>
        <p:txBody>
          <a:bodyPr/>
          <a:lstStyle/>
          <a:p>
            <a:pPr marL="0" indent="0">
              <a:buNone/>
            </a:pPr>
            <a:r>
              <a:rPr lang="en-US" dirty="0"/>
              <a:t>Corrosion — the enemy of electrical systems — </a:t>
            </a:r>
            <a:r>
              <a:rPr lang="en-US" dirty="0" smtClean="0"/>
              <a:t>costs an </a:t>
            </a:r>
            <a:r>
              <a:rPr lang="en-US" dirty="0"/>
              <a:t>estimated $2.1 billion annually in lost equipment</a:t>
            </a:r>
            <a:r>
              <a:rPr lang="en-US" dirty="0" smtClean="0"/>
              <a:t>, labor </a:t>
            </a:r>
            <a:r>
              <a:rPr lang="en-US" dirty="0"/>
              <a:t>and downtime</a:t>
            </a:r>
            <a:r>
              <a:rPr lang="en-US" dirty="0" smtClean="0"/>
              <a:t>. </a:t>
            </a:r>
          </a:p>
          <a:p>
            <a:pPr marL="0" indent="0">
              <a:buNone/>
            </a:pPr>
            <a:r>
              <a:rPr lang="en-US" dirty="0" smtClean="0"/>
              <a:t>Problems </a:t>
            </a:r>
            <a:r>
              <a:rPr lang="en-US" dirty="0"/>
              <a:t>caused by corrosion </a:t>
            </a:r>
            <a:r>
              <a:rPr lang="en-US" dirty="0" smtClean="0"/>
              <a:t>include:</a:t>
            </a:r>
          </a:p>
          <a:p>
            <a:r>
              <a:rPr lang="en-US" b="0" dirty="0" smtClean="0"/>
              <a:t>Equipment failure and shortened life</a:t>
            </a:r>
          </a:p>
          <a:p>
            <a:r>
              <a:rPr lang="en-US" b="0" dirty="0" smtClean="0"/>
              <a:t>Poor </a:t>
            </a:r>
            <a:r>
              <a:rPr lang="en-US" b="0" dirty="0"/>
              <a:t>electrical system reliability caused </a:t>
            </a:r>
            <a:r>
              <a:rPr lang="en-US" b="0" dirty="0" smtClean="0"/>
              <a:t>by</a:t>
            </a:r>
            <a:br>
              <a:rPr lang="en-US" b="0" dirty="0" smtClean="0"/>
            </a:br>
            <a:r>
              <a:rPr lang="en-US" b="0" dirty="0" smtClean="0"/>
              <a:t>high-resistance </a:t>
            </a:r>
            <a:r>
              <a:rPr lang="en-US" b="0" dirty="0"/>
              <a:t>connections</a:t>
            </a:r>
          </a:p>
          <a:p>
            <a:r>
              <a:rPr lang="en-US" b="0" dirty="0"/>
              <a:t>Long maintenance repair time due to corroded parts</a:t>
            </a:r>
          </a:p>
          <a:p>
            <a:r>
              <a:rPr lang="en-US" b="0" dirty="0"/>
              <a:t>Safety hazards and product contamination</a:t>
            </a:r>
          </a:p>
          <a:p>
            <a:pPr marL="0" indent="0">
              <a:buNone/>
            </a:pPr>
            <a:endParaRPr lang="en-US" dirty="0"/>
          </a:p>
        </p:txBody>
      </p:sp>
      <p:sp>
        <p:nvSpPr>
          <p:cNvPr id="4" name="Content Placeholder 3"/>
          <p:cNvSpPr>
            <a:spLocks noGrp="1"/>
          </p:cNvSpPr>
          <p:nvPr>
            <p:ph idx="13"/>
          </p:nvPr>
        </p:nvSpPr>
        <p:spPr>
          <a:xfrm>
            <a:off x="7086600" y="1981200"/>
            <a:ext cx="1943100" cy="3791414"/>
          </a:xfrm>
        </p:spPr>
        <p:txBody>
          <a:bodyPr>
            <a:normAutofit/>
          </a:bodyPr>
          <a:lstStyle/>
          <a:p>
            <a:r>
              <a:rPr lang="en-US" dirty="0" err="1" smtClean="0"/>
              <a:t>Carlon</a:t>
            </a:r>
            <a:r>
              <a:rPr lang="en-US" baseline="30000" dirty="0"/>
              <a:t>®</a:t>
            </a:r>
          </a:p>
          <a:p>
            <a:r>
              <a:rPr lang="en-US" dirty="0" err="1" smtClean="0"/>
              <a:t>Emergi</a:t>
            </a:r>
            <a:r>
              <a:rPr lang="en-US" dirty="0" smtClean="0"/>
              <a:t>-Lite</a:t>
            </a:r>
            <a:r>
              <a:rPr lang="en-US" baseline="30000" dirty="0"/>
              <a:t>®</a:t>
            </a:r>
          </a:p>
          <a:p>
            <a:r>
              <a:rPr lang="en-US" dirty="0" err="1" smtClean="0"/>
              <a:t>Hazlux</a:t>
            </a:r>
            <a:r>
              <a:rPr lang="en-US" baseline="30000" dirty="0"/>
              <a:t>®</a:t>
            </a:r>
          </a:p>
          <a:p>
            <a:r>
              <a:rPr lang="en-US" dirty="0" err="1" smtClean="0"/>
              <a:t>Homac</a:t>
            </a:r>
            <a:r>
              <a:rPr lang="en-US" baseline="30000" dirty="0" smtClean="0"/>
              <a:t>®</a:t>
            </a:r>
            <a:endParaRPr lang="en-US" baseline="30000" dirty="0"/>
          </a:p>
          <a:p>
            <a:r>
              <a:rPr lang="en-US" dirty="0" err="1" smtClean="0"/>
              <a:t>Kopex</a:t>
            </a:r>
            <a:r>
              <a:rPr lang="en-US" dirty="0" smtClean="0"/>
              <a:t>-Ex</a:t>
            </a:r>
            <a:r>
              <a:rPr lang="en-US" dirty="0"/>
              <a:t>™</a:t>
            </a:r>
          </a:p>
          <a:p>
            <a:r>
              <a:rPr lang="en-US" dirty="0" err="1" smtClean="0"/>
              <a:t>Lumacell</a:t>
            </a:r>
            <a:r>
              <a:rPr lang="en-US" baseline="30000" dirty="0"/>
              <a:t>®</a:t>
            </a:r>
          </a:p>
          <a:p>
            <a:r>
              <a:rPr lang="en-US" dirty="0" err="1" smtClean="0"/>
              <a:t>Ocal</a:t>
            </a:r>
            <a:r>
              <a:rPr lang="en-US" dirty="0" smtClean="0"/>
              <a:t>™</a:t>
            </a:r>
            <a:endParaRPr lang="en-US" dirty="0"/>
          </a:p>
          <a:p>
            <a:r>
              <a:rPr lang="en-US" dirty="0" smtClean="0"/>
              <a:t>PMA</a:t>
            </a:r>
            <a:r>
              <a:rPr lang="en-US" baseline="30000" dirty="0"/>
              <a:t>®</a:t>
            </a:r>
          </a:p>
          <a:p>
            <a:r>
              <a:rPr lang="en-US" dirty="0" smtClean="0"/>
              <a:t>Ready-Lite</a:t>
            </a:r>
            <a:r>
              <a:rPr lang="en-US" baseline="30000" dirty="0"/>
              <a:t>®</a:t>
            </a:r>
          </a:p>
          <a:p>
            <a:r>
              <a:rPr lang="en-US" dirty="0" err="1" smtClean="0"/>
              <a:t>Red•Dot</a:t>
            </a:r>
            <a:r>
              <a:rPr lang="en-US" baseline="30000" dirty="0"/>
              <a:t>®</a:t>
            </a:r>
          </a:p>
          <a:p>
            <a:r>
              <a:rPr lang="en-US" dirty="0" err="1" smtClean="0"/>
              <a:t>Reznor</a:t>
            </a:r>
            <a:r>
              <a:rPr lang="en-US" baseline="30000" dirty="0"/>
              <a:t>®</a:t>
            </a:r>
          </a:p>
          <a:p>
            <a:r>
              <a:rPr lang="en-US" dirty="0" err="1" smtClean="0"/>
              <a:t>Sta-Kon</a:t>
            </a:r>
            <a:r>
              <a:rPr lang="en-US" baseline="30000" dirty="0" smtClean="0"/>
              <a:t>®</a:t>
            </a:r>
            <a:endParaRPr lang="en-US" dirty="0"/>
          </a:p>
          <a:p>
            <a:r>
              <a:rPr lang="en-US" dirty="0" err="1" smtClean="0"/>
              <a:t>Superstrut</a:t>
            </a:r>
            <a:r>
              <a:rPr lang="en-US" baseline="30000" dirty="0"/>
              <a:t>®</a:t>
            </a:r>
          </a:p>
          <a:p>
            <a:r>
              <a:rPr lang="en-US" dirty="0" err="1" smtClean="0"/>
              <a:t>T&amp;B</a:t>
            </a:r>
            <a:r>
              <a:rPr lang="en-US" baseline="30000" dirty="0" err="1" smtClean="0"/>
              <a:t>®</a:t>
            </a:r>
            <a:r>
              <a:rPr lang="en-US" dirty="0" err="1" smtClean="0"/>
              <a:t>Cable</a:t>
            </a:r>
            <a:r>
              <a:rPr lang="en-US" dirty="0" smtClean="0"/>
              <a:t> </a:t>
            </a:r>
            <a:r>
              <a:rPr lang="en-US" dirty="0"/>
              <a:t>Tray</a:t>
            </a:r>
          </a:p>
          <a:p>
            <a:r>
              <a:rPr lang="en-US" dirty="0" smtClean="0"/>
              <a:t>T&amp;B</a:t>
            </a:r>
            <a:r>
              <a:rPr lang="en-US" baseline="30000" dirty="0" smtClean="0"/>
              <a:t>®</a:t>
            </a:r>
            <a:r>
              <a:rPr lang="en-US" dirty="0" smtClean="0"/>
              <a:t> </a:t>
            </a:r>
            <a:r>
              <a:rPr lang="en-US" dirty="0"/>
              <a:t>Fittings</a:t>
            </a:r>
          </a:p>
          <a:p>
            <a:r>
              <a:rPr lang="en-US" dirty="0" smtClean="0"/>
              <a:t>Ty-Rap</a:t>
            </a:r>
            <a:r>
              <a:rPr lang="en-US" baseline="30000" dirty="0" smtClean="0"/>
              <a:t>®</a:t>
            </a:r>
            <a:endParaRPr lang="en-US" baseline="30000" dirty="0"/>
          </a:p>
        </p:txBody>
      </p:sp>
      <p:sp>
        <p:nvSpPr>
          <p:cNvPr id="5" name="Content Placeholder 4"/>
          <p:cNvSpPr>
            <a:spLocks noGrp="1"/>
          </p:cNvSpPr>
          <p:nvPr>
            <p:ph idx="14"/>
          </p:nvPr>
        </p:nvSpPr>
        <p:spPr/>
        <p:txBody>
          <a:bodyPr/>
          <a:lstStyle/>
          <a:p>
            <a:r>
              <a:rPr lang="en-US" dirty="0"/>
              <a:t>Thomas &amp; Betts brands</a:t>
            </a:r>
            <a:br>
              <a:rPr lang="en-US" dirty="0"/>
            </a:br>
            <a:r>
              <a:rPr lang="en-US" dirty="0"/>
              <a:t>for corrosion &amp; </a:t>
            </a:r>
            <a:r>
              <a:rPr lang="en-US" dirty="0" smtClean="0"/>
              <a:t>harsh environment </a:t>
            </a:r>
            <a:r>
              <a:rPr lang="en-US" dirty="0"/>
              <a:t>protection</a:t>
            </a:r>
          </a:p>
        </p:txBody>
      </p:sp>
      <p:pic>
        <p:nvPicPr>
          <p:cNvPr id="6" name="Picture 27" descr="FLPWB glan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20748956">
            <a:off x="3078008" y="3945014"/>
            <a:ext cx="9112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9"/>
          <p:cNvSpPr txBox="1">
            <a:spLocks noChangeArrowheads="1"/>
          </p:cNvSpPr>
          <p:nvPr/>
        </p:nvSpPr>
        <p:spPr bwMode="auto">
          <a:xfrm>
            <a:off x="2478048" y="4600651"/>
            <a:ext cx="218068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err="1" smtClean="0"/>
              <a:t>Ocal</a:t>
            </a:r>
            <a:r>
              <a:rPr lang="en-US" sz="1000" b="1" baseline="30000" dirty="0" smtClean="0"/>
              <a:t>™</a:t>
            </a:r>
            <a:endParaRPr lang="en-US" sz="1000" b="1" baseline="30000" dirty="0"/>
          </a:p>
          <a:p>
            <a:pPr algn="ctr"/>
            <a:r>
              <a:rPr lang="en-US" sz="900" dirty="0" smtClean="0"/>
              <a:t>OCAL-BLUE</a:t>
            </a:r>
            <a:r>
              <a:rPr lang="en-US" sz="900" b="1" baseline="30000" dirty="0" smtClean="0"/>
              <a:t>®</a:t>
            </a:r>
            <a:r>
              <a:rPr lang="en-US" sz="900" dirty="0" smtClean="0"/>
              <a:t> </a:t>
            </a:r>
            <a:r>
              <a:rPr lang="en-US" sz="900" dirty="0"/>
              <a:t>PVC-Coated Conduit</a:t>
            </a:r>
          </a:p>
        </p:txBody>
      </p:sp>
      <p:sp>
        <p:nvSpPr>
          <p:cNvPr id="8" name="TextBox 29"/>
          <p:cNvSpPr txBox="1">
            <a:spLocks noChangeArrowheads="1"/>
          </p:cNvSpPr>
          <p:nvPr/>
        </p:nvSpPr>
        <p:spPr bwMode="auto">
          <a:xfrm>
            <a:off x="4664927" y="5746748"/>
            <a:ext cx="226741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T&amp;B</a:t>
            </a:r>
            <a:r>
              <a:rPr lang="en-US" sz="1000" b="1" baseline="30000" dirty="0" smtClean="0"/>
              <a:t>®</a:t>
            </a:r>
            <a:r>
              <a:rPr lang="en-US" sz="1000" b="1" dirty="0" smtClean="0"/>
              <a:t> Cable Tray</a:t>
            </a:r>
            <a:endParaRPr lang="en-US" sz="1000" b="1" dirty="0"/>
          </a:p>
          <a:p>
            <a:pPr algn="ctr"/>
            <a:r>
              <a:rPr lang="en-US" sz="900" dirty="0" smtClean="0"/>
              <a:t>Stainless Steel Cable Tray</a:t>
            </a:r>
            <a:endParaRPr lang="en-US" sz="900" dirty="0"/>
          </a:p>
        </p:txBody>
      </p:sp>
      <p:sp>
        <p:nvSpPr>
          <p:cNvPr id="9" name="TextBox 29"/>
          <p:cNvSpPr txBox="1">
            <a:spLocks noChangeArrowheads="1"/>
          </p:cNvSpPr>
          <p:nvPr/>
        </p:nvSpPr>
        <p:spPr bwMode="auto">
          <a:xfrm>
            <a:off x="2478048" y="5740553"/>
            <a:ext cx="226741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T&amp;B</a:t>
            </a:r>
            <a:r>
              <a:rPr lang="en-US" sz="1000" b="1" baseline="30000" dirty="0" smtClean="0"/>
              <a:t>®</a:t>
            </a:r>
            <a:r>
              <a:rPr lang="en-US" sz="1000" b="1" dirty="0" smtClean="0"/>
              <a:t> Fittings</a:t>
            </a:r>
            <a:br>
              <a:rPr lang="en-US" sz="1000" b="1" dirty="0" smtClean="0"/>
            </a:br>
            <a:r>
              <a:rPr lang="en-US" sz="900" dirty="0" smtClean="0"/>
              <a:t>Stainless </a:t>
            </a:r>
            <a:r>
              <a:rPr lang="en-US" sz="900" dirty="0"/>
              <a:t>Steel </a:t>
            </a:r>
            <a:r>
              <a:rPr lang="en-US" sz="900" dirty="0" err="1"/>
              <a:t>Liquidtight</a:t>
            </a:r>
            <a:endParaRPr lang="en-US" sz="900" dirty="0"/>
          </a:p>
          <a:p>
            <a:pPr algn="ctr"/>
            <a:r>
              <a:rPr lang="en-US" sz="900" dirty="0"/>
              <a:t>Conduit Fittings</a:t>
            </a:r>
          </a:p>
        </p:txBody>
      </p:sp>
      <p:sp>
        <p:nvSpPr>
          <p:cNvPr id="10" name="TextBox 29"/>
          <p:cNvSpPr txBox="1">
            <a:spLocks noChangeArrowheads="1"/>
          </p:cNvSpPr>
          <p:nvPr/>
        </p:nvSpPr>
        <p:spPr bwMode="auto">
          <a:xfrm>
            <a:off x="4633952" y="4594456"/>
            <a:ext cx="226741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1000" b="1" dirty="0" smtClean="0"/>
              <a:t>Ty-Rap</a:t>
            </a:r>
            <a:r>
              <a:rPr lang="en-US" sz="1000" b="1" baseline="30000" dirty="0" smtClean="0"/>
              <a:t>®</a:t>
            </a:r>
            <a:endParaRPr lang="en-US" sz="1000" b="1" baseline="30000" dirty="0"/>
          </a:p>
          <a:p>
            <a:pPr algn="ctr"/>
            <a:r>
              <a:rPr lang="en-US" sz="900" dirty="0" smtClean="0"/>
              <a:t>Stainless Steel Cable </a:t>
            </a:r>
            <a:r>
              <a:rPr lang="en-US" sz="900" dirty="0"/>
              <a:t>Ties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0534" y="5133890"/>
            <a:ext cx="738149" cy="638724"/>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698077" y="3886819"/>
            <a:ext cx="267825" cy="734742"/>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53462" y="5080066"/>
            <a:ext cx="995557" cy="681398"/>
          </a:xfrm>
          <a:prstGeom prst="rect">
            <a:avLst/>
          </a:prstGeom>
        </p:spPr>
      </p:pic>
      <p:pic>
        <p:nvPicPr>
          <p:cNvPr id="14" name="Picture 13" descr="Mining_Sump_Discharges_is1730439.ep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1408" y="2062976"/>
            <a:ext cx="2013275" cy="2645317"/>
          </a:xfrm>
          <a:prstGeom prst="rect">
            <a:avLst/>
          </a:prstGeom>
        </p:spPr>
      </p:pic>
    </p:spTree>
    <p:extLst>
      <p:ext uri="{BB962C8B-B14F-4D97-AF65-F5344CB8AC3E}">
        <p14:creationId xmlns:p14="http://schemas.microsoft.com/office/powerpoint/2010/main" val="242052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1510</Words>
  <Application>Microsoft Office PowerPoint</Application>
  <PresentationFormat>On-screen Show (4:3)</PresentationFormat>
  <Paragraphs>374</Paragraphs>
  <Slides>28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1_Office Theme</vt:lpstr>
      <vt:lpstr>Acrobat Document</vt:lpstr>
      <vt:lpstr>PowerPoint Presentation</vt:lpstr>
      <vt:lpstr>Key Metals and Mining Business Drivers</vt:lpstr>
      <vt:lpstr>T&amp;B Engineered Solutions for Every  Application Area</vt:lpstr>
      <vt:lpstr>Electrical System Issues for Metals and Mining</vt:lpstr>
      <vt:lpstr>Continuous Operation &amp; Sustainability</vt:lpstr>
      <vt:lpstr>Continuous Operation  &amp; Sustainability</vt:lpstr>
      <vt:lpstr>Continuous Operation &amp; Sustainability</vt:lpstr>
      <vt:lpstr>Corrosion &amp; Harsh Environment Protection</vt:lpstr>
      <vt:lpstr>Corrosion &amp; Harsh Environment Protection</vt:lpstr>
      <vt:lpstr>Corrosion &amp; Harsh Environment Protection</vt:lpstr>
      <vt:lpstr>Liquid Ingress Protection</vt:lpstr>
      <vt:lpstr> Liquid Ingress Protection</vt:lpstr>
      <vt:lpstr>Liquid Ingress Protection</vt:lpstr>
      <vt:lpstr>Safety</vt:lpstr>
      <vt:lpstr> Safety</vt:lpstr>
      <vt:lpstr> Safety</vt:lpstr>
      <vt:lpstr>Extreme Temperature Protection</vt:lpstr>
      <vt:lpstr>Extreme Temperature Protection</vt:lpstr>
      <vt:lpstr>Extreme Temperature Protection</vt:lpstr>
      <vt:lpstr>Hazardous Location Protection</vt:lpstr>
      <vt:lpstr> Hazardous Location Protection</vt:lpstr>
      <vt:lpstr>Power Quality, Efficiency &amp; Reliability</vt:lpstr>
      <vt:lpstr>Power Quality, Efficiency  &amp; Reliability</vt:lpstr>
      <vt:lpstr>Power Quality, Efficiency &amp; Reliability</vt:lpstr>
      <vt:lpstr>Grounding &amp; Bonding</vt:lpstr>
      <vt:lpstr>Grounding &amp; Bonding</vt:lpstr>
      <vt:lpstr>Grounding &amp; Bonding</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 Poirier</dc:creator>
  <cp:lastModifiedBy>Sophie Hamel</cp:lastModifiedBy>
  <cp:revision>90</cp:revision>
  <cp:lastPrinted>2013-01-18T16:51:26Z</cp:lastPrinted>
  <dcterms:created xsi:type="dcterms:W3CDTF">2013-01-03T19:41:28Z</dcterms:created>
  <dcterms:modified xsi:type="dcterms:W3CDTF">2013-06-07T13:35:42Z</dcterms:modified>
</cp:coreProperties>
</file>