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6"/>
  </p:notesMasterIdLst>
  <p:handoutMasterIdLst>
    <p:handoutMasterId r:id="rId27"/>
  </p:handoutMasterIdLst>
  <p:sldIdLst>
    <p:sldId id="268" r:id="rId4"/>
    <p:sldId id="285" r:id="rId5"/>
    <p:sldId id="286" r:id="rId6"/>
    <p:sldId id="287" r:id="rId7"/>
    <p:sldId id="288" r:id="rId8"/>
    <p:sldId id="289" r:id="rId9"/>
    <p:sldId id="290" r:id="rId10"/>
    <p:sldId id="292" r:id="rId11"/>
    <p:sldId id="293" r:id="rId12"/>
    <p:sldId id="294" r:id="rId13"/>
    <p:sldId id="295" r:id="rId14"/>
    <p:sldId id="296" r:id="rId15"/>
    <p:sldId id="297" r:id="rId16"/>
    <p:sldId id="298" r:id="rId17"/>
    <p:sldId id="299" r:id="rId18"/>
    <p:sldId id="300" r:id="rId19"/>
    <p:sldId id="302" r:id="rId20"/>
    <p:sldId id="303" r:id="rId21"/>
    <p:sldId id="304" r:id="rId22"/>
    <p:sldId id="306" r:id="rId23"/>
    <p:sldId id="305" r:id="rId24"/>
    <p:sldId id="28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6D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4" autoAdjust="0"/>
    <p:restoredTop sz="94660"/>
  </p:normalViewPr>
  <p:slideViewPr>
    <p:cSldViewPr>
      <p:cViewPr>
        <p:scale>
          <a:sx n="100" d="100"/>
          <a:sy n="100" d="100"/>
        </p:scale>
        <p:origin x="-1980" y="-462"/>
      </p:cViewPr>
      <p:guideLst>
        <p:guide orient="horz" pos="2160"/>
        <p:guide pos="2880"/>
      </p:guideLst>
    </p:cSldViewPr>
  </p:slideViewPr>
  <p:notesTextViewPr>
    <p:cViewPr>
      <p:scale>
        <a:sx n="1" d="1"/>
        <a:sy n="1" d="1"/>
      </p:scale>
      <p:origin x="0" y="0"/>
    </p:cViewPr>
  </p:notesTextViewPr>
  <p:sorterViewPr>
    <p:cViewPr>
      <p:scale>
        <a:sx n="150" d="100"/>
        <a:sy n="150" d="100"/>
      </p:scale>
      <p:origin x="0" y="5778"/>
    </p:cViewPr>
  </p:sorterViewPr>
  <p:notesViewPr>
    <p:cSldViewPr>
      <p:cViewPr varScale="1">
        <p:scale>
          <a:sx n="57" d="100"/>
          <a:sy n="57" d="100"/>
        </p:scale>
        <p:origin x="-286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949969-C4C2-4041-9A25-38ACC46069DF}" type="datetimeFigureOut">
              <a:rPr lang="en-US" smtClean="0"/>
              <a:t>6/7/2013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F666DB-B302-4FD0-88AF-57916D7AABFD}" type="slidenum">
              <a:rPr lang="en-US" smtClean="0"/>
              <a:t>‹#›</a:t>
            </a:fld>
            <a:endParaRPr lang="en-US"/>
          </a:p>
        </p:txBody>
      </p:sp>
    </p:spTree>
    <p:extLst>
      <p:ext uri="{BB962C8B-B14F-4D97-AF65-F5344CB8AC3E}">
        <p14:creationId xmlns:p14="http://schemas.microsoft.com/office/powerpoint/2010/main" val="2697867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3BF344-C78D-40C2-8B94-D763E5411B91}" type="datetimeFigureOut">
              <a:rPr lang="en-US" smtClean="0"/>
              <a:t>6/7/2013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6548A9-1925-4297-BC88-F93D4D96F8E6}" type="slidenum">
              <a:rPr lang="en-US" smtClean="0"/>
              <a:t>‹#›</a:t>
            </a:fld>
            <a:endParaRPr lang="en-US"/>
          </a:p>
        </p:txBody>
      </p:sp>
    </p:spTree>
    <p:extLst>
      <p:ext uri="{BB962C8B-B14F-4D97-AF65-F5344CB8AC3E}">
        <p14:creationId xmlns:p14="http://schemas.microsoft.com/office/powerpoint/2010/main" val="3247596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noTextEdit="1"/>
          </p:cNvSpPr>
          <p:nvPr>
            <p:ph type="sldImg"/>
          </p:nvPr>
        </p:nvSpPr>
        <p:spPr bwMode="auto">
          <a:noFill/>
          <a:ln>
            <a:solidFill>
              <a:srgbClr val="000000"/>
            </a:solidFill>
            <a:miter lim="800000"/>
            <a:headEnd/>
            <a:tailEnd/>
          </a:ln>
        </p:spPr>
      </p:sp>
      <p:sp>
        <p:nvSpPr>
          <p:cNvPr id="317442" name="Notes Placeholder 2"/>
          <p:cNvSpPr>
            <a:spLocks noGrp="1"/>
          </p:cNvSpPr>
          <p:nvPr>
            <p:ph type="body" idx="1"/>
          </p:nvPr>
        </p:nvSpPr>
        <p:spPr bwMode="auto">
          <a:noFill/>
        </p:spPr>
        <p:txBody>
          <a:bodyPr/>
          <a:lstStyle/>
          <a:p>
            <a:endParaRPr lang="en-US" smtClean="0">
              <a:ea typeface="ＭＳ Ｐゴシック" pitchFamily="34" charset="-128"/>
            </a:endParaRPr>
          </a:p>
        </p:txBody>
      </p:sp>
      <p:sp>
        <p:nvSpPr>
          <p:cNvPr id="317443" name="Slide Number Placeholder 3"/>
          <p:cNvSpPr txBox="1">
            <a:spLocks noGrp="1"/>
          </p:cNvSpPr>
          <p:nvPr/>
        </p:nvSpPr>
        <p:spPr bwMode="auto">
          <a:xfrm>
            <a:off x="3885010" y="8684684"/>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fld id="{34750865-68CE-471E-ACC8-B4042586AA17}" type="slidenum">
              <a:rPr lang="en-US" sz="1200">
                <a:solidFill>
                  <a:prstClr val="black"/>
                </a:solidFill>
                <a:latin typeface="Arial" charset="0"/>
                <a:cs typeface="Arial" charset="0"/>
              </a:rPr>
              <a:pPr algn="r" eaLnBrk="0" fontAlgn="base" hangingPunct="0">
                <a:spcBef>
                  <a:spcPct val="0"/>
                </a:spcBef>
                <a:spcAft>
                  <a:spcPct val="0"/>
                </a:spcAft>
              </a:pPr>
              <a:t>21</a:t>
            </a:fld>
            <a:endParaRPr lang="en-US" sz="1200">
              <a:solidFill>
                <a:prstClr val="black"/>
              </a:solidFill>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457200" y="6629400"/>
            <a:ext cx="2133600" cy="163882"/>
          </a:xfrm>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17391729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lution Details">
    <p:spTree>
      <p:nvGrpSpPr>
        <p:cNvPr id="1" name=""/>
        <p:cNvGrpSpPr/>
        <p:nvPr/>
      </p:nvGrpSpPr>
      <p:grpSpPr>
        <a:xfrm>
          <a:off x="0" y="0"/>
          <a:ext cx="0" cy="0"/>
          <a:chOff x="0" y="0"/>
          <a:chExt cx="0" cy="0"/>
        </a:xfrm>
      </p:grpSpPr>
      <p:pic>
        <p:nvPicPr>
          <p:cNvPr id="6" name="Picture 107" descr="background_ChemIndustry.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46BF1DB7-D7E3-4C8C-96DE-BF6CD2D881D4}" type="slidenum">
              <a:rPr lang="en-US" smtClean="0"/>
              <a:t>‹#›</a:t>
            </a:fld>
            <a:endParaRPr lang="en-US"/>
          </a:p>
        </p:txBody>
      </p:sp>
      <p:sp>
        <p:nvSpPr>
          <p:cNvPr id="8" name="Title 1"/>
          <p:cNvSpPr>
            <a:spLocks noGrp="1"/>
          </p:cNvSpPr>
          <p:nvPr>
            <p:ph type="title"/>
          </p:nvPr>
        </p:nvSpPr>
        <p:spPr>
          <a:xfrm>
            <a:off x="2667000" y="990600"/>
            <a:ext cx="4267200" cy="914400"/>
          </a:xfrm>
        </p:spPr>
        <p:txBody>
          <a:bodyPr anchor="b"/>
          <a:lstStyle>
            <a:lvl1pPr algn="l">
              <a:defRPr/>
            </a:lvl1pPr>
          </a:lstStyle>
          <a:p>
            <a:r>
              <a:rPr lang="en-US" smtClean="0"/>
              <a:t>Click to edit Master title style</a:t>
            </a:r>
            <a:endParaRPr lang="en-US"/>
          </a:p>
        </p:txBody>
      </p:sp>
      <p:sp>
        <p:nvSpPr>
          <p:cNvPr id="9" name="Content Placeholder 2"/>
          <p:cNvSpPr>
            <a:spLocks noGrp="1"/>
          </p:cNvSpPr>
          <p:nvPr>
            <p:ph idx="1"/>
          </p:nvPr>
        </p:nvSpPr>
        <p:spPr>
          <a:xfrm>
            <a:off x="2667000" y="1981200"/>
            <a:ext cx="4267200" cy="4114800"/>
          </a:xfrm>
        </p:spPr>
        <p:txBody>
          <a:bodyPr>
            <a:normAutofit/>
          </a:bodyPr>
          <a:lstStyle>
            <a:lvl1pPr>
              <a:defRPr sz="1200" b="1"/>
            </a:lvl1pPr>
            <a:lvl2pPr>
              <a:defRPr sz="1000" b="1"/>
            </a:lvl2pPr>
            <a:lvl3pPr>
              <a:defRPr sz="900" b="1"/>
            </a:lvl3pPr>
            <a:lvl4pPr>
              <a:defRPr sz="1100" b="1"/>
            </a:lvl4pPr>
            <a:lvl5pPr>
              <a:defRPr sz="1100" b="1"/>
            </a:lvl5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2"/>
          <p:cNvSpPr>
            <a:spLocks noGrp="1"/>
          </p:cNvSpPr>
          <p:nvPr>
            <p:ph idx="13"/>
          </p:nvPr>
        </p:nvSpPr>
        <p:spPr>
          <a:xfrm>
            <a:off x="7086600" y="1981200"/>
            <a:ext cx="1943100" cy="4114800"/>
          </a:xfrm>
        </p:spPr>
        <p:txBody>
          <a:bodyPr>
            <a:normAutofit/>
          </a:bodyPr>
          <a:lstStyle>
            <a:lvl1pPr marL="0" indent="0">
              <a:lnSpc>
                <a:spcPct val="100000"/>
              </a:lnSpc>
              <a:spcBef>
                <a:spcPts val="0"/>
              </a:spcBef>
              <a:spcAft>
                <a:spcPts val="600"/>
              </a:spcAft>
              <a:buNone/>
              <a:defRPr sz="1000" b="1"/>
            </a:lvl1pPr>
            <a:lvl2pPr marL="457200" indent="0">
              <a:buNone/>
              <a:defRPr/>
            </a:lvl2pPr>
          </a:lstStyle>
          <a:p>
            <a:pPr lvl="0"/>
            <a:r>
              <a:rPr lang="en-US" smtClean="0"/>
              <a:t>Click to edit Master text styles</a:t>
            </a:r>
          </a:p>
        </p:txBody>
      </p:sp>
      <p:sp>
        <p:nvSpPr>
          <p:cNvPr id="12" name="Content Placeholder 2"/>
          <p:cNvSpPr>
            <a:spLocks noGrp="1"/>
          </p:cNvSpPr>
          <p:nvPr>
            <p:ph idx="14"/>
          </p:nvPr>
        </p:nvSpPr>
        <p:spPr>
          <a:xfrm>
            <a:off x="7086600" y="990600"/>
            <a:ext cx="2057400" cy="914400"/>
          </a:xfrm>
        </p:spPr>
        <p:txBody>
          <a:bodyPr anchor="b">
            <a:normAutofit/>
          </a:bodyPr>
          <a:lstStyle>
            <a:lvl1pPr marL="0" indent="0">
              <a:buNone/>
              <a:defRPr sz="1200" b="1" i="1"/>
            </a:lvl1pPr>
            <a:lvl2pPr marL="457200" indent="0">
              <a:buNone/>
              <a:defRPr/>
            </a:lvl2pPr>
          </a:lstStyle>
          <a:p>
            <a:pPr lvl="0"/>
            <a:r>
              <a:rPr lang="en-US" smtClean="0"/>
              <a:t>Click to edit Master text styles</a:t>
            </a:r>
          </a:p>
        </p:txBody>
      </p:sp>
      <p:sp>
        <p:nvSpPr>
          <p:cNvPr id="13" name="Date Placeholder 1"/>
          <p:cNvSpPr txBox="1">
            <a:spLocks/>
          </p:cNvSpPr>
          <p:nvPr userDrawn="1"/>
        </p:nvSpPr>
        <p:spPr>
          <a:xfrm>
            <a:off x="457200" y="6461125"/>
            <a:ext cx="2133600" cy="168275"/>
          </a:xfrm>
          <a:prstGeom prst="rect">
            <a:avLst/>
          </a:prstGeom>
        </p:spPr>
        <p:txBody>
          <a:bodyPr vert="horz" lIns="91440" tIns="45720" rIns="91440" bIns="45720" rtlCol="0" anchor="ctr"/>
          <a:lstStyle>
            <a:defPPr>
              <a:defRPr lang="en-US"/>
            </a:defPPr>
            <a:lvl1pPr marL="0" algn="l" defTabSz="914400" rtl="0" eaLnBrk="1" latinLnBrk="0" hangingPunct="1">
              <a:defRPr sz="1200" b="1" i="1"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Electrical Division</a:t>
            </a:r>
          </a:p>
        </p:txBody>
      </p:sp>
      <p:sp>
        <p:nvSpPr>
          <p:cNvPr id="14" name="TextBox 13"/>
          <p:cNvSpPr txBox="1">
            <a:spLocks noChangeArrowheads="1"/>
          </p:cNvSpPr>
          <p:nvPr userDrawn="1"/>
        </p:nvSpPr>
        <p:spPr bwMode="auto">
          <a:xfrm>
            <a:off x="152400" y="165100"/>
            <a:ext cx="8991600" cy="400110"/>
          </a:xfrm>
          <a:prstGeom prst="rect">
            <a:avLst/>
          </a:prstGeom>
          <a:noFill/>
          <a:ln w="9525">
            <a:noFill/>
            <a:miter lim="800000"/>
            <a:headEnd/>
            <a:tailEnd/>
          </a:ln>
        </p:spPr>
        <p:txBody>
          <a:bodyPr wrap="squar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defRPr/>
            </a:pPr>
            <a:r>
              <a:rPr lang="en-US" sz="2000" b="1" dirty="0" smtClean="0">
                <a:solidFill>
                  <a:srgbClr val="FFFFFF"/>
                </a:solidFill>
                <a:effectLst>
                  <a:outerShdw blurRad="38100" dist="38100" dir="2700000" algn="tl">
                    <a:srgbClr val="DDDDDD"/>
                  </a:outerShdw>
                </a:effectLst>
              </a:rPr>
              <a:t>Electrical Solutions for Commercial</a:t>
            </a:r>
            <a:r>
              <a:rPr lang="en-US" sz="2000" b="1" baseline="0" dirty="0" smtClean="0">
                <a:solidFill>
                  <a:srgbClr val="FFFFFF"/>
                </a:solidFill>
                <a:effectLst>
                  <a:outerShdw blurRad="38100" dist="38100" dir="2700000" algn="tl">
                    <a:srgbClr val="DDDDDD"/>
                  </a:outerShdw>
                </a:effectLst>
              </a:rPr>
              <a:t> &amp; Institutional Facilities </a:t>
            </a:r>
            <a:r>
              <a:rPr lang="en-US" sz="2000" b="1" dirty="0" smtClean="0">
                <a:solidFill>
                  <a:srgbClr val="FFFFFF"/>
                </a:solidFill>
                <a:effectLst>
                  <a:outerShdw blurRad="38100" dist="38100" dir="2700000" algn="tl">
                    <a:srgbClr val="DDDDDD"/>
                  </a:outerShdw>
                </a:effectLst>
              </a:rPr>
              <a:t>Industry</a:t>
            </a:r>
            <a:endParaRPr lang="en-US" sz="2000" b="1" dirty="0">
              <a:solidFill>
                <a:srgbClr val="FFFFFF"/>
              </a:solidFill>
              <a:effectLst>
                <a:outerShdw blurRad="38100" dist="38100" dir="2700000" algn="tl">
                  <a:srgbClr val="DDDDDD"/>
                </a:outerShdw>
              </a:effectLst>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81800" y="6278788"/>
            <a:ext cx="1905000" cy="390236"/>
          </a:xfrm>
          <a:prstGeom prst="rect">
            <a:avLst/>
          </a:prstGeom>
        </p:spPr>
      </p:pic>
    </p:spTree>
    <p:extLst>
      <p:ext uri="{BB962C8B-B14F-4D97-AF65-F5344CB8AC3E}">
        <p14:creationId xmlns:p14="http://schemas.microsoft.com/office/powerpoint/2010/main" val="119229387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lution_Picture_Left Button">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457200" y="6629400"/>
            <a:ext cx="2133600" cy="163882"/>
          </a:xfrm>
        </p:spPr>
        <p:txBody>
          <a:bodyPr/>
          <a:lstStyle/>
          <a:p>
            <a:fld id="{46BF1DB7-D7E3-4C8C-96DE-BF6CD2D881D4}" type="slidenum">
              <a:rPr lang="en-US" smtClean="0"/>
              <a:t>‹#›</a:t>
            </a:fld>
            <a:endParaRPr lang="en-US"/>
          </a:p>
        </p:txBody>
      </p:sp>
      <p:sp>
        <p:nvSpPr>
          <p:cNvPr id="5" name="Title 1"/>
          <p:cNvSpPr>
            <a:spLocks noGrp="1"/>
          </p:cNvSpPr>
          <p:nvPr>
            <p:ph type="title"/>
          </p:nvPr>
        </p:nvSpPr>
        <p:spPr>
          <a:xfrm>
            <a:off x="1981200" y="2819400"/>
            <a:ext cx="5257800" cy="775961"/>
          </a:xfrm>
          <a:solidFill>
            <a:srgbClr val="206DA3">
              <a:alpha val="54118"/>
            </a:srgbClr>
          </a:solidFill>
        </p:spPr>
        <p:txBody>
          <a:bodyPr lIns="548640"/>
          <a:lstStyle>
            <a:lvl1pPr>
              <a:defRPr>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a:p>
        </p:txBody>
      </p:sp>
    </p:spTree>
    <p:extLst>
      <p:ext uri="{BB962C8B-B14F-4D97-AF65-F5344CB8AC3E}">
        <p14:creationId xmlns:p14="http://schemas.microsoft.com/office/powerpoint/2010/main" val="346100924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olution_Picture_Right Button">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457200" y="6629400"/>
            <a:ext cx="2133600" cy="163882"/>
          </a:xfrm>
        </p:spPr>
        <p:txBody>
          <a:bodyPr/>
          <a:lstStyle/>
          <a:p>
            <a:fld id="{46BF1DB7-D7E3-4C8C-96DE-BF6CD2D881D4}" type="slidenum">
              <a:rPr lang="en-US" smtClean="0"/>
              <a:t>‹#›</a:t>
            </a:fld>
            <a:endParaRPr lang="en-US"/>
          </a:p>
        </p:txBody>
      </p:sp>
      <p:sp>
        <p:nvSpPr>
          <p:cNvPr id="5" name="Title 1"/>
          <p:cNvSpPr>
            <a:spLocks noGrp="1"/>
          </p:cNvSpPr>
          <p:nvPr>
            <p:ph type="title"/>
          </p:nvPr>
        </p:nvSpPr>
        <p:spPr>
          <a:xfrm>
            <a:off x="1981200" y="2819400"/>
            <a:ext cx="5257800" cy="775961"/>
          </a:xfrm>
          <a:solidFill>
            <a:srgbClr val="206DA3">
              <a:alpha val="54118"/>
            </a:srgbClr>
          </a:solidFill>
        </p:spPr>
        <p:txBody>
          <a:bodyPr lIns="91440" rIns="548640"/>
          <a:lstStyle>
            <a:lvl1pPr>
              <a:defRPr>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a:p>
        </p:txBody>
      </p:sp>
    </p:spTree>
    <p:extLst>
      <p:ext uri="{BB962C8B-B14F-4D97-AF65-F5344CB8AC3E}">
        <p14:creationId xmlns:p14="http://schemas.microsoft.com/office/powerpoint/2010/main" val="88490418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Slide Number Placeholder 5"/>
          <p:cNvSpPr>
            <a:spLocks noGrp="1"/>
          </p:cNvSpPr>
          <p:nvPr>
            <p:ph type="sldNum" sz="quarter" idx="12"/>
          </p:nvPr>
        </p:nvSpPr>
        <p:spPr>
          <a:xfrm>
            <a:off x="457200" y="6629400"/>
            <a:ext cx="2133600" cy="163882"/>
          </a:xfrm>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31192182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57200" y="6629400"/>
            <a:ext cx="2133600" cy="163882"/>
          </a:xfrm>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137043354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0"/>
            <a:ext cx="4038600" cy="3992563"/>
          </a:xfrm>
        </p:spPr>
        <p:txBody>
          <a:bodyPr>
            <a:normAutofit/>
          </a:bodyPr>
          <a:lstStyle>
            <a:lvl1pPr>
              <a:defRPr sz="1800"/>
            </a:lvl1pPr>
            <a:lvl2pPr>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038600" cy="3992563"/>
          </a:xfrm>
        </p:spPr>
        <p:txBody>
          <a:bodyPr>
            <a:normAutofit/>
          </a:bodyPr>
          <a:lstStyle>
            <a:lvl1pPr>
              <a:defRPr sz="1800"/>
            </a:lvl1pPr>
            <a:lvl2pPr>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5"/>
          <p:cNvSpPr>
            <a:spLocks noGrp="1"/>
          </p:cNvSpPr>
          <p:nvPr>
            <p:ph type="sldNum" sz="quarter" idx="12"/>
          </p:nvPr>
        </p:nvSpPr>
        <p:spPr>
          <a:xfrm>
            <a:off x="457200" y="6629400"/>
            <a:ext cx="2133600" cy="163882"/>
          </a:xfrm>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12686142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4040188" cy="581025"/>
          </a:xfrm>
        </p:spPr>
        <p:txBody>
          <a:bodyPr anchor="ctr">
            <a:noAutofit/>
          </a:bodyPr>
          <a:lstStyle>
            <a:lvl1pPr marL="0" indent="0">
              <a:buNone/>
              <a:defRPr sz="2200" b="1" i="1">
                <a:solidFill>
                  <a:srgbClr val="206DA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a:t>
            </a:r>
          </a:p>
        </p:txBody>
      </p:sp>
      <p:sp>
        <p:nvSpPr>
          <p:cNvPr id="4" name="Content Placeholder 3"/>
          <p:cNvSpPr>
            <a:spLocks noGrp="1"/>
          </p:cNvSpPr>
          <p:nvPr>
            <p:ph sz="half" idx="2"/>
          </p:nvPr>
        </p:nvSpPr>
        <p:spPr>
          <a:xfrm>
            <a:off x="457200" y="2133600"/>
            <a:ext cx="4040188" cy="3992563"/>
          </a:xfrm>
        </p:spPr>
        <p:txBody>
          <a:bodyPr>
            <a:normAutofit/>
          </a:bodyPr>
          <a:lstStyle>
            <a:lvl1pPr>
              <a:defRPr sz="1800"/>
            </a:lvl1pPr>
            <a:lvl2pPr>
              <a:defRPr sz="1600"/>
            </a:lvl2pPr>
            <a:lvl3pPr>
              <a:defRPr sz="1400"/>
            </a:lvl3pPr>
            <a:lvl4pPr>
              <a:defRPr sz="1200"/>
            </a:lvl4pPr>
            <a:lvl5pPr>
              <a:defRPr sz="1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0"/>
            <a:ext cx="4041775" cy="581025"/>
          </a:xfrm>
        </p:spPr>
        <p:txBody>
          <a:bodyPr anchor="ctr">
            <a:noAutofit/>
          </a:bodyPr>
          <a:lstStyle>
            <a:lvl1pPr marL="0" indent="0">
              <a:buNone/>
              <a:defRPr sz="2200" b="1" i="1">
                <a:solidFill>
                  <a:srgbClr val="206DA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a:t>
            </a:r>
          </a:p>
        </p:txBody>
      </p:sp>
      <p:sp>
        <p:nvSpPr>
          <p:cNvPr id="6" name="Content Placeholder 5"/>
          <p:cNvSpPr>
            <a:spLocks noGrp="1"/>
          </p:cNvSpPr>
          <p:nvPr>
            <p:ph sz="quarter" idx="4"/>
          </p:nvPr>
        </p:nvSpPr>
        <p:spPr>
          <a:xfrm>
            <a:off x="4645025" y="2133600"/>
            <a:ext cx="4041775" cy="3992563"/>
          </a:xfrm>
        </p:spPr>
        <p:txBody>
          <a:bodyPr>
            <a:normAutofit/>
          </a:bodyPr>
          <a:lstStyle>
            <a:lvl1pPr>
              <a:defRPr sz="1800"/>
            </a:lvl1pPr>
            <a:lvl2pPr>
              <a:defRPr sz="1600"/>
            </a:lvl2pPr>
            <a:lvl3pPr>
              <a:defRPr sz="1400"/>
            </a:lvl3pPr>
            <a:lvl4pPr>
              <a:defRPr sz="1200"/>
            </a:lvl4pPr>
            <a:lvl5pPr>
              <a:defRPr sz="1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12"/>
          </p:nvPr>
        </p:nvSpPr>
        <p:spPr>
          <a:xfrm>
            <a:off x="457200" y="6629400"/>
            <a:ext cx="2133600" cy="163882"/>
          </a:xfrm>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24491817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371600"/>
            <a:ext cx="5111750" cy="4754563"/>
          </a:xfrm>
        </p:spPr>
        <p:txBody>
          <a:bodyPr>
            <a:normAutofit/>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590800"/>
            <a:ext cx="3008313" cy="3535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57200" y="6629400"/>
            <a:ext cx="2133600" cy="163882"/>
          </a:xfrm>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23609177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57200" y="6629400"/>
            <a:ext cx="2133600" cy="163882"/>
          </a:xfrm>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390782428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Electrical Division</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15862349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295965743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Electrical Division</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160616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1"/>
          <p:cNvGraphicFramePr>
            <a:graphicFrameLocks noChangeAspect="1"/>
          </p:cNvGraphicFramePr>
          <p:nvPr/>
        </p:nvGraphicFramePr>
        <p:xfrm>
          <a:off x="0" y="857250"/>
          <a:ext cx="9144000" cy="3584575"/>
        </p:xfrm>
        <a:graphic>
          <a:graphicData uri="http://schemas.openxmlformats.org/presentationml/2006/ole">
            <mc:AlternateContent xmlns:mc="http://schemas.openxmlformats.org/markup-compatibility/2006">
              <mc:Choice xmlns:v="urn:schemas-microsoft-com:vml" Requires="v">
                <p:oleObj spid="_x0000_s1058" r:id="rId3" imgW="12733333" imgH="4990476" progId="">
                  <p:embed/>
                </p:oleObj>
              </mc:Choice>
              <mc:Fallback>
                <p:oleObj r:id="rId3" imgW="12733333" imgH="499047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9144000"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5" name="Picture 6" descr="Thomas&amp;Betts_301.pdf"/>
          <p:cNvPicPr>
            <a:picLocks noChangeAspect="1"/>
          </p:cNvPicPr>
          <p:nvPr userDrawn="1"/>
        </p:nvPicPr>
        <p:blipFill>
          <a:blip r:embed="rId5"/>
          <a:srcRect/>
          <a:stretch>
            <a:fillRect/>
          </a:stretch>
        </p:blipFill>
        <p:spPr bwMode="auto">
          <a:xfrm>
            <a:off x="6172200" y="265113"/>
            <a:ext cx="2514600" cy="301625"/>
          </a:xfrm>
          <a:prstGeom prst="rect">
            <a:avLst/>
          </a:prstGeom>
          <a:noFill/>
          <a:ln w="9525">
            <a:noFill/>
            <a:miter lim="800000"/>
            <a:headEnd/>
            <a:tailEnd/>
          </a:ln>
        </p:spPr>
      </p:pic>
      <p:sp>
        <p:nvSpPr>
          <p:cNvPr id="28674" name="Rectangle 2"/>
          <p:cNvSpPr>
            <a:spLocks noGrp="1" noChangeArrowheads="1"/>
          </p:cNvSpPr>
          <p:nvPr>
            <p:ph type="ctrTitle"/>
          </p:nvPr>
        </p:nvSpPr>
        <p:spPr>
          <a:xfrm>
            <a:off x="685800" y="1501775"/>
            <a:ext cx="7772400" cy="1470025"/>
          </a:xfrm>
        </p:spPr>
        <p:txBody>
          <a:bodyPr/>
          <a:lstStyle>
            <a:lvl1pPr>
              <a:defRPr sz="4000">
                <a:solidFill>
                  <a:schemeClr val="bg1"/>
                </a:solidFill>
              </a:defRPr>
            </a:lvl1pPr>
          </a:lstStyle>
          <a:p>
            <a:r>
              <a:rPr lang="en-US"/>
              <a:t>Click to edit Master title style</a:t>
            </a:r>
          </a:p>
        </p:txBody>
      </p:sp>
      <p:sp>
        <p:nvSpPr>
          <p:cNvPr id="28675" name="Rectangle 3"/>
          <p:cNvSpPr>
            <a:spLocks noGrp="1" noChangeArrowheads="1"/>
          </p:cNvSpPr>
          <p:nvPr>
            <p:ph type="subTitle" idx="1"/>
          </p:nvPr>
        </p:nvSpPr>
        <p:spPr>
          <a:xfrm>
            <a:off x="1371600" y="4203700"/>
            <a:ext cx="6400800" cy="1435100"/>
          </a:xfrm>
        </p:spPr>
        <p:txBody>
          <a:bodyPr/>
          <a:lstStyle>
            <a:lvl1pPr marL="0" indent="0" algn="ctr">
              <a:buFontTx/>
              <a:buNone/>
              <a:defRPr b="1"/>
            </a:lvl1pPr>
          </a:lstStyle>
          <a:p>
            <a:r>
              <a:rPr lang="en-US"/>
              <a:t>Click to edit Master subtitle style</a:t>
            </a:r>
          </a:p>
        </p:txBody>
      </p:sp>
    </p:spTree>
    <p:extLst>
      <p:ext uri="{BB962C8B-B14F-4D97-AF65-F5344CB8AC3E}">
        <p14:creationId xmlns:p14="http://schemas.microsoft.com/office/powerpoint/2010/main" val="160118244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903765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41131328"/>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78038"/>
            <a:ext cx="4038600" cy="4048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78038"/>
            <a:ext cx="4038600" cy="4048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263213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266368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4017063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988568"/>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2106569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4465548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Fu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397196268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512138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33450"/>
            <a:ext cx="2057400" cy="51927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33450"/>
            <a:ext cx="6019800" cy="51927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357886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hank you Centered">
    <p:spTree>
      <p:nvGrpSpPr>
        <p:cNvPr id="1" name=""/>
        <p:cNvGrpSpPr/>
        <p:nvPr/>
      </p:nvGrpSpPr>
      <p:grpSpPr>
        <a:xfrm>
          <a:off x="0" y="0"/>
          <a:ext cx="0" cy="0"/>
          <a:chOff x="0" y="0"/>
          <a:chExt cx="0" cy="0"/>
        </a:xfrm>
      </p:grpSpPr>
      <p:sp>
        <p:nvSpPr>
          <p:cNvPr id="2" name="Title 1"/>
          <p:cNvSpPr>
            <a:spLocks noGrp="1"/>
          </p:cNvSpPr>
          <p:nvPr>
            <p:ph type="title"/>
          </p:nvPr>
        </p:nvSpPr>
        <p:spPr>
          <a:xfrm>
            <a:off x="1295400" y="1143000"/>
            <a:ext cx="6629400" cy="579438"/>
          </a:xfrm>
        </p:spPr>
        <p:txBody>
          <a:bodyPr/>
          <a:lstStyle>
            <a:lvl1pPr algn="ctr">
              <a:defRPr sz="2800"/>
            </a:lvl1pPr>
          </a:lstStyle>
          <a:p>
            <a:r>
              <a:rPr lang="en-US" smtClean="0"/>
              <a:t>Click to edit Master title style</a:t>
            </a:r>
            <a:endParaRPr lang="en-US"/>
          </a:p>
        </p:txBody>
      </p:sp>
      <p:sp>
        <p:nvSpPr>
          <p:cNvPr id="3" name="Content Placeholder 2"/>
          <p:cNvSpPr>
            <a:spLocks noGrp="1"/>
          </p:cNvSpPr>
          <p:nvPr>
            <p:ph idx="1"/>
          </p:nvPr>
        </p:nvSpPr>
        <p:spPr>
          <a:xfrm>
            <a:off x="1295400" y="1905000"/>
            <a:ext cx="6629400" cy="4114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4561586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Regular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1371600"/>
            <a:ext cx="7010400" cy="579438"/>
          </a:xfrm>
        </p:spPr>
        <p:txBody>
          <a:bodyPr/>
          <a:lstStyle>
            <a:lvl1pPr algn="ctr">
              <a:defRPr/>
            </a:lvl1pPr>
          </a:lstStyle>
          <a:p>
            <a:r>
              <a:rPr lang="en-US" smtClean="0"/>
              <a:t>Click to edit Master title style</a:t>
            </a:r>
            <a:endParaRPr lang="en-US"/>
          </a:p>
        </p:txBody>
      </p:sp>
      <p:sp>
        <p:nvSpPr>
          <p:cNvPr id="3" name="Content Placeholder 2"/>
          <p:cNvSpPr>
            <a:spLocks noGrp="1"/>
          </p:cNvSpPr>
          <p:nvPr>
            <p:ph idx="1"/>
          </p:nvPr>
        </p:nvSpPr>
        <p:spPr>
          <a:xfrm>
            <a:off x="1066800" y="2133600"/>
            <a:ext cx="7010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12175735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Large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1371600"/>
            <a:ext cx="7010400" cy="579438"/>
          </a:xfrm>
        </p:spPr>
        <p:txBody>
          <a:bodyPr/>
          <a:lstStyle>
            <a:lvl1pPr algn="ctr">
              <a:defRPr/>
            </a:lvl1pPr>
          </a:lstStyle>
          <a:p>
            <a:r>
              <a:rPr lang="en-US" smtClean="0"/>
              <a:t>Click to edit Master title style</a:t>
            </a:r>
            <a:endParaRPr lang="en-US"/>
          </a:p>
        </p:txBody>
      </p:sp>
      <p:sp>
        <p:nvSpPr>
          <p:cNvPr id="3" name="Content Placeholder 2"/>
          <p:cNvSpPr>
            <a:spLocks noGrp="1"/>
          </p:cNvSpPr>
          <p:nvPr>
            <p:ph idx="1"/>
          </p:nvPr>
        </p:nvSpPr>
        <p:spPr>
          <a:xfrm>
            <a:off x="1066800" y="2133600"/>
            <a:ext cx="7010400" cy="4114800"/>
          </a:xfrm>
        </p:spPr>
        <p:txBody>
          <a:bodyPr>
            <a:normAutofit/>
          </a:bodyPr>
          <a:lstStyle>
            <a:lvl1pPr>
              <a:defRPr sz="2400"/>
            </a:lvl1pPr>
            <a:lvl2pPr>
              <a:defRPr sz="2000"/>
            </a:lvl2pPr>
            <a:lvl3pPr>
              <a:defRPr sz="1800"/>
            </a:lvl3pPr>
            <a:lvl4pPr>
              <a:defRPr sz="16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7153744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Right">
    <p:spTree>
      <p:nvGrpSpPr>
        <p:cNvPr id="1" name=""/>
        <p:cNvGrpSpPr/>
        <p:nvPr/>
      </p:nvGrpSpPr>
      <p:grpSpPr>
        <a:xfrm>
          <a:off x="0" y="0"/>
          <a:ext cx="0" cy="0"/>
          <a:chOff x="0" y="0"/>
          <a:chExt cx="0" cy="0"/>
        </a:xfrm>
      </p:grpSpPr>
      <p:sp>
        <p:nvSpPr>
          <p:cNvPr id="2" name="Title 1"/>
          <p:cNvSpPr>
            <a:spLocks noGrp="1"/>
          </p:cNvSpPr>
          <p:nvPr>
            <p:ph type="title"/>
          </p:nvPr>
        </p:nvSpPr>
        <p:spPr>
          <a:xfrm>
            <a:off x="2743200" y="1371600"/>
            <a:ext cx="5943600" cy="579438"/>
          </a:xfrm>
        </p:spPr>
        <p:txBody>
          <a:bodyPr/>
          <a:lstStyle/>
          <a:p>
            <a:r>
              <a:rPr lang="en-US" smtClean="0"/>
              <a:t>Click to edit Master title style</a:t>
            </a:r>
            <a:endParaRPr lang="en-US"/>
          </a:p>
        </p:txBody>
      </p:sp>
      <p:sp>
        <p:nvSpPr>
          <p:cNvPr id="3" name="Content Placeholder 2"/>
          <p:cNvSpPr>
            <a:spLocks noGrp="1"/>
          </p:cNvSpPr>
          <p:nvPr>
            <p:ph idx="1"/>
          </p:nvPr>
        </p:nvSpPr>
        <p:spPr>
          <a:xfrm>
            <a:off x="2743200" y="2133600"/>
            <a:ext cx="5943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37380355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3200400" cy="1066800"/>
          </a:xfrm>
        </p:spPr>
        <p:txBody>
          <a:bodyPr anchor="b"/>
          <a:lstStyle/>
          <a:p>
            <a:r>
              <a:rPr lang="en-US" smtClean="0"/>
              <a:t>Click to edit Master title style</a:t>
            </a:r>
            <a:endParaRPr lang="en-US"/>
          </a:p>
        </p:txBody>
      </p:sp>
      <p:sp>
        <p:nvSpPr>
          <p:cNvPr id="3" name="Content Placeholder 2"/>
          <p:cNvSpPr>
            <a:spLocks noGrp="1"/>
          </p:cNvSpPr>
          <p:nvPr>
            <p:ph idx="1"/>
          </p:nvPr>
        </p:nvSpPr>
        <p:spPr>
          <a:xfrm>
            <a:off x="457200" y="2438400"/>
            <a:ext cx="32004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46BF1DB7-D7E3-4C8C-96DE-BF6CD2D881D4}" type="slidenum">
              <a:rPr lang="en-US" smtClean="0"/>
              <a:t>‹#›</a:t>
            </a:fld>
            <a:endParaRPr lang="en-US"/>
          </a:p>
        </p:txBody>
      </p:sp>
    </p:spTree>
    <p:extLst>
      <p:ext uri="{BB962C8B-B14F-4D97-AF65-F5344CB8AC3E}">
        <p14:creationId xmlns:p14="http://schemas.microsoft.com/office/powerpoint/2010/main" val="16155941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Left Narrow">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2895600" cy="1066800"/>
          </a:xfrm>
        </p:spPr>
        <p:txBody>
          <a:bodyPr anchor="b"/>
          <a:lstStyle/>
          <a:p>
            <a:r>
              <a:rPr lang="en-US" smtClean="0"/>
              <a:t>Click to edit Master title style</a:t>
            </a:r>
            <a:endParaRPr lang="en-US"/>
          </a:p>
        </p:txBody>
      </p:sp>
      <p:sp>
        <p:nvSpPr>
          <p:cNvPr id="3" name="Content Placeholder 2"/>
          <p:cNvSpPr>
            <a:spLocks noGrp="1"/>
          </p:cNvSpPr>
          <p:nvPr>
            <p:ph idx="1"/>
          </p:nvPr>
        </p:nvSpPr>
        <p:spPr>
          <a:xfrm>
            <a:off x="457200" y="2438400"/>
            <a:ext cx="2133600" cy="3810000"/>
          </a:xfrm>
        </p:spPr>
        <p:txBody>
          <a:bodyPr>
            <a:normAutofit/>
          </a:bodyPr>
          <a:lstStyle>
            <a:lvl1pPr marL="177800" indent="-177800">
              <a:lnSpc>
                <a:spcPct val="100000"/>
              </a:lnSpc>
              <a:spcBef>
                <a:spcPts val="0"/>
              </a:spcBef>
              <a:spcAft>
                <a:spcPts val="900"/>
              </a:spcAft>
              <a:defRPr sz="1050" b="1"/>
            </a:lvl1pPr>
          </a:lstStyle>
          <a:p>
            <a:pPr lvl="0"/>
            <a:r>
              <a:rPr lang="en-US" smtClean="0"/>
              <a:t>Click to edit Master text styles</a:t>
            </a: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6BF1DB7-D7E3-4C8C-96DE-BF6CD2D881D4}" type="slidenum">
              <a:rPr lang="en-US" smtClean="0"/>
              <a:pPr/>
              <a:t>‹#›</a:t>
            </a:fld>
            <a:endParaRPr lang="en-US"/>
          </a:p>
        </p:txBody>
      </p:sp>
    </p:spTree>
    <p:extLst>
      <p:ext uri="{BB962C8B-B14F-4D97-AF65-F5344CB8AC3E}">
        <p14:creationId xmlns:p14="http://schemas.microsoft.com/office/powerpoint/2010/main" val="322947586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lideHeader.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0" y="0"/>
            <a:ext cx="9144000" cy="1274064"/>
          </a:xfrm>
          <a:prstGeom prst="rect">
            <a:avLst/>
          </a:prstGeom>
        </p:spPr>
      </p:pic>
      <p:sp>
        <p:nvSpPr>
          <p:cNvPr id="2" name="Title Placeholder 1"/>
          <p:cNvSpPr>
            <a:spLocks noGrp="1"/>
          </p:cNvSpPr>
          <p:nvPr>
            <p:ph type="title"/>
          </p:nvPr>
        </p:nvSpPr>
        <p:spPr>
          <a:xfrm>
            <a:off x="457200" y="1371600"/>
            <a:ext cx="8229600" cy="579438"/>
          </a:xfrm>
          <a:prstGeom prst="rect">
            <a:avLst/>
          </a:prstGeom>
        </p:spPr>
        <p:txBody>
          <a:bodyPr vert="horz" lIns="91440" tIns="45720" rIns="91440" bIns="45720" rtlCol="0" anchor="ctr">
            <a:noAutofit/>
          </a:bodyPr>
          <a:lstStyle/>
          <a:p>
            <a:r>
              <a:rPr lang="en-US" smtClean="0"/>
              <a:t>Click to edit Master title style</a:t>
            </a:r>
            <a:endParaRPr lang="en-US"/>
          </a:p>
        </p:txBody>
      </p:sp>
      <p:sp>
        <p:nvSpPr>
          <p:cNvPr id="3" name="Text Placeholder 2"/>
          <p:cNvSpPr>
            <a:spLocks noGrp="1"/>
          </p:cNvSpPr>
          <p:nvPr>
            <p:ph type="body" idx="1"/>
          </p:nvPr>
        </p:nvSpPr>
        <p:spPr>
          <a:xfrm>
            <a:off x="457200" y="2133600"/>
            <a:ext cx="82296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57200" y="6629400"/>
            <a:ext cx="2133600" cy="163882"/>
          </a:xfrm>
          <a:prstGeom prst="rect">
            <a:avLst/>
          </a:prstGeom>
        </p:spPr>
        <p:txBody>
          <a:bodyPr vert="horz" lIns="91440" tIns="45720" rIns="91440" bIns="45720" rtlCol="0" anchor="ctr"/>
          <a:lstStyle>
            <a:lvl1pPr algn="l">
              <a:defRPr sz="1200">
                <a:solidFill>
                  <a:schemeClr val="tx1"/>
                </a:solidFill>
              </a:defRPr>
            </a:lvl1pPr>
          </a:lstStyle>
          <a:p>
            <a:fld id="{46BF1DB7-D7E3-4C8C-96DE-BF6CD2D881D4}" type="slidenum">
              <a:rPr lang="en-US" smtClean="0"/>
              <a:pPr/>
              <a:t>‹#›</a:t>
            </a:fld>
            <a:endParaRPr lang="en-US"/>
          </a:p>
        </p:txBody>
      </p:sp>
      <p:sp>
        <p:nvSpPr>
          <p:cNvPr id="9" name="TextBox 8"/>
          <p:cNvSpPr txBox="1">
            <a:spLocks noChangeArrowheads="1"/>
          </p:cNvSpPr>
          <p:nvPr userDrawn="1"/>
        </p:nvSpPr>
        <p:spPr bwMode="auto">
          <a:xfrm>
            <a:off x="152400" y="165100"/>
            <a:ext cx="8991600" cy="400110"/>
          </a:xfrm>
          <a:prstGeom prst="rect">
            <a:avLst/>
          </a:prstGeom>
          <a:noFill/>
          <a:ln w="9525">
            <a:noFill/>
            <a:miter lim="800000"/>
            <a:headEnd/>
            <a:tailEnd/>
          </a:ln>
        </p:spPr>
        <p:txBody>
          <a:bodyPr wrap="squar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defRPr/>
            </a:pPr>
            <a:r>
              <a:rPr lang="en-US" sz="2000" b="1" dirty="0" smtClean="0">
                <a:solidFill>
                  <a:srgbClr val="FFFFFF"/>
                </a:solidFill>
                <a:effectLst>
                  <a:outerShdw blurRad="38100" dist="38100" dir="2700000" algn="tl">
                    <a:srgbClr val="DDDDDD"/>
                  </a:outerShdw>
                </a:effectLst>
              </a:rPr>
              <a:t>Electrical Solutions for Commercial</a:t>
            </a:r>
            <a:r>
              <a:rPr lang="en-US" sz="2000" b="1" baseline="0" dirty="0" smtClean="0">
                <a:solidFill>
                  <a:srgbClr val="FFFFFF"/>
                </a:solidFill>
                <a:effectLst>
                  <a:outerShdw blurRad="38100" dist="38100" dir="2700000" algn="tl">
                    <a:srgbClr val="DDDDDD"/>
                  </a:outerShdw>
                </a:effectLst>
              </a:rPr>
              <a:t> &amp; Institutional Facilities </a:t>
            </a:r>
            <a:r>
              <a:rPr lang="en-US" sz="2000" b="1" dirty="0" smtClean="0">
                <a:solidFill>
                  <a:srgbClr val="FFFFFF"/>
                </a:solidFill>
                <a:effectLst>
                  <a:outerShdw blurRad="38100" dist="38100" dir="2700000" algn="tl">
                    <a:srgbClr val="DDDDDD"/>
                  </a:outerShdw>
                </a:effectLst>
              </a:rPr>
              <a:t>Industry</a:t>
            </a:r>
            <a:endParaRPr lang="en-US" sz="2000" b="1" dirty="0">
              <a:solidFill>
                <a:srgbClr val="FFFFFF"/>
              </a:solidFill>
              <a:effectLst>
                <a:outerShdw blurRad="38100" dist="38100" dir="2700000" algn="tl">
                  <a:srgbClr val="DDDDDD"/>
                </a:outerShdw>
              </a:effectLst>
            </a:endParaRPr>
          </a:p>
        </p:txBody>
      </p:sp>
      <p:sp>
        <p:nvSpPr>
          <p:cNvPr id="12" name="Date Placeholder 1"/>
          <p:cNvSpPr txBox="1">
            <a:spLocks/>
          </p:cNvSpPr>
          <p:nvPr userDrawn="1"/>
        </p:nvSpPr>
        <p:spPr>
          <a:xfrm>
            <a:off x="457200" y="6461125"/>
            <a:ext cx="2133600" cy="168275"/>
          </a:xfrm>
          <a:prstGeom prst="rect">
            <a:avLst/>
          </a:prstGeom>
        </p:spPr>
        <p:txBody>
          <a:bodyPr vert="horz" lIns="91440" tIns="45720" rIns="91440" bIns="45720" rtlCol="0" anchor="ctr"/>
          <a:lstStyle>
            <a:defPPr>
              <a:defRPr lang="en-US"/>
            </a:defPPr>
            <a:lvl1pPr marL="0" algn="l" defTabSz="914400" rtl="0" eaLnBrk="1" latinLnBrk="0" hangingPunct="1">
              <a:defRPr sz="1200" b="1" i="1"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Electrical Division</a:t>
            </a:r>
          </a:p>
        </p:txBody>
      </p:sp>
      <p:pic>
        <p:nvPicPr>
          <p:cNvPr id="11" name="Picture 1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781800" y="6278788"/>
            <a:ext cx="1905000" cy="390236"/>
          </a:xfrm>
          <a:prstGeom prst="rect">
            <a:avLst/>
          </a:prstGeom>
        </p:spPr>
      </p:pic>
    </p:spTree>
    <p:extLst>
      <p:ext uri="{BB962C8B-B14F-4D97-AF65-F5344CB8AC3E}">
        <p14:creationId xmlns:p14="http://schemas.microsoft.com/office/powerpoint/2010/main" val="3601187470"/>
      </p:ext>
    </p:extLst>
  </p:cSld>
  <p:clrMap bg1="lt1" tx1="dk1" bg2="lt2" tx2="dk2" accent1="accent1" accent2="accent2" accent3="accent3" accent4="accent4" accent5="accent5" accent6="accent6" hlink="hlink" folHlink="folHlink"/>
  <p:sldLayoutIdLst>
    <p:sldLayoutId id="2147483655" r:id="rId1"/>
    <p:sldLayoutId id="2147483660" r:id="rId2"/>
    <p:sldLayoutId id="2147483650" r:id="rId3"/>
    <p:sldLayoutId id="2147483672" r:id="rId4"/>
    <p:sldLayoutId id="2147483666" r:id="rId5"/>
    <p:sldLayoutId id="2147483670" r:id="rId6"/>
    <p:sldLayoutId id="2147483665" r:id="rId7"/>
    <p:sldLayoutId id="2147483664" r:id="rId8"/>
    <p:sldLayoutId id="2147483668" r:id="rId9"/>
    <p:sldLayoutId id="2147483667" r:id="rId10"/>
    <p:sldLayoutId id="2147483669" r:id="rId11"/>
    <p:sldLayoutId id="2147483671" r:id="rId12"/>
    <p:sldLayoutId id="2147483649" r:id="rId13"/>
    <p:sldLayoutId id="2147483651" r:id="rId14"/>
    <p:sldLayoutId id="2147483652" r:id="rId15"/>
    <p:sldLayoutId id="2147483653" r:id="rId16"/>
    <p:sldLayoutId id="2147483656" r:id="rId17"/>
    <p:sldLayoutId id="2147483657" r:id="rId18"/>
  </p:sldLayoutIdLst>
  <p:timing>
    <p:tnLst>
      <p:par>
        <p:cTn id="1" dur="indefinite" restart="never" nodeType="tmRoot"/>
      </p:par>
    </p:tnLst>
  </p:timing>
  <p:hf sldNum="0" hdr="0" ftr="0"/>
  <p:txStyles>
    <p:titleStyle>
      <a:lvl1pPr algn="l" defTabSz="914400" rtl="0" eaLnBrk="1" latinLnBrk="0" hangingPunct="1">
        <a:spcBef>
          <a:spcPct val="0"/>
        </a:spcBef>
        <a:buNone/>
        <a:defRPr sz="2200" b="1" i="1" kern="1200">
          <a:solidFill>
            <a:srgbClr val="206DA3"/>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Electrical Division</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F1DB7-D7E3-4C8C-96DE-BF6CD2D881D4}" type="slidenum">
              <a:rPr lang="en-US" smtClean="0"/>
              <a:t>‹#›</a:t>
            </a:fld>
            <a:endParaRPr lang="en-US"/>
          </a:p>
        </p:txBody>
      </p:sp>
    </p:spTree>
    <p:extLst>
      <p:ext uri="{BB962C8B-B14F-4D97-AF65-F5344CB8AC3E}">
        <p14:creationId xmlns:p14="http://schemas.microsoft.com/office/powerpoint/2010/main" val="1176100840"/>
      </p:ext>
    </p:extLst>
  </p:cSld>
  <p:clrMap bg1="lt1" tx1="dk1" bg2="lt2" tx2="dk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par>
    </p:tnLst>
  </p:timing>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33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2078038"/>
            <a:ext cx="8229600" cy="4048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781800" y="6278788"/>
            <a:ext cx="1905000" cy="390236"/>
          </a:xfrm>
          <a:prstGeom prst="rect">
            <a:avLst/>
          </a:prstGeom>
        </p:spPr>
      </p:pic>
    </p:spTree>
    <p:extLst>
      <p:ext uri="{BB962C8B-B14F-4D97-AF65-F5344CB8AC3E}">
        <p14:creationId xmlns:p14="http://schemas.microsoft.com/office/powerpoint/2010/main" val="141718420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fade/>
  </p:transition>
  <p:txStyles>
    <p:titleStyle>
      <a:lvl1pPr algn="ctr" rtl="0" eaLnBrk="0" fontAlgn="base" hangingPunct="0">
        <a:spcBef>
          <a:spcPct val="0"/>
        </a:spcBef>
        <a:spcAft>
          <a:spcPct val="0"/>
        </a:spcAft>
        <a:defRPr sz="3200" b="1">
          <a:solidFill>
            <a:srgbClr val="206DA3"/>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b="1">
          <a:solidFill>
            <a:srgbClr val="206DA3"/>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b="1">
          <a:solidFill>
            <a:srgbClr val="206DA3"/>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b="1">
          <a:solidFill>
            <a:srgbClr val="206DA3"/>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b="1">
          <a:solidFill>
            <a:srgbClr val="206DA3"/>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3200" b="1">
          <a:solidFill>
            <a:srgbClr val="206DA3"/>
          </a:solidFill>
          <a:latin typeface="Arial" pitchFamily="-111" charset="0"/>
        </a:defRPr>
      </a:lvl6pPr>
      <a:lvl7pPr marL="914400" algn="ctr" rtl="0" fontAlgn="base">
        <a:spcBef>
          <a:spcPct val="0"/>
        </a:spcBef>
        <a:spcAft>
          <a:spcPct val="0"/>
        </a:spcAft>
        <a:defRPr sz="3200" b="1">
          <a:solidFill>
            <a:srgbClr val="206DA3"/>
          </a:solidFill>
          <a:latin typeface="Arial" pitchFamily="-111" charset="0"/>
        </a:defRPr>
      </a:lvl7pPr>
      <a:lvl8pPr marL="1371600" algn="ctr" rtl="0" fontAlgn="base">
        <a:spcBef>
          <a:spcPct val="0"/>
        </a:spcBef>
        <a:spcAft>
          <a:spcPct val="0"/>
        </a:spcAft>
        <a:defRPr sz="3200" b="1">
          <a:solidFill>
            <a:srgbClr val="206DA3"/>
          </a:solidFill>
          <a:latin typeface="Arial" pitchFamily="-111" charset="0"/>
        </a:defRPr>
      </a:lvl8pPr>
      <a:lvl9pPr marL="1828800" algn="ctr" rtl="0" fontAlgn="base">
        <a:spcBef>
          <a:spcPct val="0"/>
        </a:spcBef>
        <a:spcAft>
          <a:spcPct val="0"/>
        </a:spcAft>
        <a:defRPr sz="3200" b="1">
          <a:solidFill>
            <a:srgbClr val="206DA3"/>
          </a:solidFill>
          <a:latin typeface="Arial" pitchFamily="-111" charset="0"/>
        </a:defRPr>
      </a:lvl9pPr>
    </p:titleStyle>
    <p:bodyStyle>
      <a:lvl1pPr marL="342900" indent="-342900" algn="l" rtl="0" eaLnBrk="0" fontAlgn="base" hangingPunct="0">
        <a:spcBef>
          <a:spcPct val="20000"/>
        </a:spcBef>
        <a:spcAft>
          <a:spcPct val="0"/>
        </a:spcAft>
        <a:buClr>
          <a:srgbClr val="206DA3"/>
        </a:buClr>
        <a:buChar char="•"/>
        <a:defRPr sz="24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19.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image" Target="../media/image34.emf"/><Relationship Id="rId5" Type="http://schemas.openxmlformats.org/officeDocument/2006/relationships/oleObject" Target="../embeddings/oleObject3.bin"/><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6.png"/><Relationship Id="rId7" Type="http://schemas.openxmlformats.org/officeDocument/2006/relationships/image" Target="../media/image45.emf"/><Relationship Id="rId2" Type="http://schemas.openxmlformats.org/officeDocument/2006/relationships/slideLayout" Target="../slideLayouts/slideLayout10.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6.emf"/><Relationship Id="rId2" Type="http://schemas.openxmlformats.org/officeDocument/2006/relationships/slideLayout" Target="../slideLayouts/slideLayout10.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59.jp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 Id="rId5" Type="http://schemas.openxmlformats.org/officeDocument/2006/relationships/image" Target="../media/image65.png"/><Relationship Id="rId4" Type="http://schemas.openxmlformats.org/officeDocument/2006/relationships/image" Target="../media/image64.jp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slideLayout" Target="../slideLayouts/slideLayout10.xml"/><Relationship Id="rId1" Type="http://schemas.openxmlformats.org/officeDocument/2006/relationships/vmlDrawing" Target="../drawings/vmlDrawing6.vml"/><Relationship Id="rId6" Type="http://schemas.openxmlformats.org/officeDocument/2006/relationships/image" Target="../media/image66.emf"/><Relationship Id="rId5" Type="http://schemas.openxmlformats.org/officeDocument/2006/relationships/oleObject" Target="../embeddings/oleObject6.bin"/><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1.xml"/><Relationship Id="rId7" Type="http://schemas.openxmlformats.org/officeDocument/2006/relationships/image" Target="../media/image74.jpeg"/><Relationship Id="rId12" Type="http://schemas.openxmlformats.org/officeDocument/2006/relationships/image" Target="../media/image2.jpg"/><Relationship Id="rId2" Type="http://schemas.openxmlformats.org/officeDocument/2006/relationships/slideLayout" Target="../slideLayouts/slideLayout27.xml"/><Relationship Id="rId1" Type="http://schemas.openxmlformats.org/officeDocument/2006/relationships/vmlDrawing" Target="../drawings/vmlDrawing7.vml"/><Relationship Id="rId6" Type="http://schemas.openxmlformats.org/officeDocument/2006/relationships/image" Target="../media/image73.png"/><Relationship Id="rId11" Type="http://schemas.openxmlformats.org/officeDocument/2006/relationships/image" Target="../media/image71.emf"/><Relationship Id="rId5" Type="http://schemas.openxmlformats.org/officeDocument/2006/relationships/image" Target="../media/image72.png"/><Relationship Id="rId10" Type="http://schemas.openxmlformats.org/officeDocument/2006/relationships/oleObject" Target="../embeddings/oleObject7.bin"/><Relationship Id="rId4" Type="http://schemas.openxmlformats.org/officeDocument/2006/relationships/image" Target="../media/image3.png"/><Relationship Id="rId9"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77.emf"/><Relationship Id="rId4"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uilding_Construction_is11096691.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44339"/>
            <a:ext cx="9144000" cy="6086650"/>
          </a:xfrm>
          <a:prstGeom prst="rect">
            <a:avLst/>
          </a:prstGeom>
        </p:spPr>
      </p:pic>
      <p:sp>
        <p:nvSpPr>
          <p:cNvPr id="4" name="Date Placeholder 3"/>
          <p:cNvSpPr>
            <a:spLocks noGrp="1"/>
          </p:cNvSpPr>
          <p:nvPr>
            <p:ph type="dt" sz="half" idx="10"/>
          </p:nvPr>
        </p:nvSpPr>
        <p:spPr/>
        <p:txBody>
          <a:bodyPr/>
          <a:lstStyle/>
          <a:p>
            <a:r>
              <a:rPr lang="en-US" smtClean="0"/>
              <a:t>Electrical Division</a:t>
            </a:r>
          </a:p>
        </p:txBody>
      </p:sp>
      <p:pic>
        <p:nvPicPr>
          <p:cNvPr id="10" name="Picture 7"/>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0" y="4613275"/>
            <a:ext cx="916146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p:nvSpPr>
        <p:spPr bwMode="auto">
          <a:xfrm>
            <a:off x="0" y="0"/>
            <a:ext cx="9144000" cy="76993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TextBox 8"/>
          <p:cNvSpPr txBox="1">
            <a:spLocks noChangeArrowheads="1"/>
          </p:cNvSpPr>
          <p:nvPr/>
        </p:nvSpPr>
        <p:spPr bwMode="auto">
          <a:xfrm>
            <a:off x="152400" y="183685"/>
            <a:ext cx="899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r>
              <a:rPr lang="en-US" sz="2000" b="1" dirty="0">
                <a:solidFill>
                  <a:srgbClr val="000000"/>
                </a:solidFill>
              </a:rPr>
              <a:t>Electrical Solutions for </a:t>
            </a:r>
            <a:r>
              <a:rPr lang="en-US" sz="2000" b="1" dirty="0" smtClean="0">
                <a:solidFill>
                  <a:srgbClr val="000000"/>
                </a:solidFill>
              </a:rPr>
              <a:t>Commercial </a:t>
            </a:r>
            <a:r>
              <a:rPr lang="en-US" sz="2000" b="1" dirty="0">
                <a:solidFill>
                  <a:srgbClr val="000000"/>
                </a:solidFill>
              </a:rPr>
              <a:t>&amp; Institutional </a:t>
            </a:r>
            <a:r>
              <a:rPr lang="en-US" sz="2000" b="1" dirty="0" smtClean="0">
                <a:solidFill>
                  <a:srgbClr val="000000"/>
                </a:solidFill>
              </a:rPr>
              <a:t>Facilities</a:t>
            </a:r>
            <a:endParaRPr lang="en-US" sz="2000" b="1" dirty="0">
              <a:solidFill>
                <a:srgbClr val="00000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278788"/>
            <a:ext cx="1905000" cy="390236"/>
          </a:xfrm>
          <a:prstGeom prst="rect">
            <a:avLst/>
          </a:prstGeom>
        </p:spPr>
      </p:pic>
    </p:spTree>
    <p:extLst>
      <p:ext uri="{BB962C8B-B14F-4D97-AF65-F5344CB8AC3E}">
        <p14:creationId xmlns:p14="http://schemas.microsoft.com/office/powerpoint/2010/main" val="31575890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a:t>
            </a:r>
            <a:r>
              <a:rPr lang="en-US" dirty="0"/>
              <a:t>Operation &amp; Sustainability</a:t>
            </a:r>
          </a:p>
        </p:txBody>
      </p:sp>
      <p:sp>
        <p:nvSpPr>
          <p:cNvPr id="3" name="Content Placeholder 2"/>
          <p:cNvSpPr>
            <a:spLocks noGrp="1"/>
          </p:cNvSpPr>
          <p:nvPr>
            <p:ph idx="1"/>
          </p:nvPr>
        </p:nvSpPr>
        <p:spPr/>
        <p:txBody>
          <a:bodyPr/>
          <a:lstStyle/>
          <a:p>
            <a:pPr marL="0" indent="0">
              <a:buNone/>
            </a:pPr>
            <a:r>
              <a:rPr lang="en-US" dirty="0"/>
              <a:t>In the single most demanding, non-stop operating environments, one single point of failure can lead</a:t>
            </a:r>
            <a:br>
              <a:rPr lang="en-US" dirty="0"/>
            </a:br>
            <a:r>
              <a:rPr lang="en-US" dirty="0"/>
              <a:t>to costly — or even disastrous — results. </a:t>
            </a:r>
          </a:p>
        </p:txBody>
      </p:sp>
      <p:sp>
        <p:nvSpPr>
          <p:cNvPr id="4" name="Content Placeholder 3"/>
          <p:cNvSpPr>
            <a:spLocks noGrp="1"/>
          </p:cNvSpPr>
          <p:nvPr>
            <p:ph idx="13"/>
          </p:nvPr>
        </p:nvSpPr>
        <p:spPr/>
        <p:txBody>
          <a:bodyPr/>
          <a:lstStyle/>
          <a:p>
            <a:r>
              <a:rPr lang="en-US" dirty="0" err="1" smtClean="0"/>
              <a:t>Carlon</a:t>
            </a:r>
            <a:r>
              <a:rPr lang="en-US" baseline="30000" dirty="0" smtClean="0"/>
              <a:t>®</a:t>
            </a:r>
            <a:endParaRPr lang="en-US" dirty="0"/>
          </a:p>
          <a:p>
            <a:r>
              <a:rPr lang="en-US" dirty="0" err="1"/>
              <a:t>Elastimold</a:t>
            </a:r>
            <a:r>
              <a:rPr lang="en-US" baseline="30000" dirty="0"/>
              <a:t>®</a:t>
            </a:r>
          </a:p>
          <a:p>
            <a:r>
              <a:rPr lang="en-US" dirty="0" err="1" smtClean="0"/>
              <a:t>Emergi</a:t>
            </a:r>
            <a:r>
              <a:rPr lang="en-US" dirty="0" smtClean="0"/>
              <a:t>-Lite</a:t>
            </a:r>
            <a:r>
              <a:rPr lang="en-US" baseline="30000" dirty="0" smtClean="0"/>
              <a:t>®</a:t>
            </a:r>
            <a:endParaRPr lang="en-US" dirty="0"/>
          </a:p>
          <a:p>
            <a:r>
              <a:rPr lang="en-US" dirty="0" smtClean="0"/>
              <a:t>Iberville</a:t>
            </a:r>
            <a:r>
              <a:rPr lang="en-US" baseline="30000" dirty="0" smtClean="0"/>
              <a:t>®</a:t>
            </a:r>
            <a:endParaRPr lang="en-US" dirty="0"/>
          </a:p>
          <a:p>
            <a:r>
              <a:rPr lang="en-US" dirty="0" err="1" smtClean="0"/>
              <a:t>Lumacell</a:t>
            </a:r>
            <a:r>
              <a:rPr lang="en-US" baseline="30000" dirty="0" smtClean="0"/>
              <a:t>®</a:t>
            </a:r>
            <a:endParaRPr lang="en-US" dirty="0"/>
          </a:p>
          <a:p>
            <a:r>
              <a:rPr lang="en-US" dirty="0" err="1" smtClean="0"/>
              <a:t>Marrette</a:t>
            </a:r>
            <a:r>
              <a:rPr lang="en-US" baseline="30000" dirty="0" smtClean="0"/>
              <a:t>®</a:t>
            </a:r>
            <a:endParaRPr lang="en-US" dirty="0"/>
          </a:p>
          <a:p>
            <a:r>
              <a:rPr lang="en-US" dirty="0" smtClean="0"/>
              <a:t>Ready-Lite</a:t>
            </a:r>
            <a:r>
              <a:rPr lang="en-US" baseline="30000" dirty="0" smtClean="0"/>
              <a:t>®</a:t>
            </a:r>
            <a:endParaRPr lang="en-US" dirty="0"/>
          </a:p>
          <a:p>
            <a:r>
              <a:rPr lang="en-US" dirty="0" err="1" smtClean="0"/>
              <a:t>Red•Dot</a:t>
            </a:r>
            <a:r>
              <a:rPr lang="en-US" baseline="30000" dirty="0"/>
              <a:t>®</a:t>
            </a:r>
          </a:p>
          <a:p>
            <a:r>
              <a:rPr lang="en-US" dirty="0" err="1" smtClean="0"/>
              <a:t>Carlon</a:t>
            </a:r>
            <a:r>
              <a:rPr lang="en-US" baseline="30000" dirty="0"/>
              <a:t>®</a:t>
            </a:r>
          </a:p>
          <a:p>
            <a:r>
              <a:rPr lang="en-US" dirty="0" err="1" smtClean="0"/>
              <a:t>Reznor</a:t>
            </a:r>
            <a:r>
              <a:rPr lang="en-US" baseline="30000" dirty="0" smtClean="0"/>
              <a:t>®</a:t>
            </a:r>
            <a:endParaRPr lang="en-US" dirty="0"/>
          </a:p>
          <a:p>
            <a:r>
              <a:rPr lang="en-US" dirty="0" smtClean="0"/>
              <a:t>Shrink-</a:t>
            </a:r>
            <a:r>
              <a:rPr lang="en-US" dirty="0" err="1" smtClean="0"/>
              <a:t>Kon</a:t>
            </a:r>
            <a:r>
              <a:rPr lang="en-US" baseline="30000" dirty="0" err="1" smtClean="0"/>
              <a:t>TM</a:t>
            </a:r>
            <a:endParaRPr lang="en-US" dirty="0"/>
          </a:p>
          <a:p>
            <a:r>
              <a:rPr lang="en-US" dirty="0" err="1" smtClean="0"/>
              <a:t>Sta-Kon</a:t>
            </a:r>
            <a:r>
              <a:rPr lang="en-US" baseline="30000" dirty="0" smtClean="0"/>
              <a:t>®</a:t>
            </a:r>
            <a:endParaRPr lang="en-US" dirty="0"/>
          </a:p>
          <a:p>
            <a:r>
              <a:rPr lang="en-US" dirty="0"/>
              <a:t>Steel </a:t>
            </a:r>
            <a:r>
              <a:rPr lang="en-US" dirty="0" smtClean="0"/>
              <a:t>City</a:t>
            </a:r>
            <a:r>
              <a:rPr lang="en-US" baseline="30000" dirty="0" smtClean="0"/>
              <a:t>®</a:t>
            </a:r>
          </a:p>
          <a:p>
            <a:r>
              <a:rPr lang="en-US" dirty="0" smtClean="0"/>
              <a:t>T&amp;B</a:t>
            </a:r>
            <a:r>
              <a:rPr lang="en-US" baseline="30000" dirty="0" smtClean="0"/>
              <a:t>®</a:t>
            </a:r>
            <a:r>
              <a:rPr lang="en-US" dirty="0" smtClean="0"/>
              <a:t> Cable Tray</a:t>
            </a:r>
            <a:endParaRPr lang="en-US" dirty="0"/>
          </a:p>
        </p:txBody>
      </p:sp>
      <p:sp>
        <p:nvSpPr>
          <p:cNvPr id="5" name="Content Placeholder 4"/>
          <p:cNvSpPr>
            <a:spLocks noGrp="1"/>
          </p:cNvSpPr>
          <p:nvPr>
            <p:ph idx="14"/>
          </p:nvPr>
        </p:nvSpPr>
        <p:spPr/>
        <p:txBody>
          <a:bodyPr/>
          <a:lstStyle/>
          <a:p>
            <a:r>
              <a:rPr lang="en-US"/>
              <a:t>Thomas &amp; Betts brands</a:t>
            </a:r>
            <a:br>
              <a:rPr lang="en-US"/>
            </a:br>
            <a:r>
              <a:rPr lang="en-US"/>
              <a:t>for continuous operation</a:t>
            </a:r>
            <a:br>
              <a:rPr lang="en-US"/>
            </a:br>
            <a:r>
              <a:rPr lang="en-US"/>
              <a:t>&amp; </a:t>
            </a:r>
            <a:r>
              <a:rPr lang="en-US" smtClean="0"/>
              <a:t>sustainability</a:t>
            </a:r>
            <a:endParaRPr lang="en-US"/>
          </a:p>
        </p:txBody>
      </p:sp>
      <p:sp>
        <p:nvSpPr>
          <p:cNvPr id="6" name="TextBox 29"/>
          <p:cNvSpPr txBox="1">
            <a:spLocks noChangeArrowheads="1"/>
          </p:cNvSpPr>
          <p:nvPr/>
        </p:nvSpPr>
        <p:spPr bwMode="auto">
          <a:xfrm>
            <a:off x="4621561" y="5144729"/>
            <a:ext cx="2236439"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err="1"/>
              <a:t>Elastimold</a:t>
            </a:r>
            <a:r>
              <a:rPr lang="en-US" sz="1000" b="1" baseline="30000" dirty="0"/>
              <a:t>®</a:t>
            </a:r>
          </a:p>
          <a:p>
            <a:pPr algn="ctr"/>
            <a:r>
              <a:rPr lang="en-US" sz="900" dirty="0"/>
              <a:t>Separable Connectors</a:t>
            </a:r>
          </a:p>
        </p:txBody>
      </p:sp>
      <p:sp>
        <p:nvSpPr>
          <p:cNvPr id="7" name="TextBox 29"/>
          <p:cNvSpPr txBox="1">
            <a:spLocks noChangeArrowheads="1"/>
          </p:cNvSpPr>
          <p:nvPr/>
        </p:nvSpPr>
        <p:spPr bwMode="auto">
          <a:xfrm>
            <a:off x="2572898" y="5170915"/>
            <a:ext cx="21844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a:t>Steel City</a:t>
            </a:r>
            <a:r>
              <a:rPr lang="en-US" sz="1000" b="1" baseline="30000" dirty="0"/>
              <a:t>®</a:t>
            </a:r>
          </a:p>
          <a:p>
            <a:pPr algn="ctr"/>
            <a:r>
              <a:rPr lang="en-US" sz="900" dirty="0"/>
              <a:t>665-AV2 Floor Boxes</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5163" y="4292844"/>
            <a:ext cx="1677572" cy="847493"/>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53626" y="4421304"/>
            <a:ext cx="1022944" cy="731024"/>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1183908315"/>
              </p:ext>
            </p:extLst>
          </p:nvPr>
        </p:nvGraphicFramePr>
        <p:xfrm>
          <a:off x="381000" y="2057400"/>
          <a:ext cx="2041049" cy="2641600"/>
        </p:xfrm>
        <a:graphic>
          <a:graphicData uri="http://schemas.openxmlformats.org/presentationml/2006/ole">
            <mc:AlternateContent xmlns:mc="http://schemas.openxmlformats.org/markup-compatibility/2006">
              <mc:Choice xmlns:v="urn:schemas-microsoft-com:vml" Requires="v">
                <p:oleObj spid="_x0000_s2072" name="Acrobat Document" r:id="rId5" imgW="5829233" imgH="7543775" progId="AcroExch.Document.11">
                  <p:embed/>
                </p:oleObj>
              </mc:Choice>
              <mc:Fallback>
                <p:oleObj name="Acrobat Document" r:id="rId5" imgW="5829233" imgH="7543775" progId="AcroExch.Document.11">
                  <p:embed/>
                  <p:pic>
                    <p:nvPicPr>
                      <p:cNvPr id="0" name=""/>
                      <p:cNvPicPr/>
                      <p:nvPr/>
                    </p:nvPicPr>
                    <p:blipFill>
                      <a:blip r:embed="rId6"/>
                      <a:stretch>
                        <a:fillRect/>
                      </a:stretch>
                    </p:blipFill>
                    <p:spPr>
                      <a:xfrm>
                        <a:off x="381000" y="2057400"/>
                        <a:ext cx="2041049" cy="2641600"/>
                      </a:xfrm>
                      <a:prstGeom prst="rect">
                        <a:avLst/>
                      </a:prstGeom>
                    </p:spPr>
                  </p:pic>
                </p:oleObj>
              </mc:Fallback>
            </mc:AlternateContent>
          </a:graphicData>
        </a:graphic>
      </p:graphicFrame>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555" y="2756990"/>
            <a:ext cx="1409700" cy="95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29"/>
          <p:cNvSpPr txBox="1">
            <a:spLocks noChangeArrowheads="1"/>
          </p:cNvSpPr>
          <p:nvPr/>
        </p:nvSpPr>
        <p:spPr bwMode="auto">
          <a:xfrm>
            <a:off x="3429000" y="3708538"/>
            <a:ext cx="21844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err="1" smtClean="0"/>
              <a:t>Reznor</a:t>
            </a:r>
            <a:r>
              <a:rPr lang="en-US" sz="1000" b="1" baseline="30000" dirty="0" smtClean="0"/>
              <a:t>®</a:t>
            </a:r>
            <a:endParaRPr lang="en-US" sz="1000" b="1" baseline="30000" dirty="0"/>
          </a:p>
          <a:p>
            <a:pPr algn="ctr"/>
            <a:r>
              <a:rPr lang="en-US" sz="900" dirty="0">
                <a:latin typeface="Arial" pitchFamily="34" charset="0"/>
                <a:cs typeface="Arial" pitchFamily="34" charset="0"/>
              </a:rPr>
              <a:t>Heating Cooling Make-Up Air Systems</a:t>
            </a:r>
          </a:p>
        </p:txBody>
      </p:sp>
    </p:spTree>
    <p:extLst>
      <p:ext uri="{BB962C8B-B14F-4D97-AF65-F5344CB8AC3E}">
        <p14:creationId xmlns:p14="http://schemas.microsoft.com/office/powerpoint/2010/main" val="1059668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0133" y="1627150"/>
            <a:ext cx="6392332" cy="4467299"/>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itle 5"/>
          <p:cNvSpPr>
            <a:spLocks noGrp="1"/>
          </p:cNvSpPr>
          <p:nvPr>
            <p:ph type="title"/>
          </p:nvPr>
        </p:nvSpPr>
        <p:spPr>
          <a:xfrm>
            <a:off x="1500642" y="3472818"/>
            <a:ext cx="3757157" cy="775961"/>
          </a:xfrm>
        </p:spPr>
        <p:txBody>
          <a:bodyPr/>
          <a:lstStyle/>
          <a:p>
            <a:r>
              <a:rPr lang="en-US"/>
              <a:t>Grounding &amp; </a:t>
            </a:r>
            <a:r>
              <a:rPr lang="en-US" smtClean="0"/>
              <a:t>Bonding</a:t>
            </a:r>
            <a:endParaRPr lang="en-US"/>
          </a:p>
        </p:txBody>
      </p:sp>
      <p:pic>
        <p:nvPicPr>
          <p:cNvPr id="8" name="Picture 12" descr="GroundBon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9975" y="3581400"/>
            <a:ext cx="6826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5248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1" y="990600"/>
            <a:ext cx="3962400" cy="914400"/>
          </a:xfrm>
        </p:spPr>
        <p:txBody>
          <a:bodyPr/>
          <a:lstStyle/>
          <a:p>
            <a:r>
              <a:rPr lang="en-US" dirty="0" smtClean="0"/>
              <a:t>Grounding </a:t>
            </a:r>
            <a:r>
              <a:rPr lang="en-US" dirty="0"/>
              <a:t>&amp; Bonding</a:t>
            </a:r>
          </a:p>
        </p:txBody>
      </p:sp>
      <p:sp>
        <p:nvSpPr>
          <p:cNvPr id="3" name="Content Placeholder 2"/>
          <p:cNvSpPr>
            <a:spLocks noGrp="1"/>
          </p:cNvSpPr>
          <p:nvPr>
            <p:ph idx="1"/>
          </p:nvPr>
        </p:nvSpPr>
        <p:spPr/>
        <p:txBody>
          <a:bodyPr/>
          <a:lstStyle/>
          <a:p>
            <a:pPr marL="0" indent="0">
              <a:buNone/>
            </a:pPr>
            <a:r>
              <a:rPr lang="en-US" dirty="0"/>
              <a:t>A stable, reliable power supply is the backbone of any building, plant or facility. Power failure or instability as the result of inadequately designed systems can cause major safety, production and operational concerns.</a:t>
            </a:r>
          </a:p>
          <a:p>
            <a:pPr marL="0" indent="0">
              <a:buNone/>
            </a:pPr>
            <a:endParaRPr lang="en-US" dirty="0"/>
          </a:p>
        </p:txBody>
      </p:sp>
      <p:sp>
        <p:nvSpPr>
          <p:cNvPr id="4" name="Content Placeholder 3"/>
          <p:cNvSpPr>
            <a:spLocks noGrp="1"/>
          </p:cNvSpPr>
          <p:nvPr>
            <p:ph idx="13"/>
          </p:nvPr>
        </p:nvSpPr>
        <p:spPr/>
        <p:txBody>
          <a:bodyPr/>
          <a:lstStyle/>
          <a:p>
            <a:r>
              <a:rPr lang="en-US" dirty="0"/>
              <a:t>Blackburn</a:t>
            </a:r>
            <a:r>
              <a:rPr lang="en-US" baseline="30000" dirty="0"/>
              <a:t>®</a:t>
            </a:r>
          </a:p>
          <a:p>
            <a:r>
              <a:rPr lang="en-US" dirty="0" smtClean="0"/>
              <a:t>Boreal</a:t>
            </a:r>
            <a:r>
              <a:rPr lang="en-US" baseline="30000" dirty="0" smtClean="0"/>
              <a:t>®</a:t>
            </a:r>
            <a:endParaRPr lang="en-US" dirty="0" smtClean="0"/>
          </a:p>
          <a:p>
            <a:r>
              <a:rPr lang="en-US" dirty="0" smtClean="0"/>
              <a:t>Iberville</a:t>
            </a:r>
            <a:r>
              <a:rPr lang="en-US" baseline="30000" dirty="0" smtClean="0"/>
              <a:t>®</a:t>
            </a:r>
            <a:endParaRPr lang="en-US" dirty="0" smtClean="0"/>
          </a:p>
          <a:p>
            <a:r>
              <a:rPr lang="en-US" dirty="0" err="1" smtClean="0"/>
              <a:t>Sta-Kon</a:t>
            </a:r>
            <a:r>
              <a:rPr lang="en-US" baseline="30000" dirty="0" smtClean="0"/>
              <a:t>® </a:t>
            </a:r>
          </a:p>
          <a:p>
            <a:r>
              <a:rPr lang="en-US" dirty="0" smtClean="0"/>
              <a:t>T&amp;B</a:t>
            </a:r>
            <a:r>
              <a:rPr lang="en-US" baseline="30000" dirty="0" smtClean="0"/>
              <a:t>® </a:t>
            </a:r>
            <a:r>
              <a:rPr lang="en-US" dirty="0" smtClean="0"/>
              <a:t>Fittings</a:t>
            </a:r>
            <a:endParaRPr lang="en-US" dirty="0"/>
          </a:p>
        </p:txBody>
      </p:sp>
      <p:sp>
        <p:nvSpPr>
          <p:cNvPr id="5" name="Content Placeholder 4"/>
          <p:cNvSpPr>
            <a:spLocks noGrp="1"/>
          </p:cNvSpPr>
          <p:nvPr>
            <p:ph idx="14"/>
          </p:nvPr>
        </p:nvSpPr>
        <p:spPr/>
        <p:txBody>
          <a:bodyPr/>
          <a:lstStyle/>
          <a:p>
            <a:r>
              <a:rPr lang="en-US"/>
              <a:t>Thomas &amp; Betts brands</a:t>
            </a:r>
            <a:br>
              <a:rPr lang="en-US"/>
            </a:br>
            <a:r>
              <a:rPr lang="en-US"/>
              <a:t>for grounding &amp; bonding</a:t>
            </a:r>
          </a:p>
        </p:txBody>
      </p:sp>
      <p:sp>
        <p:nvSpPr>
          <p:cNvPr id="7" name="TextBox 31"/>
          <p:cNvSpPr txBox="1">
            <a:spLocks noChangeArrowheads="1"/>
          </p:cNvSpPr>
          <p:nvPr/>
        </p:nvSpPr>
        <p:spPr bwMode="auto">
          <a:xfrm>
            <a:off x="4806331" y="4496651"/>
            <a:ext cx="193675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err="1" smtClean="0"/>
              <a:t>BlackBurn</a:t>
            </a:r>
            <a:r>
              <a:rPr lang="en-US" sz="1000" b="1" baseline="30000" dirty="0" smtClean="0"/>
              <a:t>®</a:t>
            </a:r>
            <a:endParaRPr lang="en-US" sz="1000" b="1" baseline="30000" dirty="0"/>
          </a:p>
          <a:p>
            <a:pPr algn="ctr"/>
            <a:r>
              <a:rPr lang="en-US" sz="900" dirty="0" smtClean="0"/>
              <a:t>Metallic Gradient Ground Mat</a:t>
            </a:r>
            <a:endParaRPr lang="en-US" sz="900" dirty="0"/>
          </a:p>
        </p:txBody>
      </p:sp>
      <p:pic>
        <p:nvPicPr>
          <p:cNvPr id="10" name="Picture 9" descr="Electrician_Working_On_Panel_is3419014.eps"/>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8877" y="2044390"/>
            <a:ext cx="2087757" cy="2595756"/>
          </a:xfrm>
          <a:prstGeom prst="rect">
            <a:avLst/>
          </a:prstGeom>
        </p:spPr>
      </p:pic>
      <p:sp>
        <p:nvSpPr>
          <p:cNvPr id="11" name="TextBox 10"/>
          <p:cNvSpPr txBox="1"/>
          <p:nvPr/>
        </p:nvSpPr>
        <p:spPr>
          <a:xfrm>
            <a:off x="3329421" y="5810310"/>
            <a:ext cx="942887" cy="400110"/>
          </a:xfrm>
          <a:prstGeom prst="rect">
            <a:avLst/>
          </a:prstGeom>
          <a:noFill/>
        </p:spPr>
        <p:txBody>
          <a:bodyPr wrap="none" rtlCol="0">
            <a:spAutoFit/>
          </a:bodyPr>
          <a:lstStyle/>
          <a:p>
            <a:pPr algn="ctr"/>
            <a:r>
              <a:rPr lang="en-US" sz="1000" b="1" dirty="0" smtClean="0">
                <a:latin typeface="Arial" pitchFamily="34" charset="0"/>
                <a:cs typeface="Arial" pitchFamily="34" charset="0"/>
              </a:rPr>
              <a:t>Blackburn</a:t>
            </a:r>
            <a:r>
              <a:rPr lang="en-US" sz="1000" b="1" dirty="0" smtClean="0"/>
              <a:t>®</a:t>
            </a:r>
            <a:endParaRPr lang="en-US" sz="1000" b="1" dirty="0">
              <a:latin typeface="Arial" pitchFamily="34" charset="0"/>
              <a:cs typeface="Arial" pitchFamily="34" charset="0"/>
            </a:endParaRPr>
          </a:p>
          <a:p>
            <a:pPr algn="ctr"/>
            <a:r>
              <a:rPr lang="en-US" sz="1000" dirty="0" smtClean="0">
                <a:latin typeface="Arial" pitchFamily="34" charset="0"/>
                <a:cs typeface="Arial" pitchFamily="34" charset="0"/>
              </a:rPr>
              <a:t>Ground Rods</a:t>
            </a:r>
            <a:endParaRPr lang="en-US" sz="1000" dirty="0">
              <a:latin typeface="Arial" pitchFamily="34" charset="0"/>
              <a:cs typeface="Arial"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466" y="3429000"/>
            <a:ext cx="744537"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043851" y="4496651"/>
            <a:ext cx="1625766" cy="553998"/>
          </a:xfrm>
          <a:prstGeom prst="rect">
            <a:avLst/>
          </a:prstGeom>
          <a:noFill/>
        </p:spPr>
        <p:txBody>
          <a:bodyPr wrap="none" rtlCol="0">
            <a:spAutoFit/>
          </a:bodyPr>
          <a:lstStyle/>
          <a:p>
            <a:pPr algn="ctr"/>
            <a:r>
              <a:rPr lang="en-US" sz="1000" b="1" dirty="0" smtClean="0">
                <a:latin typeface="Arial" pitchFamily="34" charset="0"/>
                <a:cs typeface="Arial" pitchFamily="34" charset="0"/>
              </a:rPr>
              <a:t>Blackburn</a:t>
            </a:r>
            <a:r>
              <a:rPr lang="en-US" sz="1000" b="1" dirty="0"/>
              <a:t>®</a:t>
            </a:r>
          </a:p>
          <a:p>
            <a:pPr algn="ctr"/>
            <a:r>
              <a:rPr lang="en-US" sz="1000" dirty="0" smtClean="0">
                <a:latin typeface="Arial" pitchFamily="34" charset="0"/>
                <a:cs typeface="Arial" pitchFamily="34" charset="0"/>
              </a:rPr>
              <a:t>E-Z-Ground</a:t>
            </a:r>
            <a:r>
              <a:rPr lang="en-US" sz="1000" b="1" dirty="0" smtClean="0"/>
              <a:t>®</a:t>
            </a:r>
            <a:r>
              <a:rPr lang="en-US" sz="1000" dirty="0" smtClean="0">
                <a:latin typeface="Arial" pitchFamily="34" charset="0"/>
                <a:cs typeface="Arial" pitchFamily="34" charset="0"/>
              </a:rPr>
              <a:t> </a:t>
            </a:r>
            <a:endParaRPr lang="en-US" sz="1000" dirty="0">
              <a:latin typeface="Arial" pitchFamily="34" charset="0"/>
              <a:cs typeface="Arial" pitchFamily="34" charset="0"/>
            </a:endParaRPr>
          </a:p>
          <a:p>
            <a:pPr algn="ctr"/>
            <a:r>
              <a:rPr lang="en-US" sz="1000" dirty="0">
                <a:latin typeface="Arial" pitchFamily="34" charset="0"/>
                <a:cs typeface="Arial" pitchFamily="34" charset="0"/>
              </a:rPr>
              <a:t>Compression Connectors</a:t>
            </a:r>
          </a:p>
        </p:txBody>
      </p:sp>
      <p:sp>
        <p:nvSpPr>
          <p:cNvPr id="14" name="TextBox 13"/>
          <p:cNvSpPr txBox="1"/>
          <p:nvPr/>
        </p:nvSpPr>
        <p:spPr>
          <a:xfrm>
            <a:off x="5263187" y="5810310"/>
            <a:ext cx="1023036" cy="400110"/>
          </a:xfrm>
          <a:prstGeom prst="rect">
            <a:avLst/>
          </a:prstGeom>
          <a:noFill/>
        </p:spPr>
        <p:txBody>
          <a:bodyPr wrap="none" rtlCol="0">
            <a:spAutoFit/>
          </a:bodyPr>
          <a:lstStyle/>
          <a:p>
            <a:pPr algn="ctr"/>
            <a:r>
              <a:rPr lang="en-US" sz="1000" b="1" dirty="0" smtClean="0">
                <a:latin typeface="Arial" pitchFamily="34" charset="0"/>
                <a:cs typeface="Arial" pitchFamily="34" charset="0"/>
              </a:rPr>
              <a:t>Boreal</a:t>
            </a:r>
            <a:r>
              <a:rPr lang="en-US" sz="1000" b="1" dirty="0" smtClean="0"/>
              <a:t>®</a:t>
            </a:r>
            <a:endParaRPr lang="en-US" sz="1000" b="1" dirty="0" smtClean="0">
              <a:latin typeface="Arial" pitchFamily="34" charset="0"/>
              <a:cs typeface="Arial" pitchFamily="34" charset="0"/>
            </a:endParaRPr>
          </a:p>
          <a:p>
            <a:pPr algn="ctr"/>
            <a:r>
              <a:rPr lang="en-US" sz="1000" dirty="0" smtClean="0">
                <a:latin typeface="Arial" pitchFamily="34" charset="0"/>
                <a:cs typeface="Arial" pitchFamily="34" charset="0"/>
              </a:rPr>
              <a:t>Flexible Braids</a:t>
            </a:r>
            <a:endParaRPr lang="en-US" sz="1000" dirty="0">
              <a:latin typeface="Arial" pitchFamily="34" charset="0"/>
              <a:cs typeface="Arial"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4304" y="5082362"/>
            <a:ext cx="784860" cy="71018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7230" y="5050648"/>
            <a:ext cx="272701" cy="82272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8864" b="19571"/>
          <a:stretch/>
        </p:blipFill>
        <p:spPr>
          <a:xfrm>
            <a:off x="4806331" y="3389788"/>
            <a:ext cx="1807383" cy="1112714"/>
          </a:xfrm>
          <a:prstGeom prst="rect">
            <a:avLst/>
          </a:prstGeom>
        </p:spPr>
      </p:pic>
    </p:spTree>
    <p:extLst>
      <p:ext uri="{BB962C8B-B14F-4D97-AF65-F5344CB8AC3E}">
        <p14:creationId xmlns:p14="http://schemas.microsoft.com/office/powerpoint/2010/main" val="1212650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 &amp; </a:t>
            </a:r>
            <a:r>
              <a:rPr lang="en-US" dirty="0"/>
              <a:t>Bonding</a:t>
            </a:r>
          </a:p>
        </p:txBody>
      </p:sp>
      <p:sp>
        <p:nvSpPr>
          <p:cNvPr id="3" name="Content Placeholder 2"/>
          <p:cNvSpPr>
            <a:spLocks noGrp="1"/>
          </p:cNvSpPr>
          <p:nvPr>
            <p:ph idx="1"/>
          </p:nvPr>
        </p:nvSpPr>
        <p:spPr/>
        <p:txBody>
          <a:bodyPr/>
          <a:lstStyle/>
          <a:p>
            <a:pPr marL="0" indent="0">
              <a:buNone/>
            </a:pPr>
            <a:r>
              <a:rPr lang="en-US" dirty="0"/>
              <a:t>An improperly installed or grounded electrical system can cause power failure, which often leads to safety concerns.</a:t>
            </a:r>
          </a:p>
          <a:p>
            <a:pPr marL="0" indent="0">
              <a:buNone/>
            </a:pPr>
            <a:endParaRPr lang="en-US" dirty="0"/>
          </a:p>
        </p:txBody>
      </p:sp>
      <p:sp>
        <p:nvSpPr>
          <p:cNvPr id="4" name="Content Placeholder 3"/>
          <p:cNvSpPr>
            <a:spLocks noGrp="1"/>
          </p:cNvSpPr>
          <p:nvPr>
            <p:ph idx="13"/>
          </p:nvPr>
        </p:nvSpPr>
        <p:spPr/>
        <p:txBody>
          <a:bodyPr/>
          <a:lstStyle/>
          <a:p>
            <a:r>
              <a:rPr lang="en-US" dirty="0"/>
              <a:t>Blackburn</a:t>
            </a:r>
            <a:r>
              <a:rPr lang="en-US" baseline="30000" dirty="0"/>
              <a:t>®</a:t>
            </a:r>
          </a:p>
          <a:p>
            <a:r>
              <a:rPr lang="en-US" dirty="0" smtClean="0"/>
              <a:t>Boreal</a:t>
            </a:r>
            <a:r>
              <a:rPr lang="en-US" baseline="30000" dirty="0" smtClean="0"/>
              <a:t>®</a:t>
            </a:r>
            <a:endParaRPr lang="en-US" dirty="0"/>
          </a:p>
          <a:p>
            <a:r>
              <a:rPr lang="en-US" dirty="0" smtClean="0"/>
              <a:t>Iberville</a:t>
            </a:r>
            <a:r>
              <a:rPr lang="en-US" baseline="30000" dirty="0" smtClean="0"/>
              <a:t>®</a:t>
            </a:r>
            <a:endParaRPr lang="en-US" dirty="0"/>
          </a:p>
          <a:p>
            <a:r>
              <a:rPr lang="en-US" dirty="0" err="1" smtClean="0"/>
              <a:t>Sta-Kon</a:t>
            </a:r>
            <a:r>
              <a:rPr lang="en-US" baseline="30000" dirty="0" smtClean="0"/>
              <a:t>®</a:t>
            </a:r>
            <a:endParaRPr lang="en-US" dirty="0"/>
          </a:p>
          <a:p>
            <a:r>
              <a:rPr lang="en-US" dirty="0" smtClean="0"/>
              <a:t>T&amp;B</a:t>
            </a:r>
            <a:r>
              <a:rPr lang="en-US" baseline="30000" dirty="0" smtClean="0"/>
              <a:t>®</a:t>
            </a:r>
            <a:r>
              <a:rPr lang="en-US" dirty="0" smtClean="0"/>
              <a:t> </a:t>
            </a:r>
            <a:r>
              <a:rPr lang="en-US" dirty="0"/>
              <a:t>Fittings</a:t>
            </a:r>
          </a:p>
        </p:txBody>
      </p:sp>
      <p:sp>
        <p:nvSpPr>
          <p:cNvPr id="5" name="Content Placeholder 4"/>
          <p:cNvSpPr>
            <a:spLocks noGrp="1"/>
          </p:cNvSpPr>
          <p:nvPr>
            <p:ph idx="14"/>
          </p:nvPr>
        </p:nvSpPr>
        <p:spPr/>
        <p:txBody>
          <a:bodyPr/>
          <a:lstStyle/>
          <a:p>
            <a:r>
              <a:rPr lang="en-US"/>
              <a:t>Thomas &amp; Betts brands</a:t>
            </a:r>
            <a:br>
              <a:rPr lang="en-US"/>
            </a:br>
            <a:r>
              <a:rPr lang="en-US"/>
              <a:t>for grounding &amp; bonding</a:t>
            </a:r>
          </a:p>
        </p:txBody>
      </p:sp>
      <p:pic>
        <p:nvPicPr>
          <p:cNvPr id="8" name="Picture 28" descr="dbre6404060k0_rs1ph_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0" y="3352800"/>
            <a:ext cx="956469" cy="95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1"/>
          <p:cNvSpPr txBox="1">
            <a:spLocks noChangeArrowheads="1"/>
          </p:cNvSpPr>
          <p:nvPr/>
        </p:nvSpPr>
        <p:spPr bwMode="auto">
          <a:xfrm>
            <a:off x="2638037" y="4267200"/>
            <a:ext cx="1936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a:t>T&amp;B</a:t>
            </a:r>
            <a:r>
              <a:rPr lang="en-US" sz="1000" b="1" baseline="30000" dirty="0"/>
              <a:t>®</a:t>
            </a:r>
            <a:r>
              <a:rPr lang="en-US" sz="1000" b="1" dirty="0"/>
              <a:t> Fittings</a:t>
            </a:r>
          </a:p>
          <a:p>
            <a:pPr algn="ctr"/>
            <a:r>
              <a:rPr lang="en-US" sz="1000" dirty="0" smtClean="0"/>
              <a:t>Bond Star</a:t>
            </a:r>
            <a:r>
              <a:rPr lang="en-US" sz="1000" baseline="30000" dirty="0" smtClean="0"/>
              <a:t>®</a:t>
            </a:r>
            <a:endParaRPr lang="en-US" sz="1000" baseline="30000" dirty="0"/>
          </a:p>
        </p:txBody>
      </p:sp>
      <p:sp>
        <p:nvSpPr>
          <p:cNvPr id="10" name="TextBox 33"/>
          <p:cNvSpPr txBox="1">
            <a:spLocks noChangeArrowheads="1"/>
          </p:cNvSpPr>
          <p:nvPr/>
        </p:nvSpPr>
        <p:spPr bwMode="auto">
          <a:xfrm>
            <a:off x="4575524" y="4279708"/>
            <a:ext cx="25273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smtClean="0"/>
              <a:t>Blackburn</a:t>
            </a:r>
            <a:r>
              <a:rPr lang="en-US" sz="1000" b="1" baseline="30000" dirty="0" smtClean="0"/>
              <a:t>®</a:t>
            </a:r>
          </a:p>
          <a:p>
            <a:pPr algn="ctr"/>
            <a:r>
              <a:rPr lang="en-US" sz="1000" dirty="0" smtClean="0"/>
              <a:t>Mechanical </a:t>
            </a:r>
          </a:p>
          <a:p>
            <a:pPr algn="ctr"/>
            <a:r>
              <a:rPr lang="en-US" sz="1000" dirty="0" smtClean="0"/>
              <a:t>Grounding </a:t>
            </a:r>
            <a:r>
              <a:rPr lang="en-US" sz="1000" dirty="0"/>
              <a:t>Connectors</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037" y="5050964"/>
            <a:ext cx="9207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737790" y="5791200"/>
            <a:ext cx="1890262" cy="400110"/>
          </a:xfrm>
          <a:prstGeom prst="rect">
            <a:avLst/>
          </a:prstGeom>
          <a:noFill/>
        </p:spPr>
        <p:txBody>
          <a:bodyPr wrap="none" rtlCol="0">
            <a:spAutoFit/>
          </a:bodyPr>
          <a:lstStyle/>
          <a:p>
            <a:pPr algn="ctr"/>
            <a:r>
              <a:rPr lang="en-US" sz="1000" b="1" dirty="0">
                <a:latin typeface="Arial" pitchFamily="34" charset="0"/>
                <a:cs typeface="Arial" pitchFamily="34" charset="0"/>
              </a:rPr>
              <a:t>T&amp;B</a:t>
            </a:r>
            <a:r>
              <a:rPr lang="en-US" sz="1000" b="1" baseline="30000" dirty="0">
                <a:latin typeface="Arial" pitchFamily="34" charset="0"/>
                <a:cs typeface="Arial" pitchFamily="34" charset="0"/>
              </a:rPr>
              <a:t>®</a:t>
            </a:r>
            <a:r>
              <a:rPr lang="en-US" sz="1000" b="1" dirty="0">
                <a:latin typeface="Arial" pitchFamily="34" charset="0"/>
                <a:cs typeface="Arial" pitchFamily="34" charset="0"/>
              </a:rPr>
              <a:t> Fittings</a:t>
            </a:r>
          </a:p>
          <a:p>
            <a:pPr algn="ctr"/>
            <a:r>
              <a:rPr lang="en-US" sz="1000" dirty="0" err="1" smtClean="0">
                <a:latin typeface="Arial" pitchFamily="34" charset="0"/>
                <a:cs typeface="Arial" pitchFamily="34" charset="0"/>
              </a:rPr>
              <a:t>Revolver</a:t>
            </a:r>
            <a:r>
              <a:rPr lang="en-US" sz="1000" baseline="30000" dirty="0" err="1" smtClean="0">
                <a:latin typeface="Arial" pitchFamily="34" charset="0"/>
                <a:cs typeface="Arial" pitchFamily="34" charset="0"/>
              </a:rPr>
              <a:t>TM</a:t>
            </a:r>
            <a:r>
              <a:rPr lang="en-US" sz="1000" dirty="0" smtClean="0">
                <a:latin typeface="Arial" pitchFamily="34" charset="0"/>
                <a:cs typeface="Arial" pitchFamily="34" charset="0"/>
              </a:rPr>
              <a:t> </a:t>
            </a:r>
            <a:r>
              <a:rPr lang="en-US" sz="1000" dirty="0">
                <a:latin typeface="Arial" pitchFamily="34" charset="0"/>
                <a:cs typeface="Arial" pitchFamily="34" charset="0"/>
              </a:rPr>
              <a:t>Grounding Fittings</a:t>
            </a:r>
          </a:p>
        </p:txBody>
      </p:sp>
      <p:sp>
        <p:nvSpPr>
          <p:cNvPr id="12" name="TextBox 11"/>
          <p:cNvSpPr txBox="1"/>
          <p:nvPr/>
        </p:nvSpPr>
        <p:spPr>
          <a:xfrm>
            <a:off x="5105400" y="5812964"/>
            <a:ext cx="1782859" cy="400110"/>
          </a:xfrm>
          <a:prstGeom prst="rect">
            <a:avLst/>
          </a:prstGeom>
          <a:noFill/>
        </p:spPr>
        <p:txBody>
          <a:bodyPr wrap="none" rtlCol="0">
            <a:spAutoFit/>
          </a:bodyPr>
          <a:lstStyle/>
          <a:p>
            <a:pPr algn="ctr"/>
            <a:r>
              <a:rPr lang="en-US" sz="1000" b="1" dirty="0" smtClean="0">
                <a:latin typeface="Arial" pitchFamily="34" charset="0"/>
                <a:cs typeface="Arial" pitchFamily="34" charset="0"/>
              </a:rPr>
              <a:t>Blackburn</a:t>
            </a:r>
            <a:r>
              <a:rPr lang="en-US" sz="1000" b="1" dirty="0" smtClean="0"/>
              <a:t>®</a:t>
            </a:r>
            <a:r>
              <a:rPr lang="en-US" sz="1000" dirty="0" smtClean="0">
                <a:latin typeface="Arial" pitchFamily="34" charset="0"/>
                <a:cs typeface="Arial" pitchFamily="34" charset="0"/>
              </a:rPr>
              <a:t> </a:t>
            </a:r>
          </a:p>
          <a:p>
            <a:pPr algn="ctr"/>
            <a:r>
              <a:rPr lang="en-US" sz="1000" dirty="0" smtClean="0">
                <a:latin typeface="Arial" pitchFamily="34" charset="0"/>
                <a:cs typeface="Arial" pitchFamily="34" charset="0"/>
              </a:rPr>
              <a:t>Exothermic Welding System</a:t>
            </a:r>
            <a:endParaRPr lang="en-US" sz="1000" dirty="0">
              <a:latin typeface="Arial" pitchFamily="34" charset="0"/>
              <a:cs typeface="Arial" pitchFamily="34" charset="0"/>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2654" y="5021263"/>
            <a:ext cx="96361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Object 12"/>
          <p:cNvGraphicFramePr>
            <a:graphicFrameLocks noChangeAspect="1"/>
          </p:cNvGraphicFramePr>
          <p:nvPr>
            <p:extLst>
              <p:ext uri="{D42A27DB-BD31-4B8C-83A1-F6EECF244321}">
                <p14:modId xmlns:p14="http://schemas.microsoft.com/office/powerpoint/2010/main" val="3293701996"/>
              </p:ext>
            </p:extLst>
          </p:nvPr>
        </p:nvGraphicFramePr>
        <p:xfrm>
          <a:off x="369737" y="1988876"/>
          <a:ext cx="2250012" cy="2912047"/>
        </p:xfrm>
        <a:graphic>
          <a:graphicData uri="http://schemas.openxmlformats.org/presentationml/2006/ole">
            <mc:AlternateContent xmlns:mc="http://schemas.openxmlformats.org/markup-compatibility/2006">
              <mc:Choice xmlns:v="urn:schemas-microsoft-com:vml" Requires="v">
                <p:oleObj spid="_x0000_s3093" name="Acrobat Document" r:id="rId6" imgW="5829233" imgH="7543775" progId="AcroExch.Document.11">
                  <p:embed/>
                </p:oleObj>
              </mc:Choice>
              <mc:Fallback>
                <p:oleObj name="Acrobat Document" r:id="rId6" imgW="5829233" imgH="7543775" progId="AcroExch.Document.11">
                  <p:embed/>
                  <p:pic>
                    <p:nvPicPr>
                      <p:cNvPr id="0" name=""/>
                      <p:cNvPicPr/>
                      <p:nvPr/>
                    </p:nvPicPr>
                    <p:blipFill>
                      <a:blip r:embed="rId7"/>
                      <a:stretch>
                        <a:fillRect/>
                      </a:stretch>
                    </p:blipFill>
                    <p:spPr>
                      <a:xfrm>
                        <a:off x="369737" y="1988876"/>
                        <a:ext cx="2250012" cy="2912047"/>
                      </a:xfrm>
                      <a:prstGeom prst="rect">
                        <a:avLst/>
                      </a:prstGeom>
                    </p:spPr>
                  </p:pic>
                </p:oleObj>
              </mc:Fallback>
            </mc:AlternateContent>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5087" y="3124200"/>
            <a:ext cx="733425" cy="1066800"/>
          </a:xfrm>
          <a:prstGeom prst="rect">
            <a:avLst/>
          </a:prstGeom>
        </p:spPr>
      </p:pic>
    </p:spTree>
    <p:extLst>
      <p:ext uri="{BB962C8B-B14F-4D97-AF65-F5344CB8AC3E}">
        <p14:creationId xmlns:p14="http://schemas.microsoft.com/office/powerpoint/2010/main" val="3411165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802" y="1610626"/>
            <a:ext cx="6366927" cy="4449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1429409" y="4251498"/>
            <a:ext cx="3802197" cy="775961"/>
          </a:xfrm>
        </p:spPr>
        <p:txBody>
          <a:bodyPr/>
          <a:lstStyle/>
          <a:p>
            <a:r>
              <a:rPr lang="en-US" dirty="0" smtClean="0"/>
              <a:t>Safety</a:t>
            </a:r>
            <a:endParaRPr lang="en-US" dirty="0"/>
          </a:p>
        </p:txBody>
      </p:sp>
      <p:pic>
        <p:nvPicPr>
          <p:cNvPr id="4" name="Picture 29" descr="Safety.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49813" y="4335309"/>
            <a:ext cx="76358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765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smtClean="0"/>
              <a:t>Safety</a:t>
            </a:r>
            <a:endParaRPr lang="en-US" dirty="0"/>
          </a:p>
        </p:txBody>
      </p:sp>
      <p:sp>
        <p:nvSpPr>
          <p:cNvPr id="3" name="Content Placeholder 2"/>
          <p:cNvSpPr>
            <a:spLocks noGrp="1"/>
          </p:cNvSpPr>
          <p:nvPr>
            <p:ph idx="1"/>
          </p:nvPr>
        </p:nvSpPr>
        <p:spPr/>
        <p:txBody>
          <a:bodyPr/>
          <a:lstStyle/>
          <a:p>
            <a:pPr marL="0" indent="0">
              <a:buNone/>
            </a:pPr>
            <a:r>
              <a:rPr lang="en-US" dirty="0"/>
              <a:t>Thomas &amp; Betts is committed to bringing to market solutions that provide a safer installation as well as a safer working or living environment.</a:t>
            </a:r>
          </a:p>
          <a:p>
            <a:pPr marL="0" indent="0">
              <a:buNone/>
            </a:pPr>
            <a:endParaRPr lang="en-US" dirty="0"/>
          </a:p>
        </p:txBody>
      </p:sp>
      <p:sp>
        <p:nvSpPr>
          <p:cNvPr id="4" name="Content Placeholder 3"/>
          <p:cNvSpPr>
            <a:spLocks noGrp="1"/>
          </p:cNvSpPr>
          <p:nvPr>
            <p:ph idx="13"/>
          </p:nvPr>
        </p:nvSpPr>
        <p:spPr/>
        <p:txBody>
          <a:bodyPr/>
          <a:lstStyle/>
          <a:p>
            <a:r>
              <a:rPr lang="en-US" dirty="0" err="1" smtClean="0"/>
              <a:t>Carlon</a:t>
            </a:r>
            <a:r>
              <a:rPr lang="en-US" baseline="30000" dirty="0"/>
              <a:t>®</a:t>
            </a:r>
          </a:p>
          <a:p>
            <a:r>
              <a:rPr lang="en-US" dirty="0" err="1" smtClean="0"/>
              <a:t>Emergi</a:t>
            </a:r>
            <a:r>
              <a:rPr lang="en-US" dirty="0" smtClean="0"/>
              <a:t>-Lite</a:t>
            </a:r>
            <a:r>
              <a:rPr lang="en-US" baseline="30000" dirty="0" smtClean="0"/>
              <a:t>®</a:t>
            </a:r>
          </a:p>
          <a:p>
            <a:r>
              <a:rPr lang="en-US" dirty="0" smtClean="0"/>
              <a:t>E-Z-CODE</a:t>
            </a:r>
            <a:r>
              <a:rPr lang="en-US" baseline="30000" dirty="0"/>
              <a:t>®</a:t>
            </a:r>
          </a:p>
          <a:p>
            <a:r>
              <a:rPr lang="en-US" dirty="0" err="1" smtClean="0"/>
              <a:t>Lumacell</a:t>
            </a:r>
            <a:r>
              <a:rPr lang="en-US" baseline="30000" dirty="0"/>
              <a:t>®</a:t>
            </a:r>
          </a:p>
          <a:p>
            <a:r>
              <a:rPr lang="en-US" dirty="0" err="1" smtClean="0"/>
              <a:t>Marrette</a:t>
            </a:r>
            <a:r>
              <a:rPr lang="en-US" baseline="30000" dirty="0" smtClean="0"/>
              <a:t>®</a:t>
            </a:r>
            <a:endParaRPr lang="en-US" dirty="0" smtClean="0"/>
          </a:p>
          <a:p>
            <a:r>
              <a:rPr lang="en-US" dirty="0" smtClean="0"/>
              <a:t>Ready-Lite</a:t>
            </a:r>
            <a:r>
              <a:rPr lang="en-US" baseline="30000" dirty="0"/>
              <a:t>®</a:t>
            </a:r>
          </a:p>
          <a:p>
            <a:r>
              <a:rPr lang="en-US" dirty="0" smtClean="0"/>
              <a:t>Steel City</a:t>
            </a:r>
            <a:r>
              <a:rPr lang="en-US" baseline="30000" dirty="0" smtClean="0"/>
              <a:t>®</a:t>
            </a:r>
            <a:endParaRPr lang="en-US" dirty="0" smtClean="0"/>
          </a:p>
          <a:p>
            <a:r>
              <a:rPr lang="en-US" dirty="0" err="1" smtClean="0"/>
              <a:t>Superstrut</a:t>
            </a:r>
            <a:r>
              <a:rPr lang="en-US" baseline="30000" dirty="0"/>
              <a:t>®</a:t>
            </a:r>
          </a:p>
          <a:p>
            <a:r>
              <a:rPr lang="en-US" dirty="0" smtClean="0"/>
              <a:t>T&amp;B</a:t>
            </a:r>
            <a:r>
              <a:rPr lang="en-US" baseline="30000" dirty="0" smtClean="0"/>
              <a:t>®</a:t>
            </a:r>
            <a:r>
              <a:rPr lang="en-US" dirty="0" smtClean="0"/>
              <a:t> Fittings</a:t>
            </a:r>
          </a:p>
          <a:p>
            <a:r>
              <a:rPr lang="en-US" dirty="0" smtClean="0"/>
              <a:t>Ty-Rap</a:t>
            </a:r>
            <a:r>
              <a:rPr lang="en-US" baseline="30000" dirty="0"/>
              <a:t>®</a:t>
            </a:r>
          </a:p>
        </p:txBody>
      </p:sp>
      <p:sp>
        <p:nvSpPr>
          <p:cNvPr id="5" name="Content Placeholder 4"/>
          <p:cNvSpPr>
            <a:spLocks noGrp="1"/>
          </p:cNvSpPr>
          <p:nvPr>
            <p:ph idx="14"/>
          </p:nvPr>
        </p:nvSpPr>
        <p:spPr/>
        <p:txBody>
          <a:bodyPr/>
          <a:lstStyle/>
          <a:p>
            <a:r>
              <a:rPr lang="en-US" dirty="0"/>
              <a:t>Thomas &amp; Betts brands</a:t>
            </a:r>
            <a:br>
              <a:rPr lang="en-US" dirty="0"/>
            </a:br>
            <a:r>
              <a:rPr lang="en-US" dirty="0"/>
              <a:t>for </a:t>
            </a:r>
            <a:r>
              <a:rPr lang="en-US" dirty="0" smtClean="0"/>
              <a:t>safety</a:t>
            </a:r>
            <a:endParaRPr lang="en-US" sz="1000" dirty="0"/>
          </a:p>
        </p:txBody>
      </p:sp>
      <p:sp>
        <p:nvSpPr>
          <p:cNvPr id="6" name="TextBox 29"/>
          <p:cNvSpPr txBox="1">
            <a:spLocks noChangeArrowheads="1"/>
          </p:cNvSpPr>
          <p:nvPr/>
        </p:nvSpPr>
        <p:spPr bwMode="auto">
          <a:xfrm>
            <a:off x="2440878" y="5369777"/>
            <a:ext cx="238361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lnSpc>
                <a:spcPct val="120000"/>
              </a:lnSpc>
            </a:pPr>
            <a:r>
              <a:rPr lang="en-US" sz="1000" b="1" dirty="0" err="1" smtClean="0"/>
              <a:t>Emergi</a:t>
            </a:r>
            <a:r>
              <a:rPr lang="en-US" sz="1000" b="1" dirty="0" smtClean="0"/>
              <a:t>-Lite</a:t>
            </a:r>
            <a:r>
              <a:rPr lang="en-US" sz="1000" b="1" baseline="30000" dirty="0" smtClean="0"/>
              <a:t>® </a:t>
            </a:r>
            <a:r>
              <a:rPr lang="en-US" sz="1000" b="1" dirty="0" smtClean="0"/>
              <a:t>/</a:t>
            </a:r>
            <a:r>
              <a:rPr lang="en-US" sz="1000" b="1" dirty="0" err="1" smtClean="0"/>
              <a:t>Lumacell</a:t>
            </a:r>
            <a:r>
              <a:rPr lang="en-US" sz="1000" b="1" baseline="30000" dirty="0" smtClean="0"/>
              <a:t>® </a:t>
            </a:r>
            <a:r>
              <a:rPr lang="en-US" sz="1000" b="1" dirty="0" smtClean="0"/>
              <a:t>/Ready-Lite</a:t>
            </a:r>
            <a:r>
              <a:rPr lang="en-US" sz="1000" b="1" baseline="30000" dirty="0"/>
              <a:t>®</a:t>
            </a:r>
            <a:r>
              <a:rPr lang="en-US" sz="1000" b="1" dirty="0" smtClean="0"/>
              <a:t> </a:t>
            </a:r>
            <a:endParaRPr lang="en-US" sz="1000" b="1" dirty="0" smtClean="0">
              <a:solidFill>
                <a:srgbClr val="000000"/>
              </a:solidFill>
            </a:endParaRPr>
          </a:p>
          <a:p>
            <a:pPr algn="ctr"/>
            <a:r>
              <a:rPr lang="en-US" sz="900" dirty="0" smtClean="0"/>
              <a:t>Emergency Exit Lighting </a:t>
            </a:r>
            <a:endParaRPr lang="en-US" sz="900" dirty="0"/>
          </a:p>
        </p:txBody>
      </p:sp>
      <p:sp>
        <p:nvSpPr>
          <p:cNvPr id="7" name="TextBox 29"/>
          <p:cNvSpPr txBox="1">
            <a:spLocks noChangeArrowheads="1"/>
          </p:cNvSpPr>
          <p:nvPr/>
        </p:nvSpPr>
        <p:spPr bwMode="auto">
          <a:xfrm>
            <a:off x="4683320" y="5305347"/>
            <a:ext cx="218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a:t>EZCODE</a:t>
            </a:r>
            <a:r>
              <a:rPr lang="en-US" sz="1000" b="1" baseline="30000" dirty="0"/>
              <a:t>®</a:t>
            </a:r>
          </a:p>
          <a:p>
            <a:pPr algn="ctr"/>
            <a:r>
              <a:rPr lang="en-US" sz="900" dirty="0"/>
              <a:t>Safety Labels, Tags, </a:t>
            </a:r>
            <a:endParaRPr lang="en-US" sz="900" dirty="0" smtClean="0"/>
          </a:p>
          <a:p>
            <a:pPr algn="ctr"/>
            <a:r>
              <a:rPr lang="en-US" sz="900" dirty="0" smtClean="0"/>
              <a:t>Signs </a:t>
            </a:r>
            <a:r>
              <a:rPr lang="en-US" sz="900" dirty="0"/>
              <a:t>and Barricade Tapes</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4653" y="4491309"/>
            <a:ext cx="878468" cy="878468"/>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647" y="4387850"/>
            <a:ext cx="1175524" cy="863755"/>
          </a:xfrm>
          <a:prstGeom prst="rect">
            <a:avLst/>
          </a:prstGeom>
        </p:spPr>
      </p:pic>
      <p:pic>
        <p:nvPicPr>
          <p:cNvPr id="10" name="Picture 9" descr="Building_Construction_Inside_is16776580.ep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732" y="2069172"/>
            <a:ext cx="2100146" cy="2564780"/>
          </a:xfrm>
          <a:prstGeom prst="rect">
            <a:avLst/>
          </a:prstGeom>
        </p:spPr>
      </p:pic>
      <p:sp>
        <p:nvSpPr>
          <p:cNvPr id="12" name="TextBox 29"/>
          <p:cNvSpPr txBox="1">
            <a:spLocks noChangeArrowheads="1"/>
          </p:cNvSpPr>
          <p:nvPr/>
        </p:nvSpPr>
        <p:spPr bwMode="auto">
          <a:xfrm>
            <a:off x="3613887" y="3944652"/>
            <a:ext cx="218440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lnSpc>
                <a:spcPct val="120000"/>
              </a:lnSpc>
            </a:pPr>
            <a:r>
              <a:rPr lang="en-US" sz="1000" b="1" dirty="0"/>
              <a:t>Ty-Rap</a:t>
            </a:r>
            <a:r>
              <a:rPr lang="en-US" sz="1000" b="1" baseline="30000" dirty="0"/>
              <a:t>®</a:t>
            </a:r>
          </a:p>
          <a:p>
            <a:pPr algn="ctr">
              <a:lnSpc>
                <a:spcPct val="120000"/>
              </a:lnSpc>
            </a:pPr>
            <a:r>
              <a:rPr lang="en-US" sz="900" dirty="0" smtClean="0"/>
              <a:t>Detectable Cable Ties</a:t>
            </a:r>
            <a:endParaRPr lang="en-US" sz="900" dirty="0"/>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895" y="2749395"/>
            <a:ext cx="4508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97497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smtClean="0"/>
              <a:t>Safety</a:t>
            </a:r>
            <a:endParaRPr lang="en-US" dirty="0"/>
          </a:p>
        </p:txBody>
      </p:sp>
      <p:sp>
        <p:nvSpPr>
          <p:cNvPr id="3" name="Content Placeholder 2"/>
          <p:cNvSpPr>
            <a:spLocks noGrp="1"/>
          </p:cNvSpPr>
          <p:nvPr>
            <p:ph idx="1"/>
          </p:nvPr>
        </p:nvSpPr>
        <p:spPr/>
        <p:txBody>
          <a:bodyPr/>
          <a:lstStyle/>
          <a:p>
            <a:pPr marL="0" indent="0">
              <a:buNone/>
            </a:pPr>
            <a:r>
              <a:rPr lang="en-US" dirty="0"/>
              <a:t>No one is immune to </a:t>
            </a:r>
            <a:r>
              <a:rPr lang="en-US" dirty="0" smtClean="0"/>
              <a:t>safety concerns.</a:t>
            </a:r>
          </a:p>
          <a:p>
            <a:pPr marL="0" indent="0">
              <a:buNone/>
            </a:pPr>
            <a:endParaRPr lang="en-US" dirty="0"/>
          </a:p>
          <a:p>
            <a:pPr marL="0" indent="0">
              <a:buNone/>
            </a:pPr>
            <a:r>
              <a:rPr lang="en-US" dirty="0"/>
              <a:t>Contamination and safety concerns are not </a:t>
            </a:r>
            <a:r>
              <a:rPr lang="en-US" dirty="0" smtClean="0"/>
              <a:t>market</a:t>
            </a:r>
            <a:br>
              <a:rPr lang="en-US" dirty="0" smtClean="0"/>
            </a:br>
            <a:r>
              <a:rPr lang="en-US" dirty="0" smtClean="0"/>
              <a:t>specific</a:t>
            </a:r>
            <a:r>
              <a:rPr lang="en-US" dirty="0"/>
              <a:t>. They affect workers, construction </a:t>
            </a:r>
            <a:r>
              <a:rPr lang="en-US" dirty="0" smtClean="0"/>
              <a:t>schedules</a:t>
            </a:r>
            <a:br>
              <a:rPr lang="en-US" dirty="0" smtClean="0"/>
            </a:br>
            <a:r>
              <a:rPr lang="en-US" dirty="0" smtClean="0"/>
              <a:t>and </a:t>
            </a:r>
            <a:r>
              <a:rPr lang="en-US" dirty="0"/>
              <a:t>the bottom line across a broad </a:t>
            </a:r>
            <a:r>
              <a:rPr lang="en-US" dirty="0" smtClean="0"/>
              <a:t>spectrum</a:t>
            </a:r>
            <a:br>
              <a:rPr lang="en-US" dirty="0" smtClean="0"/>
            </a:br>
            <a:r>
              <a:rPr lang="en-US" dirty="0" smtClean="0"/>
              <a:t>of </a:t>
            </a:r>
            <a:r>
              <a:rPr lang="en-US" dirty="0"/>
              <a:t>industries.</a:t>
            </a:r>
          </a:p>
          <a:p>
            <a:pPr marL="0" indent="0">
              <a:buNone/>
            </a:pPr>
            <a:endParaRPr lang="en-US" dirty="0"/>
          </a:p>
        </p:txBody>
      </p:sp>
      <p:sp>
        <p:nvSpPr>
          <p:cNvPr id="4" name="Content Placeholder 3"/>
          <p:cNvSpPr>
            <a:spLocks noGrp="1"/>
          </p:cNvSpPr>
          <p:nvPr>
            <p:ph idx="13"/>
          </p:nvPr>
        </p:nvSpPr>
        <p:spPr/>
        <p:txBody>
          <a:bodyPr/>
          <a:lstStyle/>
          <a:p>
            <a:r>
              <a:rPr lang="en-US" dirty="0" err="1" smtClean="0"/>
              <a:t>Carlon</a:t>
            </a:r>
            <a:r>
              <a:rPr lang="en-US" baseline="30000" dirty="0" smtClean="0"/>
              <a:t>®</a:t>
            </a:r>
            <a:endParaRPr lang="en-US" dirty="0"/>
          </a:p>
          <a:p>
            <a:r>
              <a:rPr lang="en-US" dirty="0" err="1"/>
              <a:t>Emergi</a:t>
            </a:r>
            <a:r>
              <a:rPr lang="en-US" dirty="0"/>
              <a:t>-Lite</a:t>
            </a:r>
            <a:r>
              <a:rPr lang="en-US" baseline="30000" dirty="0"/>
              <a:t>®</a:t>
            </a:r>
          </a:p>
          <a:p>
            <a:r>
              <a:rPr lang="en-US" dirty="0" smtClean="0"/>
              <a:t>E-Z-CODE</a:t>
            </a:r>
            <a:r>
              <a:rPr lang="en-US" baseline="30000" dirty="0" smtClean="0"/>
              <a:t>®</a:t>
            </a:r>
            <a:endParaRPr lang="en-US" dirty="0"/>
          </a:p>
          <a:p>
            <a:r>
              <a:rPr lang="en-US" dirty="0" err="1" smtClean="0"/>
              <a:t>Lumacell</a:t>
            </a:r>
            <a:r>
              <a:rPr lang="en-US" baseline="30000" dirty="0"/>
              <a:t>®</a:t>
            </a:r>
          </a:p>
          <a:p>
            <a:r>
              <a:rPr lang="en-US" dirty="0" err="1" smtClean="0"/>
              <a:t>Marrette</a:t>
            </a:r>
            <a:r>
              <a:rPr lang="en-US" baseline="30000" dirty="0"/>
              <a:t>®</a:t>
            </a:r>
          </a:p>
          <a:p>
            <a:r>
              <a:rPr lang="en-US" dirty="0" smtClean="0"/>
              <a:t>Ready-Lite</a:t>
            </a:r>
            <a:r>
              <a:rPr lang="en-US" baseline="30000" dirty="0"/>
              <a:t>®</a:t>
            </a:r>
          </a:p>
          <a:p>
            <a:r>
              <a:rPr lang="en-US" dirty="0" err="1" smtClean="0"/>
              <a:t>SteelCity</a:t>
            </a:r>
            <a:r>
              <a:rPr lang="en-US" baseline="30000" dirty="0"/>
              <a:t>®</a:t>
            </a:r>
          </a:p>
          <a:p>
            <a:r>
              <a:rPr lang="en-US" dirty="0" err="1" smtClean="0"/>
              <a:t>Superstrut</a:t>
            </a:r>
            <a:r>
              <a:rPr lang="en-US" baseline="30000" dirty="0"/>
              <a:t>®</a:t>
            </a:r>
          </a:p>
          <a:p>
            <a:r>
              <a:rPr lang="en-US" dirty="0" smtClean="0"/>
              <a:t>T&amp;B</a:t>
            </a:r>
            <a:r>
              <a:rPr lang="en-US" baseline="30000" dirty="0" smtClean="0"/>
              <a:t>®</a:t>
            </a:r>
            <a:r>
              <a:rPr lang="en-US" dirty="0" smtClean="0"/>
              <a:t> </a:t>
            </a:r>
            <a:r>
              <a:rPr lang="en-US" dirty="0"/>
              <a:t>Fittings</a:t>
            </a:r>
          </a:p>
          <a:p>
            <a:r>
              <a:rPr lang="en-US" dirty="0" smtClean="0"/>
              <a:t>Ty-Rap</a:t>
            </a:r>
            <a:r>
              <a:rPr lang="en-US" baseline="30000" dirty="0" smtClean="0"/>
              <a:t>®</a:t>
            </a:r>
            <a:endParaRPr lang="en-US" baseline="30000" dirty="0"/>
          </a:p>
        </p:txBody>
      </p:sp>
      <p:sp>
        <p:nvSpPr>
          <p:cNvPr id="5" name="Content Placeholder 4"/>
          <p:cNvSpPr>
            <a:spLocks noGrp="1"/>
          </p:cNvSpPr>
          <p:nvPr>
            <p:ph idx="14"/>
          </p:nvPr>
        </p:nvSpPr>
        <p:spPr/>
        <p:txBody>
          <a:bodyPr/>
          <a:lstStyle/>
          <a:p>
            <a:r>
              <a:rPr lang="en-US" dirty="0"/>
              <a:t>Thomas &amp; Betts brands</a:t>
            </a:r>
            <a:br>
              <a:rPr lang="en-US" dirty="0"/>
            </a:br>
            <a:r>
              <a:rPr lang="en-US" dirty="0"/>
              <a:t>for </a:t>
            </a:r>
            <a:r>
              <a:rPr lang="en-US" dirty="0" smtClean="0"/>
              <a:t>safety</a:t>
            </a:r>
            <a:endParaRPr lang="en-US" dirty="0"/>
          </a:p>
        </p:txBody>
      </p:sp>
      <p:sp>
        <p:nvSpPr>
          <p:cNvPr id="7" name="TextBox 30"/>
          <p:cNvSpPr txBox="1">
            <a:spLocks noChangeArrowheads="1"/>
          </p:cNvSpPr>
          <p:nvPr/>
        </p:nvSpPr>
        <p:spPr bwMode="auto">
          <a:xfrm>
            <a:off x="2573762" y="4573741"/>
            <a:ext cx="219233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a:t>Ty-Rap</a:t>
            </a:r>
            <a:r>
              <a:rPr lang="en-US" sz="1000" b="1" baseline="30000" dirty="0"/>
              <a:t>®</a:t>
            </a:r>
          </a:p>
          <a:p>
            <a:pPr algn="ctr"/>
            <a:r>
              <a:rPr lang="en-US" sz="900" dirty="0" smtClean="0"/>
              <a:t>Flame-Retardant Cable Ties</a:t>
            </a:r>
            <a:endParaRPr lang="en-US" sz="900" dirty="0"/>
          </a:p>
        </p:txBody>
      </p:sp>
      <p:sp>
        <p:nvSpPr>
          <p:cNvPr id="8" name="TextBox 30"/>
          <p:cNvSpPr txBox="1">
            <a:spLocks noChangeArrowheads="1"/>
          </p:cNvSpPr>
          <p:nvPr/>
        </p:nvSpPr>
        <p:spPr bwMode="auto">
          <a:xfrm>
            <a:off x="4713945" y="4558352"/>
            <a:ext cx="219233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err="1" smtClean="0"/>
              <a:t>Supestrut</a:t>
            </a:r>
            <a:r>
              <a:rPr lang="en-US" sz="1000" b="1" baseline="30000" dirty="0"/>
              <a:t>®</a:t>
            </a:r>
          </a:p>
          <a:p>
            <a:pPr algn="ctr"/>
            <a:r>
              <a:rPr lang="en-US" sz="900" dirty="0" smtClean="0"/>
              <a:t>Seismic Bracing System</a:t>
            </a:r>
            <a:endParaRPr lang="en-US" sz="9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538" y="3482557"/>
            <a:ext cx="407568" cy="992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3482557"/>
            <a:ext cx="1143000" cy="1143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2910" y="5105400"/>
            <a:ext cx="902070" cy="744208"/>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47308533"/>
              </p:ext>
            </p:extLst>
          </p:nvPr>
        </p:nvGraphicFramePr>
        <p:xfrm>
          <a:off x="381000" y="2131856"/>
          <a:ext cx="2087255" cy="2701402"/>
        </p:xfrm>
        <a:graphic>
          <a:graphicData uri="http://schemas.openxmlformats.org/presentationml/2006/ole">
            <mc:AlternateContent xmlns:mc="http://schemas.openxmlformats.org/markup-compatibility/2006">
              <mc:Choice xmlns:v="urn:schemas-microsoft-com:vml" Requires="v">
                <p:oleObj spid="_x0000_s4118" name="Acrobat Document" r:id="rId6" imgW="5829233" imgH="7543775" progId="AcroExch.Document.11">
                  <p:embed/>
                </p:oleObj>
              </mc:Choice>
              <mc:Fallback>
                <p:oleObj name="Acrobat Document" r:id="rId6" imgW="5829233" imgH="7543775" progId="AcroExch.Document.11">
                  <p:embed/>
                  <p:pic>
                    <p:nvPicPr>
                      <p:cNvPr id="0" name=""/>
                      <p:cNvPicPr/>
                      <p:nvPr/>
                    </p:nvPicPr>
                    <p:blipFill>
                      <a:blip r:embed="rId7"/>
                      <a:stretch>
                        <a:fillRect/>
                      </a:stretch>
                    </p:blipFill>
                    <p:spPr>
                      <a:xfrm>
                        <a:off x="381000" y="2131856"/>
                        <a:ext cx="2087255" cy="2701402"/>
                      </a:xfrm>
                      <a:prstGeom prst="rect">
                        <a:avLst/>
                      </a:prstGeom>
                    </p:spPr>
                  </p:pic>
                </p:oleObj>
              </mc:Fallback>
            </mc:AlternateContent>
          </a:graphicData>
        </a:graphic>
      </p:graphicFrame>
      <p:sp>
        <p:nvSpPr>
          <p:cNvPr id="13" name="TextBox 30"/>
          <p:cNvSpPr txBox="1">
            <a:spLocks noChangeArrowheads="1"/>
          </p:cNvSpPr>
          <p:nvPr/>
        </p:nvSpPr>
        <p:spPr bwMode="auto">
          <a:xfrm>
            <a:off x="3540087" y="5867400"/>
            <a:ext cx="24035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err="1" smtClean="0"/>
              <a:t>Carlon</a:t>
            </a:r>
            <a:r>
              <a:rPr lang="en-US" sz="1000" b="1" baseline="30000" dirty="0" smtClean="0"/>
              <a:t>®</a:t>
            </a:r>
            <a:endParaRPr lang="en-US" sz="1000" b="1" baseline="30000" dirty="0"/>
          </a:p>
          <a:p>
            <a:pPr algn="ctr"/>
            <a:r>
              <a:rPr lang="en-US" sz="900" dirty="0">
                <a:latin typeface="Arial" pitchFamily="34" charset="0"/>
                <a:cs typeface="Arial" pitchFamily="34" charset="0"/>
              </a:rPr>
              <a:t>Hal-Free Riser </a:t>
            </a:r>
            <a:r>
              <a:rPr lang="en-US" sz="900" dirty="0" err="1" smtClean="0">
                <a:latin typeface="Arial" pitchFamily="34" charset="0"/>
                <a:cs typeface="Arial" pitchFamily="34" charset="0"/>
              </a:rPr>
              <a:t>Gard</a:t>
            </a:r>
            <a:r>
              <a:rPr lang="en-US" sz="900" baseline="30000" dirty="0" err="1" smtClean="0">
                <a:latin typeface="Arial" pitchFamily="34" charset="0"/>
                <a:cs typeface="Arial" pitchFamily="34" charset="0"/>
              </a:rPr>
              <a:t>TM</a:t>
            </a:r>
            <a:endParaRPr lang="en-US" sz="900" baseline="30000" dirty="0">
              <a:latin typeface="Arial" pitchFamily="34" charset="0"/>
              <a:cs typeface="Arial" pitchFamily="34" charset="0"/>
            </a:endParaRPr>
          </a:p>
          <a:p>
            <a:pPr algn="ctr"/>
            <a:r>
              <a:rPr lang="en-US" sz="900" dirty="0">
                <a:latin typeface="Arial" pitchFamily="34" charset="0"/>
                <a:cs typeface="Arial" pitchFamily="34" charset="0"/>
              </a:rPr>
              <a:t>Halogen-free Nonmetallic Flexible Raceway</a:t>
            </a:r>
          </a:p>
        </p:txBody>
      </p:sp>
    </p:spTree>
    <p:extLst>
      <p:ext uri="{BB962C8B-B14F-4D97-AF65-F5344CB8AC3E}">
        <p14:creationId xmlns:p14="http://schemas.microsoft.com/office/powerpoint/2010/main" val="27046039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0246" y="1651000"/>
            <a:ext cx="6348307" cy="4436532"/>
          </a:xfrm>
          <a:prstGeom prst="roundRect">
            <a:avLst/>
          </a:prstGeom>
          <a:ln>
            <a:noFill/>
          </a:ln>
          <a:effectLst>
            <a:outerShdw blurRad="76200" dist="38100" dir="7800000" algn="tl" rotWithShape="0">
              <a:srgbClr val="000000">
                <a:alpha val="40000"/>
              </a:srgbClr>
            </a:outerShdw>
          </a:effectLst>
        </p:spPr>
      </p:pic>
      <p:sp>
        <p:nvSpPr>
          <p:cNvPr id="4" name="Title 3"/>
          <p:cNvSpPr>
            <a:spLocks noGrp="1"/>
          </p:cNvSpPr>
          <p:nvPr>
            <p:ph type="title"/>
          </p:nvPr>
        </p:nvSpPr>
        <p:spPr>
          <a:xfrm>
            <a:off x="2196306" y="2928297"/>
            <a:ext cx="5702247" cy="775961"/>
          </a:xfrm>
        </p:spPr>
        <p:txBody>
          <a:bodyPr/>
          <a:lstStyle/>
          <a:p>
            <a:r>
              <a:rPr lang="en-US" dirty="0" smtClean="0"/>
              <a:t>Power </a:t>
            </a:r>
            <a:r>
              <a:rPr lang="en-US" dirty="0"/>
              <a:t>Quality, Efficiency &amp; </a:t>
            </a:r>
            <a:r>
              <a:rPr lang="en-US" dirty="0" smtClean="0"/>
              <a:t>Reliability</a:t>
            </a:r>
            <a:endParaRPr lang="en-US" dirty="0"/>
          </a:p>
        </p:txBody>
      </p:sp>
      <p:pic>
        <p:nvPicPr>
          <p:cNvPr id="6" name="Picture 12" descr="Power.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1975" y="3078783"/>
            <a:ext cx="7286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866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990600"/>
            <a:ext cx="5334000" cy="838200"/>
          </a:xfrm>
        </p:spPr>
        <p:txBody>
          <a:bodyPr/>
          <a:lstStyle/>
          <a:p>
            <a:r>
              <a:rPr lang="en-US" dirty="0" smtClean="0"/>
              <a:t>Power </a:t>
            </a:r>
            <a:r>
              <a:rPr lang="en-US" dirty="0"/>
              <a:t>Quality, Efficiency &amp; Reliability</a:t>
            </a:r>
          </a:p>
        </p:txBody>
      </p:sp>
      <p:sp>
        <p:nvSpPr>
          <p:cNvPr id="3" name="Content Placeholder 2"/>
          <p:cNvSpPr>
            <a:spLocks noGrp="1"/>
          </p:cNvSpPr>
          <p:nvPr>
            <p:ph idx="1"/>
          </p:nvPr>
        </p:nvSpPr>
        <p:spPr/>
        <p:txBody>
          <a:bodyPr/>
          <a:lstStyle/>
          <a:p>
            <a:pPr marL="0" indent="0">
              <a:buNone/>
            </a:pPr>
            <a:r>
              <a:rPr lang="en-US" dirty="0"/>
              <a:t>Thomas &amp; Betts power solutions provide </a:t>
            </a:r>
            <a:r>
              <a:rPr lang="en-US" dirty="0" smtClean="0"/>
              <a:t>peace</a:t>
            </a:r>
            <a:br>
              <a:rPr lang="en-US" dirty="0" smtClean="0"/>
            </a:br>
            <a:r>
              <a:rPr lang="en-US" dirty="0" smtClean="0"/>
              <a:t>of </a:t>
            </a:r>
            <a:r>
              <a:rPr lang="en-US" dirty="0"/>
              <a:t>mind that comes from knowing equipment is </a:t>
            </a:r>
            <a:r>
              <a:rPr lang="en-US" dirty="0" smtClean="0"/>
              <a:t>safe</a:t>
            </a:r>
            <a:br>
              <a:rPr lang="en-US" dirty="0" smtClean="0"/>
            </a:br>
            <a:r>
              <a:rPr lang="en-US" dirty="0" smtClean="0"/>
              <a:t>from </a:t>
            </a:r>
            <a:r>
              <a:rPr lang="en-US" dirty="0"/>
              <a:t>the consequences of unpredictable power.</a:t>
            </a:r>
          </a:p>
          <a:p>
            <a:pPr marL="0" indent="0">
              <a:buNone/>
            </a:pPr>
            <a:endParaRPr lang="en-US" dirty="0"/>
          </a:p>
        </p:txBody>
      </p:sp>
      <p:sp>
        <p:nvSpPr>
          <p:cNvPr id="4" name="Content Placeholder 3"/>
          <p:cNvSpPr>
            <a:spLocks noGrp="1"/>
          </p:cNvSpPr>
          <p:nvPr>
            <p:ph idx="13"/>
          </p:nvPr>
        </p:nvSpPr>
        <p:spPr/>
        <p:txBody>
          <a:bodyPr>
            <a:normAutofit/>
          </a:bodyPr>
          <a:lstStyle/>
          <a:p>
            <a:r>
              <a:rPr lang="en-US" dirty="0" smtClean="0"/>
              <a:t>Blackburn</a:t>
            </a:r>
            <a:r>
              <a:rPr lang="en-US" baseline="30000" dirty="0" smtClean="0"/>
              <a:t>®</a:t>
            </a:r>
            <a:endParaRPr lang="en-US" baseline="30000" dirty="0"/>
          </a:p>
          <a:p>
            <a:r>
              <a:rPr lang="en-US" dirty="0" err="1" smtClean="0"/>
              <a:t>Elastimold</a:t>
            </a:r>
            <a:r>
              <a:rPr lang="en-US" baseline="30000" dirty="0"/>
              <a:t>®</a:t>
            </a:r>
          </a:p>
          <a:p>
            <a:r>
              <a:rPr lang="en-US" dirty="0" err="1" smtClean="0"/>
              <a:t>Emergi</a:t>
            </a:r>
            <a:r>
              <a:rPr lang="en-US" dirty="0" smtClean="0"/>
              <a:t>-Lite</a:t>
            </a:r>
            <a:r>
              <a:rPr lang="en-US" baseline="30000" dirty="0"/>
              <a:t>®</a:t>
            </a:r>
          </a:p>
          <a:p>
            <a:r>
              <a:rPr lang="en-US" dirty="0" smtClean="0"/>
              <a:t>Fisher-</a:t>
            </a:r>
            <a:r>
              <a:rPr lang="en-US" dirty="0" err="1" smtClean="0"/>
              <a:t>Pierce</a:t>
            </a:r>
            <a:r>
              <a:rPr lang="en-US" baseline="30000" dirty="0" err="1" smtClean="0"/>
              <a:t>TM</a:t>
            </a:r>
            <a:endParaRPr lang="en-US" baseline="30000" dirty="0"/>
          </a:p>
          <a:p>
            <a:r>
              <a:rPr lang="en-US" dirty="0" smtClean="0"/>
              <a:t>Hi-</a:t>
            </a:r>
            <a:r>
              <a:rPr lang="en-US" dirty="0" err="1" smtClean="0"/>
              <a:t>Tech</a:t>
            </a:r>
            <a:r>
              <a:rPr lang="en-US" baseline="30000" dirty="0" err="1" smtClean="0"/>
              <a:t>TM</a:t>
            </a:r>
            <a:endParaRPr lang="en-US" baseline="30000" dirty="0"/>
          </a:p>
          <a:p>
            <a:r>
              <a:rPr lang="en-US" dirty="0" err="1" smtClean="0"/>
              <a:t>Homac</a:t>
            </a:r>
            <a:r>
              <a:rPr lang="en-US" baseline="30000" dirty="0"/>
              <a:t>®</a:t>
            </a:r>
          </a:p>
          <a:p>
            <a:r>
              <a:rPr lang="en-US" dirty="0" smtClean="0"/>
              <a:t>Joslyn Hi-Voltage</a:t>
            </a:r>
            <a:r>
              <a:rPr lang="en-US" baseline="30000" dirty="0"/>
              <a:t>®</a:t>
            </a:r>
          </a:p>
          <a:p>
            <a:r>
              <a:rPr lang="en-US" dirty="0" err="1" smtClean="0"/>
              <a:t>Lumacell</a:t>
            </a:r>
            <a:r>
              <a:rPr lang="en-US" baseline="30000" dirty="0"/>
              <a:t>®</a:t>
            </a:r>
          </a:p>
          <a:p>
            <a:r>
              <a:rPr lang="en-US" dirty="0" err="1" smtClean="0"/>
              <a:t>Microlectric</a:t>
            </a:r>
            <a:r>
              <a:rPr lang="en-US" baseline="30000" dirty="0"/>
              <a:t>®</a:t>
            </a:r>
          </a:p>
          <a:p>
            <a:r>
              <a:rPr lang="en-US" dirty="0" smtClean="0"/>
              <a:t>Ready-Lite</a:t>
            </a:r>
            <a:r>
              <a:rPr lang="en-US" baseline="30000" dirty="0"/>
              <a:t>®</a:t>
            </a:r>
          </a:p>
          <a:p>
            <a:r>
              <a:rPr lang="en-US" dirty="0" err="1" smtClean="0"/>
              <a:t>Russellstoll</a:t>
            </a:r>
            <a:r>
              <a:rPr lang="en-US" baseline="30000" dirty="0" smtClean="0"/>
              <a:t>®</a:t>
            </a:r>
            <a:endParaRPr lang="en-US" dirty="0"/>
          </a:p>
          <a:p>
            <a:endParaRPr lang="en-US" dirty="0"/>
          </a:p>
        </p:txBody>
      </p:sp>
      <p:sp>
        <p:nvSpPr>
          <p:cNvPr id="5" name="Content Placeholder 4"/>
          <p:cNvSpPr>
            <a:spLocks noGrp="1"/>
          </p:cNvSpPr>
          <p:nvPr>
            <p:ph idx="14"/>
          </p:nvPr>
        </p:nvSpPr>
        <p:spPr/>
        <p:txBody>
          <a:bodyPr/>
          <a:lstStyle/>
          <a:p>
            <a:r>
              <a:rPr lang="en-US"/>
              <a:t>Thomas &amp; Betts brands</a:t>
            </a:r>
            <a:br>
              <a:rPr lang="en-US"/>
            </a:br>
            <a:r>
              <a:rPr lang="en-US"/>
              <a:t>for power quality,</a:t>
            </a:r>
          </a:p>
          <a:p>
            <a:r>
              <a:rPr lang="en-US"/>
              <a:t>efficiency &amp; reliability</a:t>
            </a:r>
          </a:p>
        </p:txBody>
      </p:sp>
      <p:sp>
        <p:nvSpPr>
          <p:cNvPr id="6" name="TextBox 33"/>
          <p:cNvSpPr txBox="1">
            <a:spLocks noChangeArrowheads="1"/>
          </p:cNvSpPr>
          <p:nvPr/>
        </p:nvSpPr>
        <p:spPr bwMode="auto">
          <a:xfrm>
            <a:off x="2520486" y="4409413"/>
            <a:ext cx="25273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err="1" smtClean="0"/>
              <a:t>Emergi</a:t>
            </a:r>
            <a:r>
              <a:rPr lang="en-US" sz="1000" b="1" dirty="0" smtClean="0"/>
              <a:t>-lite</a:t>
            </a:r>
            <a:r>
              <a:rPr lang="en-US" sz="1000" b="1" baseline="30000" dirty="0" smtClean="0"/>
              <a:t>® </a:t>
            </a:r>
            <a:r>
              <a:rPr lang="en-US" sz="1000" b="1" dirty="0" smtClean="0"/>
              <a:t>/</a:t>
            </a:r>
            <a:r>
              <a:rPr lang="en-US" sz="1000" b="1" dirty="0" err="1" smtClean="0"/>
              <a:t>Lumacell</a:t>
            </a:r>
            <a:r>
              <a:rPr lang="en-US" sz="1000" b="1" baseline="30000" dirty="0"/>
              <a:t> ® </a:t>
            </a:r>
            <a:r>
              <a:rPr lang="en-US" sz="1000" b="1" dirty="0" smtClean="0"/>
              <a:t>/Ready-Lite</a:t>
            </a:r>
            <a:r>
              <a:rPr lang="en-US" sz="1000" b="1" baseline="30000" dirty="0" smtClean="0"/>
              <a:t>®</a:t>
            </a:r>
            <a:endParaRPr lang="en-US" sz="1000" b="1" baseline="30000" dirty="0"/>
          </a:p>
          <a:p>
            <a:pPr algn="ctr"/>
            <a:r>
              <a:rPr lang="en-US" sz="900" dirty="0" smtClean="0"/>
              <a:t>Central Battery Systems</a:t>
            </a:r>
            <a:endParaRPr lang="en-US" sz="900" dirty="0"/>
          </a:p>
        </p:txBody>
      </p:sp>
      <p:sp>
        <p:nvSpPr>
          <p:cNvPr id="9" name="TextBox 33"/>
          <p:cNvSpPr txBox="1">
            <a:spLocks noChangeArrowheads="1"/>
          </p:cNvSpPr>
          <p:nvPr/>
        </p:nvSpPr>
        <p:spPr bwMode="auto">
          <a:xfrm>
            <a:off x="4434779" y="4409413"/>
            <a:ext cx="25273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smtClean="0"/>
              <a:t>Joslyn Hi-Voltage</a:t>
            </a:r>
            <a:r>
              <a:rPr lang="en-US" sz="1000" b="1" baseline="30000" dirty="0" smtClean="0"/>
              <a:t>®</a:t>
            </a:r>
            <a:endParaRPr lang="en-US" sz="1000" b="1" baseline="30000" dirty="0"/>
          </a:p>
          <a:p>
            <a:pPr algn="ctr"/>
            <a:r>
              <a:rPr lang="en-US" sz="900" dirty="0" err="1" smtClean="0"/>
              <a:t>Reclosers</a:t>
            </a:r>
            <a:endParaRPr lang="en-US" sz="900" dirty="0"/>
          </a:p>
        </p:txBody>
      </p:sp>
      <p:pic>
        <p:nvPicPr>
          <p:cNvPr id="10" name="Picture 9" descr="Engineer_Inspecting_Electrical_Panel_is5179175.eps"/>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5073" y="2027593"/>
            <a:ext cx="2038195" cy="2612554"/>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971800"/>
            <a:ext cx="1420643" cy="131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291935" y="6042780"/>
            <a:ext cx="3268844" cy="400110"/>
          </a:xfrm>
          <a:prstGeom prst="rect">
            <a:avLst/>
          </a:prstGeom>
          <a:noFill/>
        </p:spPr>
        <p:txBody>
          <a:bodyPr wrap="none" rtlCol="0">
            <a:spAutoFit/>
          </a:bodyPr>
          <a:lstStyle/>
          <a:p>
            <a:pPr algn="ctr"/>
            <a:r>
              <a:rPr lang="en-US" sz="1000" b="1" dirty="0" err="1" smtClean="0">
                <a:latin typeface="Arial" pitchFamily="34" charset="0"/>
                <a:cs typeface="Arial" pitchFamily="34" charset="0"/>
              </a:rPr>
              <a:t>Russellstoll</a:t>
            </a:r>
            <a:r>
              <a:rPr lang="en-US" sz="1000" b="1" baseline="30000" dirty="0" smtClean="0">
                <a:latin typeface="Arial" pitchFamily="34" charset="0"/>
                <a:cs typeface="Arial" pitchFamily="34" charset="0"/>
              </a:rPr>
              <a:t>®</a:t>
            </a:r>
          </a:p>
          <a:p>
            <a:pPr algn="ctr"/>
            <a:r>
              <a:rPr lang="en-US" sz="1000" dirty="0" smtClean="0">
                <a:latin typeface="Arial" pitchFamily="34" charset="0"/>
                <a:cs typeface="Arial" pitchFamily="34" charset="0"/>
              </a:rPr>
              <a:t>Computer System Plugs, Connectors and Receptacles</a:t>
            </a:r>
            <a:endParaRPr lang="en-US" sz="1000" dirty="0">
              <a:latin typeface="Arial" pitchFamily="34" charset="0"/>
              <a:cs typeface="Arial"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9111" y="4913639"/>
            <a:ext cx="1354493" cy="1125271"/>
          </a:xfrm>
          <a:prstGeom prst="rect">
            <a:avLst/>
          </a:prstGeom>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379" y="3333870"/>
            <a:ext cx="1054100"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716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990600"/>
            <a:ext cx="5334000" cy="762000"/>
          </a:xfrm>
        </p:spPr>
        <p:txBody>
          <a:bodyPr/>
          <a:lstStyle/>
          <a:p>
            <a:r>
              <a:rPr lang="en-US" dirty="0" smtClean="0"/>
              <a:t>Power </a:t>
            </a:r>
            <a:r>
              <a:rPr lang="en-US" dirty="0"/>
              <a:t>Quality, Efficiency &amp; Reliability</a:t>
            </a:r>
          </a:p>
        </p:txBody>
      </p:sp>
      <p:sp>
        <p:nvSpPr>
          <p:cNvPr id="3" name="Content Placeholder 2"/>
          <p:cNvSpPr>
            <a:spLocks noGrp="1"/>
          </p:cNvSpPr>
          <p:nvPr>
            <p:ph idx="1"/>
          </p:nvPr>
        </p:nvSpPr>
        <p:spPr/>
        <p:txBody>
          <a:bodyPr/>
          <a:lstStyle/>
          <a:p>
            <a:pPr marL="0" indent="0">
              <a:buNone/>
            </a:pPr>
            <a:r>
              <a:rPr lang="en-US" dirty="0" smtClean="0"/>
              <a:t>In today’s world, critical electrical equipment</a:t>
            </a:r>
            <a:br>
              <a:rPr lang="en-US" dirty="0" smtClean="0"/>
            </a:br>
            <a:r>
              <a:rPr lang="en-US" dirty="0" smtClean="0"/>
              <a:t>must be reliable and operational — 24 hours a day,</a:t>
            </a:r>
            <a:br>
              <a:rPr lang="en-US" dirty="0" smtClean="0"/>
            </a:br>
            <a:r>
              <a:rPr lang="en-US" dirty="0" smtClean="0"/>
              <a:t>seven days a week. </a:t>
            </a:r>
          </a:p>
          <a:p>
            <a:pPr marL="0" indent="0">
              <a:buNone/>
            </a:pPr>
            <a:endParaRPr lang="en-US" dirty="0"/>
          </a:p>
        </p:txBody>
      </p:sp>
      <p:sp>
        <p:nvSpPr>
          <p:cNvPr id="4" name="Content Placeholder 3"/>
          <p:cNvSpPr>
            <a:spLocks noGrp="1"/>
          </p:cNvSpPr>
          <p:nvPr>
            <p:ph idx="13"/>
          </p:nvPr>
        </p:nvSpPr>
        <p:spPr/>
        <p:txBody>
          <a:bodyPr/>
          <a:lstStyle/>
          <a:p>
            <a:r>
              <a:rPr lang="en-US" dirty="0"/>
              <a:t>Blackburn</a:t>
            </a:r>
            <a:r>
              <a:rPr lang="en-US" baseline="30000" dirty="0"/>
              <a:t>®</a:t>
            </a:r>
          </a:p>
          <a:p>
            <a:r>
              <a:rPr lang="en-US" dirty="0" err="1" smtClean="0"/>
              <a:t>Elastimold</a:t>
            </a:r>
            <a:r>
              <a:rPr lang="en-US" baseline="30000" dirty="0" smtClean="0"/>
              <a:t>® </a:t>
            </a:r>
          </a:p>
          <a:p>
            <a:r>
              <a:rPr lang="en-US" dirty="0" err="1" smtClean="0"/>
              <a:t>Emergi</a:t>
            </a:r>
            <a:r>
              <a:rPr lang="en-US" dirty="0" smtClean="0"/>
              <a:t>-Lite</a:t>
            </a:r>
            <a:r>
              <a:rPr lang="en-US" baseline="30000" dirty="0" smtClean="0"/>
              <a:t>®</a:t>
            </a:r>
            <a:endParaRPr lang="en-US" dirty="0"/>
          </a:p>
          <a:p>
            <a:r>
              <a:rPr lang="en-US" dirty="0" smtClean="0"/>
              <a:t>Fisher-</a:t>
            </a:r>
            <a:r>
              <a:rPr lang="en-US" dirty="0" err="1" smtClean="0"/>
              <a:t>Pierce</a:t>
            </a:r>
            <a:r>
              <a:rPr lang="en-US" baseline="30000" dirty="0" err="1" smtClean="0"/>
              <a:t>TM</a:t>
            </a:r>
            <a:endParaRPr lang="en-US" dirty="0"/>
          </a:p>
          <a:p>
            <a:r>
              <a:rPr lang="en-US" dirty="0" smtClean="0"/>
              <a:t>Hi-</a:t>
            </a:r>
            <a:r>
              <a:rPr lang="en-US" dirty="0" err="1" smtClean="0"/>
              <a:t>Tech</a:t>
            </a:r>
            <a:r>
              <a:rPr lang="en-US" baseline="30000" dirty="0" err="1" smtClean="0"/>
              <a:t>TM</a:t>
            </a:r>
            <a:endParaRPr lang="en-US" dirty="0"/>
          </a:p>
          <a:p>
            <a:r>
              <a:rPr lang="en-US" dirty="0" err="1" smtClean="0"/>
              <a:t>Homac</a:t>
            </a:r>
            <a:r>
              <a:rPr lang="en-US" baseline="30000" dirty="0" smtClean="0"/>
              <a:t>®</a:t>
            </a:r>
            <a:endParaRPr lang="en-US" dirty="0"/>
          </a:p>
          <a:p>
            <a:r>
              <a:rPr lang="en-US" dirty="0" smtClean="0"/>
              <a:t>Joslyn Hi-Voltage</a:t>
            </a:r>
            <a:r>
              <a:rPr lang="en-US" baseline="30000" dirty="0" smtClean="0"/>
              <a:t>®</a:t>
            </a:r>
            <a:endParaRPr lang="en-US" dirty="0"/>
          </a:p>
          <a:p>
            <a:r>
              <a:rPr lang="en-US" dirty="0" err="1" smtClean="0"/>
              <a:t>Lumacell</a:t>
            </a:r>
            <a:r>
              <a:rPr lang="en-US" baseline="30000" dirty="0" smtClean="0"/>
              <a:t>®</a:t>
            </a:r>
            <a:endParaRPr lang="en-US" dirty="0"/>
          </a:p>
          <a:p>
            <a:r>
              <a:rPr lang="en-US" dirty="0" err="1" smtClean="0"/>
              <a:t>Microlectric</a:t>
            </a:r>
            <a:r>
              <a:rPr lang="en-US" baseline="30000" dirty="0" smtClean="0"/>
              <a:t>®</a:t>
            </a:r>
            <a:endParaRPr lang="en-US" dirty="0"/>
          </a:p>
          <a:p>
            <a:r>
              <a:rPr lang="en-US" dirty="0" smtClean="0"/>
              <a:t>Ready-Lite</a:t>
            </a:r>
            <a:r>
              <a:rPr lang="en-US" baseline="30000" dirty="0" smtClean="0"/>
              <a:t>®</a:t>
            </a:r>
            <a:endParaRPr lang="en-US" dirty="0"/>
          </a:p>
          <a:p>
            <a:r>
              <a:rPr lang="en-US" dirty="0" err="1" smtClean="0"/>
              <a:t>Russellstoll</a:t>
            </a:r>
            <a:r>
              <a:rPr lang="en-US" baseline="30000" dirty="0" smtClean="0"/>
              <a:t>®</a:t>
            </a:r>
            <a:endParaRPr lang="en-US" dirty="0"/>
          </a:p>
          <a:p>
            <a:endParaRPr lang="en-US" dirty="0"/>
          </a:p>
        </p:txBody>
      </p:sp>
      <p:sp>
        <p:nvSpPr>
          <p:cNvPr id="5" name="Content Placeholder 4"/>
          <p:cNvSpPr>
            <a:spLocks noGrp="1"/>
          </p:cNvSpPr>
          <p:nvPr>
            <p:ph idx="14"/>
          </p:nvPr>
        </p:nvSpPr>
        <p:spPr/>
        <p:txBody>
          <a:bodyPr/>
          <a:lstStyle/>
          <a:p>
            <a:r>
              <a:rPr lang="en-US"/>
              <a:t>Thomas &amp; Betts brands</a:t>
            </a:r>
            <a:br>
              <a:rPr lang="en-US"/>
            </a:br>
            <a:r>
              <a:rPr lang="en-US"/>
              <a:t>for power quality,</a:t>
            </a:r>
          </a:p>
          <a:p>
            <a:r>
              <a:rPr lang="en-US"/>
              <a:t>efficiency &amp; reliability</a:t>
            </a:r>
          </a:p>
        </p:txBody>
      </p:sp>
      <p:sp>
        <p:nvSpPr>
          <p:cNvPr id="7" name="TextBox 32"/>
          <p:cNvSpPr txBox="1">
            <a:spLocks noChangeArrowheads="1"/>
          </p:cNvSpPr>
          <p:nvPr/>
        </p:nvSpPr>
        <p:spPr bwMode="auto">
          <a:xfrm>
            <a:off x="2664774" y="4343400"/>
            <a:ext cx="179546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err="1"/>
              <a:t>Elastimold</a:t>
            </a:r>
            <a:r>
              <a:rPr lang="en-US" sz="1000" b="1" baseline="30000" dirty="0"/>
              <a:t>®</a:t>
            </a:r>
          </a:p>
          <a:p>
            <a:pPr algn="ctr"/>
            <a:r>
              <a:rPr lang="en-US" sz="900" dirty="0"/>
              <a:t>Solid-</a:t>
            </a:r>
            <a:r>
              <a:rPr lang="en-US" sz="900" dirty="0" smtClean="0"/>
              <a:t>Dielectric Switchgear</a:t>
            </a:r>
            <a:endParaRPr lang="en-US" sz="900"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0" y="2743200"/>
            <a:ext cx="952810" cy="153780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2633" y="2821824"/>
            <a:ext cx="1786128" cy="1496568"/>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1379457989"/>
              </p:ext>
            </p:extLst>
          </p:nvPr>
        </p:nvGraphicFramePr>
        <p:xfrm>
          <a:off x="381000" y="2028302"/>
          <a:ext cx="1981200" cy="2564141"/>
        </p:xfrm>
        <a:graphic>
          <a:graphicData uri="http://schemas.openxmlformats.org/presentationml/2006/ole">
            <mc:AlternateContent xmlns:mc="http://schemas.openxmlformats.org/markup-compatibility/2006">
              <mc:Choice xmlns:v="urn:schemas-microsoft-com:vml" Requires="v">
                <p:oleObj spid="_x0000_s5142" name="Acrobat Document" r:id="rId5" imgW="5829233" imgH="7543775" progId="AcroExch.Document.11">
                  <p:embed/>
                </p:oleObj>
              </mc:Choice>
              <mc:Fallback>
                <p:oleObj name="Acrobat Document" r:id="rId5" imgW="5829233" imgH="7543775" progId="AcroExch.Document.11">
                  <p:embed/>
                  <p:pic>
                    <p:nvPicPr>
                      <p:cNvPr id="0" name=""/>
                      <p:cNvPicPr/>
                      <p:nvPr/>
                    </p:nvPicPr>
                    <p:blipFill>
                      <a:blip r:embed="rId6"/>
                      <a:stretch>
                        <a:fillRect/>
                      </a:stretch>
                    </p:blipFill>
                    <p:spPr>
                      <a:xfrm>
                        <a:off x="381000" y="2028302"/>
                        <a:ext cx="1981200" cy="2564141"/>
                      </a:xfrm>
                      <a:prstGeom prst="rect">
                        <a:avLst/>
                      </a:prstGeom>
                    </p:spPr>
                  </p:pic>
                </p:oleObj>
              </mc:Fallback>
            </mc:AlternateContent>
          </a:graphicData>
        </a:graphic>
      </p:graphicFrame>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6542" y="4877089"/>
            <a:ext cx="2142309" cy="98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32"/>
          <p:cNvSpPr txBox="1">
            <a:spLocks noChangeArrowheads="1"/>
          </p:cNvSpPr>
          <p:nvPr/>
        </p:nvSpPr>
        <p:spPr bwMode="auto">
          <a:xfrm>
            <a:off x="4751120" y="4343400"/>
            <a:ext cx="179546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err="1" smtClean="0"/>
              <a:t>Microlectric</a:t>
            </a:r>
            <a:r>
              <a:rPr lang="en-US" sz="1000" b="1" baseline="30000" dirty="0" smtClean="0"/>
              <a:t>®</a:t>
            </a:r>
            <a:endParaRPr lang="en-US" sz="1000" b="1" baseline="30000" dirty="0"/>
          </a:p>
          <a:p>
            <a:pPr algn="ctr"/>
            <a:r>
              <a:rPr lang="en-US" sz="900" dirty="0">
                <a:latin typeface="Arial" pitchFamily="34" charset="0"/>
                <a:cs typeface="Arial" pitchFamily="34" charset="0"/>
              </a:rPr>
              <a:t>Meter Sockets</a:t>
            </a:r>
          </a:p>
        </p:txBody>
      </p:sp>
      <p:sp>
        <p:nvSpPr>
          <p:cNvPr id="14" name="TextBox 32"/>
          <p:cNvSpPr txBox="1">
            <a:spLocks noChangeArrowheads="1"/>
          </p:cNvSpPr>
          <p:nvPr/>
        </p:nvSpPr>
        <p:spPr bwMode="auto">
          <a:xfrm>
            <a:off x="3679965" y="5886043"/>
            <a:ext cx="179546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err="1" smtClean="0"/>
              <a:t>Homac</a:t>
            </a:r>
            <a:r>
              <a:rPr lang="en-US" sz="1000" b="1" baseline="30000" dirty="0" smtClean="0"/>
              <a:t>®</a:t>
            </a:r>
            <a:endParaRPr lang="en-US" sz="1000" b="1" baseline="30000" dirty="0"/>
          </a:p>
          <a:p>
            <a:pPr algn="ctr"/>
            <a:r>
              <a:rPr lang="en-US" sz="900" dirty="0">
                <a:latin typeface="Arial" pitchFamily="34" charset="0"/>
                <a:cs typeface="Arial" pitchFamily="34" charset="0"/>
              </a:rPr>
              <a:t>Substation Connectors</a:t>
            </a:r>
          </a:p>
        </p:txBody>
      </p:sp>
    </p:spTree>
    <p:extLst>
      <p:ext uri="{BB962C8B-B14F-4D97-AF65-F5344CB8AC3E}">
        <p14:creationId xmlns:p14="http://schemas.microsoft.com/office/powerpoint/2010/main" val="10592224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Business Drivers for Commercial and Institutional Construction</a:t>
            </a:r>
          </a:p>
        </p:txBody>
      </p:sp>
      <p:sp>
        <p:nvSpPr>
          <p:cNvPr id="3" name="Content Placeholder 2"/>
          <p:cNvSpPr>
            <a:spLocks noGrp="1"/>
          </p:cNvSpPr>
          <p:nvPr>
            <p:ph idx="1"/>
          </p:nvPr>
        </p:nvSpPr>
        <p:spPr/>
        <p:txBody>
          <a:bodyPr/>
          <a:lstStyle/>
          <a:p>
            <a:r>
              <a:rPr lang="en-US" dirty="0"/>
              <a:t>Improve operational efficiencies while maintaining high quality</a:t>
            </a:r>
          </a:p>
          <a:p>
            <a:r>
              <a:rPr lang="en-US" dirty="0"/>
              <a:t>Provide for the safety of employees and future building tenants</a:t>
            </a:r>
          </a:p>
          <a:p>
            <a:r>
              <a:rPr lang="en-US" dirty="0"/>
              <a:t>Complete projects profitably, on time and within budget</a:t>
            </a:r>
          </a:p>
          <a:p>
            <a:endParaRPr lang="en-US" dirty="0"/>
          </a:p>
        </p:txBody>
      </p:sp>
      <p:pic>
        <p:nvPicPr>
          <p:cNvPr id="4" name="Picture 3" descr="Building_Construction_g200361923.eps"/>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483220" y="2193073"/>
            <a:ext cx="2056780" cy="2849755"/>
          </a:xfrm>
          <a:prstGeom prst="rect">
            <a:avLst/>
          </a:prstGeom>
        </p:spPr>
      </p:pic>
    </p:spTree>
    <p:extLst>
      <p:ext uri="{BB962C8B-B14F-4D97-AF65-F5344CB8AC3E}">
        <p14:creationId xmlns:p14="http://schemas.microsoft.com/office/powerpoint/2010/main" val="2505022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246" y="2083805"/>
            <a:ext cx="6348307" cy="3570922"/>
          </a:xfrm>
          <a:prstGeom prst="roundRect">
            <a:avLst/>
          </a:prstGeom>
          <a:ln>
            <a:noFill/>
          </a:ln>
          <a:effectLst>
            <a:outerShdw blurRad="76200" dist="38100" dir="7800000" algn="tl" rotWithShape="0">
              <a:srgbClr val="000000">
                <a:alpha val="40000"/>
              </a:srgbClr>
            </a:outerShdw>
          </a:effectLst>
        </p:spPr>
      </p:pic>
      <p:sp>
        <p:nvSpPr>
          <p:cNvPr id="7" name="Title 3"/>
          <p:cNvSpPr txBox="1">
            <a:spLocks/>
          </p:cNvSpPr>
          <p:nvPr/>
        </p:nvSpPr>
        <p:spPr>
          <a:xfrm>
            <a:off x="2153392" y="3387961"/>
            <a:ext cx="5745161" cy="730766"/>
          </a:xfrm>
          <a:prstGeom prst="rect">
            <a:avLst/>
          </a:prstGeom>
          <a:solidFill>
            <a:srgbClr val="206DA3">
              <a:alpha val="54000"/>
            </a:srgbClr>
          </a:solidFill>
        </p:spPr>
        <p:txBody>
          <a:bodyPr anchor="ctr" anchorCtr="0"/>
          <a:lstStyle>
            <a:lvl1pPr algn="l" defTabSz="914400" rtl="0" eaLnBrk="1" latinLnBrk="0" hangingPunct="1">
              <a:spcBef>
                <a:spcPct val="0"/>
              </a:spcBef>
              <a:buNone/>
              <a:defRPr sz="2200" b="1" i="1" kern="1200">
                <a:solidFill>
                  <a:srgbClr val="206DA3"/>
                </a:solidFill>
                <a:latin typeface="Arial" pitchFamily="34" charset="0"/>
                <a:ea typeface="+mj-ea"/>
                <a:cs typeface="Arial" pitchFamily="34" charset="0"/>
              </a:defRPr>
            </a:lvl1pPr>
          </a:lstStyle>
          <a:p>
            <a:pPr algn="ctr"/>
            <a:r>
              <a:rPr lang="en-US" dirty="0" smtClean="0">
                <a:solidFill>
                  <a:schemeClr val="bg1"/>
                </a:solidFill>
                <a:effectLst>
                  <a:outerShdw blurRad="38100" dist="38100" dir="2700000" algn="tl">
                    <a:srgbClr val="000000">
                      <a:alpha val="43137"/>
                    </a:srgbClr>
                  </a:outerShdw>
                </a:effectLst>
              </a:rPr>
              <a:t>Liquid Ingress Protection</a:t>
            </a:r>
            <a:endParaRPr lang="en-US" dirty="0">
              <a:solidFill>
                <a:schemeClr val="bg1"/>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192" y="3499322"/>
            <a:ext cx="687388" cy="619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81065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07" descr="background_ChemIndustry.jpg"/>
          <p:cNvPicPr>
            <a:picLocks noChangeAspect="1"/>
          </p:cNvPicPr>
          <p:nvPr/>
        </p:nvPicPr>
        <p:blipFill>
          <a:blip r:embed="rId4"/>
          <a:srcRect/>
          <a:stretch>
            <a:fillRect/>
          </a:stretch>
        </p:blipFill>
        <p:spPr bwMode="auto">
          <a:xfrm>
            <a:off x="-3175" y="0"/>
            <a:ext cx="9147175" cy="6858000"/>
          </a:xfrm>
          <a:prstGeom prst="rect">
            <a:avLst/>
          </a:prstGeom>
          <a:noFill/>
          <a:ln w="9525">
            <a:noFill/>
            <a:miter lim="800000"/>
            <a:headEnd/>
            <a:tailEnd/>
          </a:ln>
        </p:spPr>
      </p:pic>
      <p:sp>
        <p:nvSpPr>
          <p:cNvPr id="316418" name="Rectangle 2"/>
          <p:cNvSpPr>
            <a:spLocks noGrp="1" noChangeArrowheads="1"/>
          </p:cNvSpPr>
          <p:nvPr>
            <p:ph type="title" idx="4294967295"/>
          </p:nvPr>
        </p:nvSpPr>
        <p:spPr>
          <a:xfrm>
            <a:off x="2679700" y="857250"/>
            <a:ext cx="4313238" cy="1454150"/>
          </a:xfrm>
        </p:spPr>
        <p:txBody>
          <a:bodyPr/>
          <a:lstStyle/>
          <a:p>
            <a:pPr algn="l" eaLnBrk="1" hangingPunct="1">
              <a:lnSpc>
                <a:spcPts val="2475"/>
              </a:lnSpc>
            </a:pPr>
            <a:r>
              <a:rPr lang="en-US" sz="2200" i="1" dirty="0" smtClean="0">
                <a:ea typeface="ＭＳ Ｐゴシック" pitchFamily="34" charset="-128"/>
              </a:rPr>
              <a:t>Liquid Ingress Protection</a:t>
            </a:r>
          </a:p>
        </p:txBody>
      </p:sp>
      <p:sp>
        <p:nvSpPr>
          <p:cNvPr id="316419" name="TextBox 33"/>
          <p:cNvSpPr txBox="1">
            <a:spLocks noChangeArrowheads="1"/>
          </p:cNvSpPr>
          <p:nvPr/>
        </p:nvSpPr>
        <p:spPr bwMode="auto">
          <a:xfrm>
            <a:off x="4546028" y="4399615"/>
            <a:ext cx="2527300" cy="415498"/>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1000" b="1" dirty="0">
                <a:solidFill>
                  <a:srgbClr val="000000"/>
                </a:solidFill>
                <a:cs typeface="Arial" charset="0"/>
              </a:rPr>
              <a:t>PMA</a:t>
            </a:r>
            <a:r>
              <a:rPr lang="en-US" sz="1000" b="1" baseline="30000" dirty="0">
                <a:solidFill>
                  <a:srgbClr val="000000"/>
                </a:solidFill>
                <a:cs typeface="Arial" charset="0"/>
              </a:rPr>
              <a:t>®</a:t>
            </a:r>
          </a:p>
          <a:p>
            <a:pPr algn="ctr" eaLnBrk="0" fontAlgn="base" hangingPunct="0">
              <a:spcBef>
                <a:spcPct val="0"/>
              </a:spcBef>
              <a:spcAft>
                <a:spcPct val="0"/>
              </a:spcAft>
            </a:pPr>
            <a:r>
              <a:rPr lang="en-US" sz="1000" dirty="0">
                <a:solidFill>
                  <a:srgbClr val="000000"/>
                </a:solidFill>
                <a:cs typeface="Arial" charset="0"/>
              </a:rPr>
              <a:t>Flexible Nylon Conduit Systems</a:t>
            </a:r>
          </a:p>
        </p:txBody>
      </p:sp>
      <p:sp>
        <p:nvSpPr>
          <p:cNvPr id="316420" name="TextBox 39"/>
          <p:cNvSpPr txBox="1">
            <a:spLocks noChangeArrowheads="1"/>
          </p:cNvSpPr>
          <p:nvPr/>
        </p:nvSpPr>
        <p:spPr bwMode="auto">
          <a:xfrm>
            <a:off x="317500" y="6375400"/>
            <a:ext cx="1511300" cy="27622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b="1" i="1">
                <a:solidFill>
                  <a:srgbClr val="000000"/>
                </a:solidFill>
                <a:cs typeface="Arial" charset="0"/>
              </a:rPr>
              <a:t>Electrical Division</a:t>
            </a:r>
          </a:p>
        </p:txBody>
      </p:sp>
      <p:sp>
        <p:nvSpPr>
          <p:cNvPr id="316421" name="TextBox 68"/>
          <p:cNvSpPr txBox="1">
            <a:spLocks noChangeArrowheads="1"/>
          </p:cNvSpPr>
          <p:nvPr/>
        </p:nvSpPr>
        <p:spPr bwMode="auto">
          <a:xfrm>
            <a:off x="7105650" y="1312863"/>
            <a:ext cx="2628900" cy="614362"/>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700" b="1" i="1" baseline="30000">
                <a:solidFill>
                  <a:srgbClr val="000000"/>
                </a:solidFill>
                <a:cs typeface="Arial" charset="0"/>
              </a:rPr>
              <a:t>Thomas &amp; Betts brands</a:t>
            </a:r>
            <a:r>
              <a:rPr lang="en-US" sz="1700" b="1" i="1">
                <a:solidFill>
                  <a:srgbClr val="000000"/>
                </a:solidFill>
                <a:cs typeface="Arial" charset="0"/>
              </a:rPr>
              <a:t/>
            </a:r>
            <a:br>
              <a:rPr lang="en-US" sz="1700" b="1" i="1">
                <a:solidFill>
                  <a:srgbClr val="000000"/>
                </a:solidFill>
                <a:cs typeface="Arial" charset="0"/>
              </a:rPr>
            </a:br>
            <a:r>
              <a:rPr lang="en-US" sz="1700" b="1" i="1" baseline="30000">
                <a:solidFill>
                  <a:srgbClr val="000000"/>
                </a:solidFill>
                <a:cs typeface="Arial" charset="0"/>
              </a:rPr>
              <a:t>for liquid ingress</a:t>
            </a:r>
            <a:br>
              <a:rPr lang="en-US" sz="1700" b="1" i="1" baseline="30000">
                <a:solidFill>
                  <a:srgbClr val="000000"/>
                </a:solidFill>
                <a:cs typeface="Arial" charset="0"/>
              </a:rPr>
            </a:br>
            <a:r>
              <a:rPr lang="en-US" sz="1700" b="1" i="1" baseline="30000">
                <a:solidFill>
                  <a:srgbClr val="000000"/>
                </a:solidFill>
                <a:cs typeface="Arial" charset="0"/>
              </a:rPr>
              <a:t>protection</a:t>
            </a:r>
          </a:p>
        </p:txBody>
      </p:sp>
      <p:pic>
        <p:nvPicPr>
          <p:cNvPr id="316423" name="Picture 5"/>
          <p:cNvPicPr>
            <a:picLocks noChangeAspect="1" noChangeArrowheads="1"/>
          </p:cNvPicPr>
          <p:nvPr/>
        </p:nvPicPr>
        <p:blipFill>
          <a:blip r:embed="rId5"/>
          <a:srcRect/>
          <a:stretch>
            <a:fillRect/>
          </a:stretch>
        </p:blipFill>
        <p:spPr bwMode="auto">
          <a:xfrm>
            <a:off x="2668715" y="3251772"/>
            <a:ext cx="884237" cy="985838"/>
          </a:xfrm>
          <a:prstGeom prst="rect">
            <a:avLst/>
          </a:prstGeom>
          <a:noFill/>
          <a:ln w="9525">
            <a:noFill/>
            <a:miter lim="800000"/>
            <a:headEnd/>
            <a:tailEnd/>
          </a:ln>
        </p:spPr>
      </p:pic>
      <p:pic>
        <p:nvPicPr>
          <p:cNvPr id="316424" name="Picture 6"/>
          <p:cNvPicPr>
            <a:picLocks noChangeAspect="1" noChangeArrowheads="1"/>
          </p:cNvPicPr>
          <p:nvPr/>
        </p:nvPicPr>
        <p:blipFill>
          <a:blip r:embed="rId6"/>
          <a:srcRect/>
          <a:stretch>
            <a:fillRect/>
          </a:stretch>
        </p:blipFill>
        <p:spPr bwMode="auto">
          <a:xfrm>
            <a:off x="3636455" y="3262313"/>
            <a:ext cx="863600" cy="977900"/>
          </a:xfrm>
          <a:prstGeom prst="rect">
            <a:avLst/>
          </a:prstGeom>
          <a:noFill/>
          <a:ln w="9525">
            <a:noFill/>
            <a:miter lim="800000"/>
            <a:headEnd/>
            <a:tailEnd/>
          </a:ln>
        </p:spPr>
      </p:pic>
      <p:pic>
        <p:nvPicPr>
          <p:cNvPr id="316425" name="Picture 7"/>
          <p:cNvPicPr>
            <a:picLocks noChangeAspect="1" noChangeArrowheads="1"/>
          </p:cNvPicPr>
          <p:nvPr/>
        </p:nvPicPr>
        <p:blipFill>
          <a:blip r:embed="rId7"/>
          <a:srcRect/>
          <a:stretch>
            <a:fillRect/>
          </a:stretch>
        </p:blipFill>
        <p:spPr bwMode="auto">
          <a:xfrm>
            <a:off x="5088684" y="3341005"/>
            <a:ext cx="1400270" cy="820516"/>
          </a:xfrm>
          <a:prstGeom prst="rect">
            <a:avLst/>
          </a:prstGeom>
          <a:noFill/>
          <a:ln w="9525">
            <a:noFill/>
            <a:miter lim="800000"/>
            <a:headEnd/>
            <a:tailEnd/>
          </a:ln>
        </p:spPr>
      </p:pic>
      <p:pic>
        <p:nvPicPr>
          <p:cNvPr id="316426" name="Picture 9"/>
          <p:cNvPicPr>
            <a:picLocks noChangeAspect="1" noChangeArrowheads="1"/>
          </p:cNvPicPr>
          <p:nvPr/>
        </p:nvPicPr>
        <p:blipFill>
          <a:blip r:embed="rId8"/>
          <a:srcRect/>
          <a:stretch>
            <a:fillRect/>
          </a:stretch>
        </p:blipFill>
        <p:spPr bwMode="auto">
          <a:xfrm>
            <a:off x="2927350" y="5065713"/>
            <a:ext cx="1182688" cy="725487"/>
          </a:xfrm>
          <a:prstGeom prst="rect">
            <a:avLst/>
          </a:prstGeom>
          <a:noFill/>
          <a:ln w="9525">
            <a:noFill/>
            <a:miter lim="800000"/>
            <a:headEnd/>
            <a:tailEnd/>
          </a:ln>
        </p:spPr>
      </p:pic>
      <p:pic>
        <p:nvPicPr>
          <p:cNvPr id="316427" name="Picture 11"/>
          <p:cNvPicPr>
            <a:picLocks noChangeAspect="1" noChangeArrowheads="1"/>
          </p:cNvPicPr>
          <p:nvPr/>
        </p:nvPicPr>
        <p:blipFill>
          <a:blip r:embed="rId9"/>
          <a:srcRect/>
          <a:stretch>
            <a:fillRect/>
          </a:stretch>
        </p:blipFill>
        <p:spPr bwMode="auto">
          <a:xfrm>
            <a:off x="5201444" y="4830135"/>
            <a:ext cx="1174750" cy="1063625"/>
          </a:xfrm>
          <a:prstGeom prst="rect">
            <a:avLst/>
          </a:prstGeom>
          <a:noFill/>
          <a:ln w="9525">
            <a:noFill/>
            <a:miter lim="800000"/>
            <a:headEnd/>
            <a:tailEnd/>
          </a:ln>
        </p:spPr>
      </p:pic>
      <p:sp>
        <p:nvSpPr>
          <p:cNvPr id="316429" name="TextBox 22"/>
          <p:cNvSpPr txBox="1">
            <a:spLocks noChangeArrowheads="1"/>
          </p:cNvSpPr>
          <p:nvPr/>
        </p:nvSpPr>
        <p:spPr bwMode="auto">
          <a:xfrm>
            <a:off x="2695575" y="1943100"/>
            <a:ext cx="3702050" cy="830263"/>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b="1" dirty="0">
                <a:solidFill>
                  <a:srgbClr val="000000"/>
                </a:solidFill>
                <a:cs typeface="Arial" charset="0"/>
              </a:rPr>
              <a:t>The financial impact of allowing liquid </a:t>
            </a:r>
            <a:r>
              <a:rPr lang="en-US" sz="1200" b="1" dirty="0" smtClean="0">
                <a:solidFill>
                  <a:srgbClr val="000000"/>
                </a:solidFill>
                <a:cs typeface="Arial" charset="0"/>
              </a:rPr>
              <a:t>to</a:t>
            </a:r>
            <a:br>
              <a:rPr lang="en-US" sz="1200" b="1" dirty="0" smtClean="0">
                <a:solidFill>
                  <a:srgbClr val="000000"/>
                </a:solidFill>
                <a:cs typeface="Arial" charset="0"/>
              </a:rPr>
            </a:br>
            <a:r>
              <a:rPr lang="en-US" sz="1200" b="1" dirty="0" smtClean="0">
                <a:solidFill>
                  <a:srgbClr val="000000"/>
                </a:solidFill>
                <a:cs typeface="Arial" charset="0"/>
              </a:rPr>
              <a:t>migrate </a:t>
            </a:r>
            <a:r>
              <a:rPr lang="en-US" sz="1200" b="1" dirty="0">
                <a:solidFill>
                  <a:srgbClr val="000000"/>
                </a:solidFill>
                <a:cs typeface="Arial" charset="0"/>
              </a:rPr>
              <a:t>into electrical systems can be significant — whether the result of downtime</a:t>
            </a:r>
            <a:br>
              <a:rPr lang="en-US" sz="1200" b="1" dirty="0">
                <a:solidFill>
                  <a:srgbClr val="000000"/>
                </a:solidFill>
                <a:cs typeface="Arial" charset="0"/>
              </a:rPr>
            </a:br>
            <a:r>
              <a:rPr lang="en-US" sz="1200" b="1" dirty="0">
                <a:solidFill>
                  <a:srgbClr val="000000"/>
                </a:solidFill>
                <a:cs typeface="Arial" charset="0"/>
              </a:rPr>
              <a:t>or having to replace damaged components. </a:t>
            </a:r>
          </a:p>
        </p:txBody>
      </p:sp>
      <p:sp>
        <p:nvSpPr>
          <p:cNvPr id="316430" name="TextBox 30"/>
          <p:cNvSpPr txBox="1">
            <a:spLocks noChangeArrowheads="1"/>
          </p:cNvSpPr>
          <p:nvPr/>
        </p:nvSpPr>
        <p:spPr bwMode="auto">
          <a:xfrm>
            <a:off x="4692650" y="5893760"/>
            <a:ext cx="2192338" cy="553998"/>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1000" b="1" dirty="0" smtClean="0">
                <a:solidFill>
                  <a:srgbClr val="000000"/>
                </a:solidFill>
                <a:cs typeface="Arial" charset="0"/>
              </a:rPr>
              <a:t>Shrink-</a:t>
            </a:r>
            <a:r>
              <a:rPr lang="en-US" sz="1000" b="1" dirty="0" err="1" smtClean="0">
                <a:solidFill>
                  <a:srgbClr val="000000"/>
                </a:solidFill>
                <a:cs typeface="Arial" charset="0"/>
              </a:rPr>
              <a:t>Kon</a:t>
            </a:r>
            <a:r>
              <a:rPr lang="en-US" sz="1000" b="1" baseline="30000" dirty="0" err="1" smtClean="0">
                <a:solidFill>
                  <a:srgbClr val="000000"/>
                </a:solidFill>
                <a:cs typeface="Arial" charset="0"/>
              </a:rPr>
              <a:t>TM</a:t>
            </a:r>
            <a:r>
              <a:rPr lang="en-US" sz="1000" dirty="0" smtClean="0">
                <a:solidFill>
                  <a:srgbClr val="000000"/>
                </a:solidFill>
                <a:cs typeface="Arial" charset="0"/>
              </a:rPr>
              <a:t> </a:t>
            </a:r>
          </a:p>
          <a:p>
            <a:pPr algn="ctr" eaLnBrk="0" fontAlgn="base" hangingPunct="0">
              <a:spcBef>
                <a:spcPct val="0"/>
              </a:spcBef>
              <a:spcAft>
                <a:spcPct val="0"/>
              </a:spcAft>
            </a:pPr>
            <a:r>
              <a:rPr lang="en-US" sz="1000" dirty="0" smtClean="0">
                <a:solidFill>
                  <a:srgbClr val="000000"/>
                </a:solidFill>
                <a:cs typeface="Arial" charset="0"/>
              </a:rPr>
              <a:t>Wire </a:t>
            </a:r>
            <a:r>
              <a:rPr lang="en-US" sz="1000" dirty="0">
                <a:solidFill>
                  <a:srgbClr val="000000"/>
                </a:solidFill>
                <a:cs typeface="Arial" charset="0"/>
              </a:rPr>
              <a:t>and Connector Insulation Products</a:t>
            </a:r>
          </a:p>
        </p:txBody>
      </p:sp>
      <p:sp>
        <p:nvSpPr>
          <p:cNvPr id="316431" name="TextBox 29"/>
          <p:cNvSpPr txBox="1">
            <a:spLocks noChangeArrowheads="1"/>
          </p:cNvSpPr>
          <p:nvPr/>
        </p:nvSpPr>
        <p:spPr bwMode="auto">
          <a:xfrm>
            <a:off x="2460752" y="4399615"/>
            <a:ext cx="2184400" cy="553998"/>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1000" b="1" dirty="0" err="1">
                <a:solidFill>
                  <a:srgbClr val="000000"/>
                </a:solidFill>
                <a:cs typeface="Arial" charset="0"/>
              </a:rPr>
              <a:t>Red•Dot</a:t>
            </a:r>
            <a:r>
              <a:rPr lang="en-US" sz="1000" b="1" baseline="30000" dirty="0">
                <a:solidFill>
                  <a:srgbClr val="000000"/>
                </a:solidFill>
                <a:cs typeface="Arial" charset="0"/>
              </a:rPr>
              <a:t>®</a:t>
            </a:r>
          </a:p>
          <a:p>
            <a:pPr algn="ctr" eaLnBrk="0" fontAlgn="base" hangingPunct="0">
              <a:spcBef>
                <a:spcPct val="0"/>
              </a:spcBef>
              <a:spcAft>
                <a:spcPct val="0"/>
              </a:spcAft>
            </a:pPr>
            <a:r>
              <a:rPr lang="en-US" sz="1000" dirty="0">
                <a:solidFill>
                  <a:srgbClr val="000000"/>
                </a:solidFill>
                <a:cs typeface="Arial" charset="0"/>
              </a:rPr>
              <a:t>Code </a:t>
            </a:r>
            <a:r>
              <a:rPr lang="en-US" sz="1000" dirty="0" err="1" smtClean="0">
                <a:solidFill>
                  <a:srgbClr val="000000"/>
                </a:solidFill>
                <a:cs typeface="Arial" charset="0"/>
              </a:rPr>
              <a:t>Keeper</a:t>
            </a:r>
            <a:r>
              <a:rPr lang="en-US" sz="1000" baseline="30000" dirty="0" err="1" smtClean="0">
                <a:solidFill>
                  <a:srgbClr val="000000"/>
                </a:solidFill>
                <a:cs typeface="Arial" charset="0"/>
              </a:rPr>
              <a:t>TM</a:t>
            </a:r>
            <a:r>
              <a:rPr lang="en-US" sz="1000" dirty="0" smtClean="0">
                <a:solidFill>
                  <a:srgbClr val="000000"/>
                </a:solidFill>
                <a:cs typeface="Arial" charset="0"/>
              </a:rPr>
              <a:t> </a:t>
            </a:r>
            <a:r>
              <a:rPr lang="en-US" sz="1000" dirty="0">
                <a:solidFill>
                  <a:srgbClr val="000000"/>
                </a:solidFill>
                <a:cs typeface="Arial" charset="0"/>
              </a:rPr>
              <a:t>Weatherproof </a:t>
            </a:r>
          </a:p>
          <a:p>
            <a:pPr algn="ctr" eaLnBrk="0" fontAlgn="base" hangingPunct="0">
              <a:spcBef>
                <a:spcPct val="0"/>
              </a:spcBef>
              <a:spcAft>
                <a:spcPct val="0"/>
              </a:spcAft>
            </a:pPr>
            <a:r>
              <a:rPr lang="en-US" sz="1000" dirty="0">
                <a:solidFill>
                  <a:srgbClr val="000000"/>
                </a:solidFill>
                <a:cs typeface="Arial" charset="0"/>
              </a:rPr>
              <a:t>While-In-Use Covers</a:t>
            </a:r>
          </a:p>
        </p:txBody>
      </p:sp>
      <p:sp>
        <p:nvSpPr>
          <p:cNvPr id="316432" name="TextBox 32"/>
          <p:cNvSpPr txBox="1">
            <a:spLocks noChangeArrowheads="1"/>
          </p:cNvSpPr>
          <p:nvPr/>
        </p:nvSpPr>
        <p:spPr bwMode="auto">
          <a:xfrm>
            <a:off x="2655220" y="5821402"/>
            <a:ext cx="1795463" cy="553998"/>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1000" b="1" dirty="0" err="1">
                <a:solidFill>
                  <a:srgbClr val="000000"/>
                </a:solidFill>
                <a:cs typeface="Arial" charset="0"/>
              </a:rPr>
              <a:t>Homac</a:t>
            </a:r>
            <a:r>
              <a:rPr lang="en-US" sz="1000" b="1" baseline="30000" dirty="0">
                <a:solidFill>
                  <a:srgbClr val="000000"/>
                </a:solidFill>
                <a:cs typeface="Arial" charset="0"/>
              </a:rPr>
              <a:t>®</a:t>
            </a:r>
            <a:r>
              <a:rPr lang="en-US" sz="1000" b="1" dirty="0">
                <a:solidFill>
                  <a:srgbClr val="000000"/>
                </a:solidFill>
                <a:cs typeface="Arial" charset="0"/>
              </a:rPr>
              <a:t> </a:t>
            </a:r>
          </a:p>
          <a:p>
            <a:pPr algn="ctr" eaLnBrk="0" fontAlgn="base" hangingPunct="0">
              <a:spcBef>
                <a:spcPct val="0"/>
              </a:spcBef>
              <a:spcAft>
                <a:spcPct val="0"/>
              </a:spcAft>
            </a:pPr>
            <a:r>
              <a:rPr lang="en-US" sz="1000" dirty="0" smtClean="0">
                <a:solidFill>
                  <a:srgbClr val="000000"/>
                </a:solidFill>
                <a:cs typeface="Arial" charset="0"/>
              </a:rPr>
              <a:t>Flood-</a:t>
            </a:r>
            <a:r>
              <a:rPr lang="en-US" sz="1000" dirty="0" err="1" smtClean="0">
                <a:solidFill>
                  <a:srgbClr val="000000"/>
                </a:solidFill>
                <a:cs typeface="Arial" charset="0"/>
              </a:rPr>
              <a:t>Seal</a:t>
            </a:r>
            <a:r>
              <a:rPr lang="en-US" sz="1000" b="1" baseline="30000" dirty="0" err="1" smtClean="0">
                <a:solidFill>
                  <a:srgbClr val="000000"/>
                </a:solidFill>
                <a:cs typeface="Arial" charset="0"/>
              </a:rPr>
              <a:t>TM</a:t>
            </a:r>
            <a:r>
              <a:rPr lang="en-US" sz="1000" b="1" dirty="0" smtClean="0">
                <a:solidFill>
                  <a:srgbClr val="000000"/>
                </a:solidFill>
                <a:cs typeface="Arial" charset="0"/>
              </a:rPr>
              <a:t> </a:t>
            </a:r>
            <a:r>
              <a:rPr lang="en-US" sz="1000" dirty="0">
                <a:solidFill>
                  <a:srgbClr val="000000"/>
                </a:solidFill>
                <a:cs typeface="Arial" charset="0"/>
              </a:rPr>
              <a:t>Multi-Port Connectors</a:t>
            </a:r>
          </a:p>
        </p:txBody>
      </p:sp>
      <p:sp>
        <p:nvSpPr>
          <p:cNvPr id="20" name="TextBox 8"/>
          <p:cNvSpPr txBox="1">
            <a:spLocks noChangeArrowheads="1"/>
          </p:cNvSpPr>
          <p:nvPr/>
        </p:nvSpPr>
        <p:spPr bwMode="auto">
          <a:xfrm>
            <a:off x="304800" y="165100"/>
            <a:ext cx="8839200" cy="400110"/>
          </a:xfrm>
          <a:prstGeom prst="rect">
            <a:avLst/>
          </a:prstGeom>
          <a:noFill/>
          <a:ln w="9525">
            <a:noFill/>
            <a:miter lim="800000"/>
            <a:headEnd/>
            <a:tailEnd/>
          </a:ln>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eaLnBrk="0" fontAlgn="base" hangingPunct="0">
              <a:spcBef>
                <a:spcPct val="0"/>
              </a:spcBef>
              <a:spcAft>
                <a:spcPct val="0"/>
              </a:spcAft>
              <a:defRPr/>
            </a:pPr>
            <a:r>
              <a:rPr lang="en-US" sz="2000" b="1" dirty="0" smtClean="0">
                <a:solidFill>
                  <a:srgbClr val="FFFFFF"/>
                </a:solidFill>
                <a:effectLst>
                  <a:outerShdw blurRad="38100" dist="38100" dir="2700000" algn="tl">
                    <a:srgbClr val="DDDDDD"/>
                  </a:outerShdw>
                </a:effectLst>
              </a:rPr>
              <a:t>Electrical Solutions for the Commercial &amp; Institutional Facilities</a:t>
            </a:r>
          </a:p>
        </p:txBody>
      </p:sp>
      <p:graphicFrame>
        <p:nvGraphicFramePr>
          <p:cNvPr id="2" name="Object 1"/>
          <p:cNvGraphicFramePr>
            <a:graphicFrameLocks noChangeAspect="1"/>
          </p:cNvGraphicFramePr>
          <p:nvPr>
            <p:extLst>
              <p:ext uri="{D42A27DB-BD31-4B8C-83A1-F6EECF244321}">
                <p14:modId xmlns:p14="http://schemas.microsoft.com/office/powerpoint/2010/main" val="1655102668"/>
              </p:ext>
            </p:extLst>
          </p:nvPr>
        </p:nvGraphicFramePr>
        <p:xfrm>
          <a:off x="317500" y="2041410"/>
          <a:ext cx="2008279" cy="2599189"/>
        </p:xfrm>
        <a:graphic>
          <a:graphicData uri="http://schemas.openxmlformats.org/presentationml/2006/ole">
            <mc:AlternateContent xmlns:mc="http://schemas.openxmlformats.org/markup-compatibility/2006">
              <mc:Choice xmlns:v="urn:schemas-microsoft-com:vml" Requires="v">
                <p:oleObj spid="_x0000_s6165" name="Acrobat Document" r:id="rId10" imgW="5829233" imgH="7543775" progId="AcroExch.Document.11">
                  <p:embed/>
                </p:oleObj>
              </mc:Choice>
              <mc:Fallback>
                <p:oleObj name="Acrobat Document" r:id="rId10" imgW="5829233" imgH="7543775" progId="AcroExch.Document.11">
                  <p:embed/>
                  <p:pic>
                    <p:nvPicPr>
                      <p:cNvPr id="0" name=""/>
                      <p:cNvPicPr/>
                      <p:nvPr/>
                    </p:nvPicPr>
                    <p:blipFill>
                      <a:blip r:embed="rId11"/>
                      <a:stretch>
                        <a:fillRect/>
                      </a:stretch>
                    </p:blipFill>
                    <p:spPr>
                      <a:xfrm>
                        <a:off x="317500" y="2041410"/>
                        <a:ext cx="2008279" cy="2599189"/>
                      </a:xfrm>
                      <a:prstGeom prst="rect">
                        <a:avLst/>
                      </a:prstGeom>
                    </p:spPr>
                  </p:pic>
                </p:oleObj>
              </mc:Fallback>
            </mc:AlternateContent>
          </a:graphicData>
        </a:graphic>
      </p:graphicFrame>
      <p:sp>
        <p:nvSpPr>
          <p:cNvPr id="22" name="Content Placeholder 3"/>
          <p:cNvSpPr txBox="1">
            <a:spLocks/>
          </p:cNvSpPr>
          <p:nvPr/>
        </p:nvSpPr>
        <p:spPr>
          <a:xfrm>
            <a:off x="7086600" y="1981200"/>
            <a:ext cx="1943100" cy="4114800"/>
          </a:xfrm>
          <a:prstGeom prst="rect">
            <a:avLst/>
          </a:prstGeom>
        </p:spPr>
        <p:txBody>
          <a:bodyPr>
            <a:normAutofit/>
          </a:bodyPr>
          <a:lstStyle>
            <a:lvl1pPr marL="342900" indent="-342900" algn="l" rtl="0" eaLnBrk="0" fontAlgn="base" hangingPunct="0">
              <a:spcBef>
                <a:spcPct val="20000"/>
              </a:spcBef>
              <a:spcAft>
                <a:spcPct val="0"/>
              </a:spcAft>
              <a:buClr>
                <a:srgbClr val="206DA3"/>
              </a:buClr>
              <a:buChar char="•"/>
              <a:defRPr sz="24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marL="0" indent="0">
              <a:buNone/>
            </a:pPr>
            <a:r>
              <a:rPr lang="en-US" sz="1000" b="1" dirty="0" err="1" smtClean="0">
                <a:latin typeface="Arial" pitchFamily="34" charset="0"/>
                <a:cs typeface="Arial" pitchFamily="34" charset="0"/>
              </a:rPr>
              <a:t>Carlon</a:t>
            </a:r>
            <a:r>
              <a:rPr lang="en-US" sz="1000" b="1" baseline="30000" dirty="0" smtClean="0">
                <a:latin typeface="Arial" pitchFamily="34" charset="0"/>
                <a:cs typeface="Arial" pitchFamily="34" charset="0"/>
              </a:rPr>
              <a:t>®</a:t>
            </a:r>
          </a:p>
          <a:p>
            <a:pPr marL="0" indent="0">
              <a:buNone/>
            </a:pPr>
            <a:r>
              <a:rPr lang="en-US" sz="1000" b="1" dirty="0" err="1" smtClean="0">
                <a:latin typeface="Arial" pitchFamily="34" charset="0"/>
                <a:cs typeface="Arial" pitchFamily="34" charset="0"/>
              </a:rPr>
              <a:t>Elastimold</a:t>
            </a:r>
            <a:r>
              <a:rPr lang="en-US" sz="1000" b="1" baseline="30000" dirty="0" smtClean="0">
                <a:latin typeface="Arial" pitchFamily="34" charset="0"/>
                <a:cs typeface="Arial" pitchFamily="34" charset="0"/>
              </a:rPr>
              <a:t>®</a:t>
            </a:r>
          </a:p>
          <a:p>
            <a:pPr marL="0" indent="0">
              <a:buNone/>
            </a:pPr>
            <a:r>
              <a:rPr lang="en-US" sz="1000" b="1" dirty="0" err="1" smtClean="0">
                <a:latin typeface="Arial" pitchFamily="34" charset="0"/>
                <a:cs typeface="Arial" pitchFamily="34" charset="0"/>
              </a:rPr>
              <a:t>Emergi</a:t>
            </a:r>
            <a:r>
              <a:rPr lang="en-US" sz="1000" b="1" dirty="0" smtClean="0">
                <a:latin typeface="Arial" pitchFamily="34" charset="0"/>
                <a:cs typeface="Arial" pitchFamily="34" charset="0"/>
              </a:rPr>
              <a:t>-Lite</a:t>
            </a:r>
            <a:r>
              <a:rPr lang="en-US" sz="1000" b="1" baseline="30000" dirty="0" smtClean="0">
                <a:latin typeface="Arial" pitchFamily="34" charset="0"/>
                <a:cs typeface="Arial" pitchFamily="34" charset="0"/>
              </a:rPr>
              <a:t>®</a:t>
            </a:r>
          </a:p>
          <a:p>
            <a:pPr marL="0" indent="0">
              <a:buNone/>
            </a:pPr>
            <a:r>
              <a:rPr lang="en-US" sz="1000" b="1" dirty="0" err="1" smtClean="0">
                <a:latin typeface="Arial" pitchFamily="34" charset="0"/>
                <a:cs typeface="Arial" pitchFamily="34" charset="0"/>
              </a:rPr>
              <a:t>Hazlux</a:t>
            </a:r>
            <a:r>
              <a:rPr lang="en-US" sz="1000" b="1" baseline="30000" dirty="0" smtClean="0">
                <a:latin typeface="Arial" pitchFamily="34" charset="0"/>
                <a:cs typeface="Arial" pitchFamily="34" charset="0"/>
              </a:rPr>
              <a:t>®</a:t>
            </a:r>
            <a:endParaRPr lang="en-US" sz="1000" b="1" baseline="30000" dirty="0">
              <a:latin typeface="Arial" pitchFamily="34" charset="0"/>
              <a:cs typeface="Arial" pitchFamily="34" charset="0"/>
            </a:endParaRPr>
          </a:p>
          <a:p>
            <a:pPr marL="0" indent="0">
              <a:buNone/>
            </a:pPr>
            <a:r>
              <a:rPr lang="en-US" sz="1000" b="1" dirty="0" err="1" smtClean="0">
                <a:latin typeface="Arial" pitchFamily="34" charset="0"/>
                <a:cs typeface="Arial" pitchFamily="34" charset="0"/>
              </a:rPr>
              <a:t>Homac</a:t>
            </a:r>
            <a:r>
              <a:rPr lang="en-US" sz="1000" b="1" baseline="30000" dirty="0" smtClean="0">
                <a:latin typeface="Arial" pitchFamily="34" charset="0"/>
                <a:cs typeface="Arial" pitchFamily="34" charset="0"/>
              </a:rPr>
              <a:t>®</a:t>
            </a:r>
          </a:p>
          <a:p>
            <a:pPr marL="0" indent="0">
              <a:buNone/>
            </a:pPr>
            <a:r>
              <a:rPr lang="en-US" sz="1000" b="1" dirty="0" smtClean="0">
                <a:latin typeface="Arial" pitchFamily="34" charset="0"/>
                <a:cs typeface="Arial" pitchFamily="34" charset="0"/>
              </a:rPr>
              <a:t>Iberville</a:t>
            </a:r>
            <a:r>
              <a:rPr lang="en-US" sz="1000" b="1" baseline="30000" dirty="0" smtClean="0">
                <a:latin typeface="Arial" pitchFamily="34" charset="0"/>
                <a:cs typeface="Arial" pitchFamily="34" charset="0"/>
              </a:rPr>
              <a:t>®</a:t>
            </a:r>
          </a:p>
          <a:p>
            <a:pPr marL="0" indent="0">
              <a:buNone/>
            </a:pPr>
            <a:r>
              <a:rPr lang="en-US" sz="1000" b="1" dirty="0" err="1" smtClean="0">
                <a:latin typeface="Arial" pitchFamily="34" charset="0"/>
                <a:cs typeface="Arial" pitchFamily="34" charset="0"/>
              </a:rPr>
              <a:t>Kopex-Ex</a:t>
            </a:r>
            <a:r>
              <a:rPr lang="en-US" sz="1000" b="1" baseline="30000" dirty="0" err="1" smtClean="0">
                <a:latin typeface="Arial" pitchFamily="34" charset="0"/>
                <a:cs typeface="Arial" pitchFamily="34" charset="0"/>
              </a:rPr>
              <a:t>TM</a:t>
            </a:r>
            <a:endParaRPr lang="en-US" sz="1000" b="1" baseline="30000" dirty="0">
              <a:latin typeface="Arial" pitchFamily="34" charset="0"/>
              <a:cs typeface="Arial" pitchFamily="34" charset="0"/>
            </a:endParaRPr>
          </a:p>
          <a:p>
            <a:pPr marL="0" indent="0">
              <a:buNone/>
            </a:pPr>
            <a:r>
              <a:rPr lang="en-US" sz="1000" b="1" dirty="0" err="1" smtClean="0">
                <a:latin typeface="Arial" pitchFamily="34" charset="0"/>
                <a:cs typeface="Arial" pitchFamily="34" charset="0"/>
              </a:rPr>
              <a:t>Lumacell</a:t>
            </a:r>
            <a:r>
              <a:rPr lang="en-US" sz="1000" b="1" baseline="30000" dirty="0" smtClean="0">
                <a:latin typeface="Arial" pitchFamily="34" charset="0"/>
                <a:cs typeface="Arial" pitchFamily="34" charset="0"/>
              </a:rPr>
              <a:t>®</a:t>
            </a:r>
          </a:p>
          <a:p>
            <a:pPr marL="0" indent="0">
              <a:buNone/>
            </a:pPr>
            <a:r>
              <a:rPr lang="en-US" sz="1000" b="1" dirty="0" err="1" smtClean="0">
                <a:latin typeface="Arial" pitchFamily="34" charset="0"/>
                <a:cs typeface="Arial" pitchFamily="34" charset="0"/>
              </a:rPr>
              <a:t>Ocal</a:t>
            </a:r>
            <a:r>
              <a:rPr lang="en-US" sz="1000" b="1" baseline="30000" dirty="0" err="1" smtClean="0">
                <a:latin typeface="Arial" pitchFamily="34" charset="0"/>
                <a:cs typeface="Arial" pitchFamily="34" charset="0"/>
              </a:rPr>
              <a:t>TM</a:t>
            </a:r>
            <a:endParaRPr lang="en-US" sz="1000" b="1" baseline="30000" dirty="0" smtClean="0">
              <a:latin typeface="Arial" pitchFamily="34" charset="0"/>
              <a:cs typeface="Arial" pitchFamily="34" charset="0"/>
            </a:endParaRPr>
          </a:p>
          <a:p>
            <a:pPr marL="0" indent="0">
              <a:buNone/>
            </a:pPr>
            <a:r>
              <a:rPr lang="en-US" sz="1000" b="1" dirty="0" err="1" smtClean="0">
                <a:latin typeface="Arial" pitchFamily="34" charset="0"/>
                <a:cs typeface="Arial" pitchFamily="34" charset="0"/>
              </a:rPr>
              <a:t>Lumacell</a:t>
            </a:r>
            <a:r>
              <a:rPr lang="en-US" sz="1000" b="1" baseline="30000" dirty="0" smtClean="0">
                <a:latin typeface="Arial" pitchFamily="34" charset="0"/>
                <a:cs typeface="Arial" pitchFamily="34" charset="0"/>
              </a:rPr>
              <a:t>®</a:t>
            </a:r>
          </a:p>
          <a:p>
            <a:pPr marL="0" indent="0">
              <a:buNone/>
            </a:pPr>
            <a:r>
              <a:rPr lang="en-US" sz="1000" b="1" dirty="0" smtClean="0">
                <a:latin typeface="Arial" pitchFamily="34" charset="0"/>
                <a:cs typeface="Arial" pitchFamily="34" charset="0"/>
              </a:rPr>
              <a:t>PMA</a:t>
            </a:r>
            <a:r>
              <a:rPr lang="en-US" sz="1000" b="1" baseline="30000" dirty="0" smtClean="0">
                <a:latin typeface="Arial" pitchFamily="34" charset="0"/>
                <a:cs typeface="Arial" pitchFamily="34" charset="0"/>
              </a:rPr>
              <a:t>®</a:t>
            </a:r>
          </a:p>
          <a:p>
            <a:pPr marL="0" indent="0">
              <a:buNone/>
            </a:pPr>
            <a:r>
              <a:rPr lang="en-US" sz="1000" b="1" dirty="0" smtClean="0">
                <a:latin typeface="Arial" pitchFamily="34" charset="0"/>
                <a:cs typeface="Arial" pitchFamily="34" charset="0"/>
              </a:rPr>
              <a:t>Ready-Lite</a:t>
            </a:r>
            <a:r>
              <a:rPr lang="en-US" sz="1000" b="1" baseline="30000" dirty="0" smtClean="0">
                <a:latin typeface="Arial" pitchFamily="34" charset="0"/>
                <a:cs typeface="Arial" pitchFamily="34" charset="0"/>
              </a:rPr>
              <a:t>®</a:t>
            </a:r>
          </a:p>
          <a:p>
            <a:pPr marL="0" indent="0">
              <a:buNone/>
            </a:pPr>
            <a:r>
              <a:rPr lang="en-US" sz="1000" b="1" dirty="0" err="1" smtClean="0">
                <a:latin typeface="Arial" pitchFamily="34" charset="0"/>
                <a:cs typeface="Arial" pitchFamily="34" charset="0"/>
              </a:rPr>
              <a:t>Red•Dot</a:t>
            </a:r>
            <a:r>
              <a:rPr lang="en-US" sz="1000" b="1" baseline="30000" dirty="0" smtClean="0">
                <a:latin typeface="Arial" pitchFamily="34" charset="0"/>
                <a:cs typeface="Arial" pitchFamily="34" charset="0"/>
              </a:rPr>
              <a:t>®</a:t>
            </a:r>
            <a:endParaRPr lang="en-US" sz="1000" b="1" baseline="30000" dirty="0">
              <a:latin typeface="Arial" pitchFamily="34" charset="0"/>
              <a:cs typeface="Arial" pitchFamily="34" charset="0"/>
            </a:endParaRPr>
          </a:p>
          <a:p>
            <a:pPr marL="0" indent="0">
              <a:buNone/>
            </a:pPr>
            <a:r>
              <a:rPr lang="en-US" sz="1000" b="1" dirty="0" err="1" smtClean="0">
                <a:latin typeface="Arial" pitchFamily="34" charset="0"/>
                <a:cs typeface="Arial" pitchFamily="34" charset="0"/>
              </a:rPr>
              <a:t>Reznor</a:t>
            </a:r>
            <a:r>
              <a:rPr lang="en-US" sz="1000" b="1" baseline="30000" dirty="0" smtClean="0">
                <a:latin typeface="Arial" pitchFamily="34" charset="0"/>
                <a:cs typeface="Arial" pitchFamily="34" charset="0"/>
              </a:rPr>
              <a:t>®</a:t>
            </a:r>
          </a:p>
          <a:p>
            <a:pPr marL="0" indent="0">
              <a:buNone/>
            </a:pPr>
            <a:r>
              <a:rPr lang="en-US" sz="1000" b="1" dirty="0" err="1" smtClean="0">
                <a:latin typeface="Arial" pitchFamily="34" charset="0"/>
                <a:cs typeface="Arial" pitchFamily="34" charset="0"/>
              </a:rPr>
              <a:t>Russellstoll</a:t>
            </a:r>
            <a:r>
              <a:rPr lang="en-US" sz="1000" b="1" baseline="30000" dirty="0" smtClean="0">
                <a:latin typeface="Arial" pitchFamily="34" charset="0"/>
                <a:cs typeface="Arial" pitchFamily="34" charset="0"/>
              </a:rPr>
              <a:t>®</a:t>
            </a:r>
            <a:endParaRPr lang="en-US" dirty="0" smtClean="0">
              <a:latin typeface="+mj-lt"/>
              <a:cs typeface="Arial" pitchFamily="34" charset="0"/>
            </a:endParaRPr>
          </a:p>
          <a:p>
            <a:pPr marL="0" indent="0">
              <a:buNone/>
            </a:pPr>
            <a:r>
              <a:rPr lang="en-US" sz="1000" b="1" dirty="0" smtClean="0">
                <a:latin typeface="+mj-lt"/>
                <a:cs typeface="Arial" pitchFamily="34" charset="0"/>
              </a:rPr>
              <a:t>Shrink-</a:t>
            </a:r>
            <a:r>
              <a:rPr lang="en-US" sz="1000" b="1" dirty="0" err="1" smtClean="0">
                <a:latin typeface="+mj-lt"/>
                <a:cs typeface="Arial" pitchFamily="34" charset="0"/>
              </a:rPr>
              <a:t>Kon</a:t>
            </a:r>
            <a:r>
              <a:rPr lang="en-US" sz="1000" b="1" baseline="30000" dirty="0" err="1" smtClean="0">
                <a:latin typeface="Arial" pitchFamily="34" charset="0"/>
                <a:cs typeface="Arial" pitchFamily="34" charset="0"/>
              </a:rPr>
              <a:t>TM</a:t>
            </a:r>
            <a:endParaRPr lang="en-US" dirty="0">
              <a:cs typeface="Arial" pitchFamily="34" charset="0"/>
            </a:endParaRPr>
          </a:p>
          <a:p>
            <a:pPr marL="0" indent="0">
              <a:buNone/>
            </a:pPr>
            <a:r>
              <a:rPr lang="en-US" sz="1000" b="1" dirty="0" err="1" smtClean="0">
                <a:latin typeface="+mj-lt"/>
                <a:cs typeface="Arial" pitchFamily="34" charset="0"/>
              </a:rPr>
              <a:t>Sta-Kon</a:t>
            </a:r>
            <a:r>
              <a:rPr lang="en-US" sz="1000" b="1" baseline="30000" dirty="0">
                <a:latin typeface="Arial" pitchFamily="34" charset="0"/>
                <a:cs typeface="Arial" pitchFamily="34" charset="0"/>
              </a:rPr>
              <a:t>®</a:t>
            </a:r>
            <a:endParaRPr lang="en-US" dirty="0">
              <a:cs typeface="Arial" pitchFamily="34" charset="0"/>
            </a:endParaRPr>
          </a:p>
          <a:p>
            <a:pPr marL="0" indent="0">
              <a:buNone/>
            </a:pPr>
            <a:r>
              <a:rPr lang="en-US" sz="1000" b="1" dirty="0" smtClean="0">
                <a:latin typeface="+mj-lt"/>
                <a:cs typeface="Arial" pitchFamily="34" charset="0"/>
              </a:rPr>
              <a:t>T&amp;B</a:t>
            </a:r>
            <a:r>
              <a:rPr lang="en-US" sz="1000" b="1" baseline="30000" dirty="0" smtClean="0">
                <a:latin typeface="Arial" pitchFamily="34" charset="0"/>
                <a:cs typeface="Arial" pitchFamily="34" charset="0"/>
              </a:rPr>
              <a:t>®</a:t>
            </a:r>
            <a:r>
              <a:rPr lang="en-US" sz="1000" b="1" dirty="0" smtClean="0">
                <a:latin typeface="+mj-lt"/>
                <a:cs typeface="Arial" pitchFamily="34" charset="0"/>
              </a:rPr>
              <a:t> Fittings</a:t>
            </a:r>
            <a:endParaRPr lang="en-US" sz="1000" b="1" dirty="0" smtClean="0">
              <a:latin typeface="Arial" pitchFamily="34" charset="0"/>
              <a:cs typeface="Arial" pitchFamily="34" charset="0"/>
            </a:endParaRPr>
          </a:p>
        </p:txBody>
      </p:sp>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81800" y="6278788"/>
            <a:ext cx="1905000" cy="390236"/>
          </a:xfrm>
          <a:prstGeom prst="rect">
            <a:avLst/>
          </a:prstGeom>
        </p:spPr>
      </p:pic>
    </p:spTree>
    <p:extLst>
      <p:ext uri="{BB962C8B-B14F-4D97-AF65-F5344CB8AC3E}">
        <p14:creationId xmlns:p14="http://schemas.microsoft.com/office/powerpoint/2010/main" val="237334123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a:t>
            </a:r>
            <a:r>
              <a:rPr lang="en-US" dirty="0" smtClean="0"/>
              <a:t>You!!!</a:t>
            </a:r>
            <a:endParaRPr lang="en-US" dirty="0"/>
          </a:p>
        </p:txBody>
      </p:sp>
      <p:sp>
        <p:nvSpPr>
          <p:cNvPr id="3" name="Content Placeholder 2"/>
          <p:cNvSpPr>
            <a:spLocks noGrp="1"/>
          </p:cNvSpPr>
          <p:nvPr>
            <p:ph idx="1"/>
          </p:nvPr>
        </p:nvSpPr>
        <p:spPr>
          <a:xfrm>
            <a:off x="990600" y="1905000"/>
            <a:ext cx="7315200" cy="4114800"/>
          </a:xfrm>
        </p:spPr>
        <p:txBody>
          <a:bodyPr/>
          <a:lstStyle/>
          <a:p>
            <a:pPr algn="ctr">
              <a:spcBef>
                <a:spcPts val="1200"/>
              </a:spcBef>
            </a:pPr>
            <a:endParaRPr lang="en-US" dirty="0"/>
          </a:p>
          <a:p>
            <a:pPr algn="ctr">
              <a:spcBef>
                <a:spcPts val="1200"/>
              </a:spcBef>
            </a:pPr>
            <a:endParaRPr lang="en-US" dirty="0"/>
          </a:p>
          <a:p>
            <a:pPr marL="0" indent="0" algn="ctr">
              <a:spcBef>
                <a:spcPts val="1200"/>
              </a:spcBef>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612" y="5791200"/>
            <a:ext cx="1653663" cy="371475"/>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66232108"/>
              </p:ext>
            </p:extLst>
          </p:nvPr>
        </p:nvGraphicFramePr>
        <p:xfrm>
          <a:off x="3371055" y="2133600"/>
          <a:ext cx="2390776" cy="3094230"/>
        </p:xfrm>
        <a:graphic>
          <a:graphicData uri="http://schemas.openxmlformats.org/presentationml/2006/ole">
            <mc:AlternateContent xmlns:mc="http://schemas.openxmlformats.org/markup-compatibility/2006">
              <mc:Choice xmlns:v="urn:schemas-microsoft-com:vml" Requires="v">
                <p:oleObj spid="_x0000_s7188" name="Acrobat Document" r:id="rId4" imgW="5829233" imgH="7543775" progId="AcroExch.Document.11">
                  <p:embed/>
                </p:oleObj>
              </mc:Choice>
              <mc:Fallback>
                <p:oleObj name="Acrobat Document" r:id="rId4" imgW="5829233" imgH="7543775" progId="AcroExch.Document.11">
                  <p:embed/>
                  <p:pic>
                    <p:nvPicPr>
                      <p:cNvPr id="0" name=""/>
                      <p:cNvPicPr/>
                      <p:nvPr/>
                    </p:nvPicPr>
                    <p:blipFill>
                      <a:blip r:embed="rId5"/>
                      <a:stretch>
                        <a:fillRect/>
                      </a:stretch>
                    </p:blipFill>
                    <p:spPr>
                      <a:xfrm>
                        <a:off x="3371055" y="2133600"/>
                        <a:ext cx="2390776" cy="3094230"/>
                      </a:xfrm>
                      <a:prstGeom prst="rect">
                        <a:avLst/>
                      </a:prstGeom>
                    </p:spPr>
                  </p:pic>
                </p:oleObj>
              </mc:Fallback>
            </mc:AlternateContent>
          </a:graphicData>
        </a:graphic>
      </p:graphicFrame>
    </p:spTree>
    <p:extLst>
      <p:ext uri="{BB962C8B-B14F-4D97-AF65-F5344CB8AC3E}">
        <p14:creationId xmlns:p14="http://schemas.microsoft.com/office/powerpoint/2010/main" val="28117647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mercial_FullRes_2612_Flat.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4850" y="1525858"/>
            <a:ext cx="7879149" cy="4646342"/>
          </a:xfrm>
          <a:prstGeom prst="rect">
            <a:avLst/>
          </a:prstGeom>
        </p:spPr>
      </p:pic>
      <p:sp>
        <p:nvSpPr>
          <p:cNvPr id="2" name="Title 1"/>
          <p:cNvSpPr>
            <a:spLocks noGrp="1"/>
          </p:cNvSpPr>
          <p:nvPr>
            <p:ph type="title"/>
          </p:nvPr>
        </p:nvSpPr>
        <p:spPr/>
        <p:txBody>
          <a:bodyPr/>
          <a:lstStyle/>
          <a:p>
            <a:r>
              <a:rPr lang="en-US" dirty="0"/>
              <a:t>T&amp;B Engineered</a:t>
            </a:r>
            <a:br>
              <a:rPr lang="en-US" dirty="0"/>
            </a:br>
            <a:r>
              <a:rPr lang="en-US" dirty="0"/>
              <a:t>Solutions for Every </a:t>
            </a:r>
            <a:br>
              <a:rPr lang="en-US" dirty="0"/>
            </a:br>
            <a:r>
              <a:rPr lang="en-US" dirty="0" smtClean="0"/>
              <a:t>Project</a:t>
            </a:r>
            <a:endParaRPr lang="en-US" dirty="0"/>
          </a:p>
        </p:txBody>
      </p:sp>
      <p:sp>
        <p:nvSpPr>
          <p:cNvPr id="3" name="Content Placeholder 2"/>
          <p:cNvSpPr>
            <a:spLocks noGrp="1"/>
          </p:cNvSpPr>
          <p:nvPr>
            <p:ph idx="1"/>
          </p:nvPr>
        </p:nvSpPr>
        <p:spPr/>
        <p:txBody>
          <a:bodyPr/>
          <a:lstStyle/>
          <a:p>
            <a:r>
              <a:rPr lang="en-US"/>
              <a:t>Healthcare</a:t>
            </a:r>
          </a:p>
          <a:p>
            <a:r>
              <a:rPr lang="en-US"/>
              <a:t>Educational</a:t>
            </a:r>
          </a:p>
          <a:p>
            <a:r>
              <a:rPr lang="en-US"/>
              <a:t>Retail</a:t>
            </a:r>
          </a:p>
          <a:p>
            <a:r>
              <a:rPr lang="en-US"/>
              <a:t>Hospitality</a:t>
            </a:r>
          </a:p>
          <a:p>
            <a:r>
              <a:rPr lang="en-US"/>
              <a:t>Office</a:t>
            </a:r>
          </a:p>
          <a:p>
            <a:r>
              <a:rPr lang="en-US"/>
              <a:t>Data Centers</a:t>
            </a:r>
          </a:p>
        </p:txBody>
      </p:sp>
    </p:spTree>
    <p:extLst>
      <p:ext uri="{BB962C8B-B14F-4D97-AF65-F5344CB8AC3E}">
        <p14:creationId xmlns:p14="http://schemas.microsoft.com/office/powerpoint/2010/main" val="13976811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371600"/>
            <a:ext cx="5715000" cy="579438"/>
          </a:xfrm>
        </p:spPr>
        <p:txBody>
          <a:bodyPr/>
          <a:lstStyle/>
          <a:p>
            <a:r>
              <a:rPr lang="fr-FR" dirty="0" err="1" smtClean="0"/>
              <a:t>Electrical</a:t>
            </a:r>
            <a:r>
              <a:rPr lang="fr-FR" dirty="0" smtClean="0"/>
              <a:t> System Issues for Commercial and </a:t>
            </a:r>
            <a:r>
              <a:rPr lang="fr-FR" dirty="0" err="1"/>
              <a:t>Institutional</a:t>
            </a:r>
            <a:r>
              <a:rPr lang="fr-FR" dirty="0"/>
              <a:t> </a:t>
            </a:r>
            <a:r>
              <a:rPr lang="fr-FR" dirty="0" err="1" smtClean="0"/>
              <a:t>Facilities</a:t>
            </a:r>
            <a:endParaRPr lang="en-US" dirty="0"/>
          </a:p>
        </p:txBody>
      </p:sp>
      <p:sp>
        <p:nvSpPr>
          <p:cNvPr id="4" name="Content Placeholder 3"/>
          <p:cNvSpPr>
            <a:spLocks noGrp="1"/>
          </p:cNvSpPr>
          <p:nvPr>
            <p:ph idx="1"/>
          </p:nvPr>
        </p:nvSpPr>
        <p:spPr/>
        <p:txBody>
          <a:bodyPr/>
          <a:lstStyle/>
          <a:p>
            <a:pPr marL="0" indent="0">
              <a:lnSpc>
                <a:spcPct val="150000"/>
              </a:lnSpc>
              <a:spcBef>
                <a:spcPts val="0"/>
              </a:spcBef>
              <a:spcAft>
                <a:spcPts val="900"/>
              </a:spcAft>
              <a:buNone/>
            </a:pPr>
            <a:r>
              <a:rPr lang="en-US" dirty="0"/>
              <a:t>Total Project Cost Reduction</a:t>
            </a:r>
          </a:p>
          <a:p>
            <a:pPr marL="0" indent="0">
              <a:lnSpc>
                <a:spcPct val="150000"/>
              </a:lnSpc>
              <a:spcBef>
                <a:spcPts val="0"/>
              </a:spcBef>
              <a:spcAft>
                <a:spcPts val="900"/>
              </a:spcAft>
              <a:buNone/>
            </a:pPr>
            <a:r>
              <a:rPr lang="en-US" dirty="0"/>
              <a:t>Continuous Operation &amp; Sustainability</a:t>
            </a:r>
          </a:p>
          <a:p>
            <a:pPr marL="0" indent="0">
              <a:lnSpc>
                <a:spcPct val="150000"/>
              </a:lnSpc>
              <a:spcBef>
                <a:spcPts val="0"/>
              </a:spcBef>
              <a:spcAft>
                <a:spcPts val="900"/>
              </a:spcAft>
              <a:buNone/>
            </a:pPr>
            <a:r>
              <a:rPr lang="en-US" dirty="0"/>
              <a:t>Grounding &amp; Bonding</a:t>
            </a:r>
          </a:p>
          <a:p>
            <a:pPr marL="0" indent="0">
              <a:lnSpc>
                <a:spcPct val="150000"/>
              </a:lnSpc>
              <a:spcBef>
                <a:spcPts val="0"/>
              </a:spcBef>
              <a:spcAft>
                <a:spcPts val="900"/>
              </a:spcAft>
              <a:buNone/>
            </a:pPr>
            <a:r>
              <a:rPr lang="en-US" dirty="0" smtClean="0"/>
              <a:t>Safety</a:t>
            </a:r>
            <a:endParaRPr lang="en-US" dirty="0"/>
          </a:p>
          <a:p>
            <a:pPr marL="0" indent="0">
              <a:lnSpc>
                <a:spcPct val="150000"/>
              </a:lnSpc>
              <a:spcBef>
                <a:spcPts val="0"/>
              </a:spcBef>
              <a:spcAft>
                <a:spcPts val="900"/>
              </a:spcAft>
              <a:buNone/>
            </a:pPr>
            <a:r>
              <a:rPr lang="en-US" dirty="0"/>
              <a:t>Power Quality, </a:t>
            </a:r>
            <a:r>
              <a:rPr lang="en-US" dirty="0" smtClean="0"/>
              <a:t>Efficiency</a:t>
            </a:r>
            <a:r>
              <a:rPr lang="en-US" dirty="0"/>
              <a:t> </a:t>
            </a:r>
            <a:r>
              <a:rPr lang="en-US" dirty="0" smtClean="0"/>
              <a:t>&amp; Reliability</a:t>
            </a:r>
          </a:p>
          <a:p>
            <a:pPr marL="0" indent="0">
              <a:lnSpc>
                <a:spcPct val="150000"/>
              </a:lnSpc>
              <a:spcBef>
                <a:spcPts val="0"/>
              </a:spcBef>
              <a:spcAft>
                <a:spcPts val="900"/>
              </a:spcAft>
              <a:buNone/>
            </a:pPr>
            <a:r>
              <a:rPr lang="en-US" dirty="0" smtClean="0"/>
              <a:t>Liquid Ingress Protection</a:t>
            </a:r>
            <a:endParaRPr lang="en-US" dirty="0"/>
          </a:p>
          <a:p>
            <a:pPr marL="0" indent="0">
              <a:lnSpc>
                <a:spcPct val="150000"/>
              </a:lnSpc>
              <a:spcBef>
                <a:spcPts val="0"/>
              </a:spcBef>
              <a:spcAft>
                <a:spcPts val="900"/>
              </a:spcAft>
              <a:buNone/>
            </a:pPr>
            <a:endParaRPr lang="en-US" dirty="0"/>
          </a:p>
        </p:txBody>
      </p:sp>
      <p:pic>
        <p:nvPicPr>
          <p:cNvPr id="5" name="Picture 17" descr="Safety.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902" y="3768420"/>
            <a:ext cx="4333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Continuous.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252" y="2237452"/>
            <a:ext cx="4206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GroundBond.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5395" y="3274630"/>
            <a:ext cx="4064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3" descr="Powe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0314" y="4282385"/>
            <a:ext cx="4365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5" descr="CostReduct.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6664" y="2757224"/>
            <a:ext cx="423862"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408" y="4800600"/>
            <a:ext cx="43338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732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6013" y="1651000"/>
            <a:ext cx="6348305" cy="44365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3352800" y="2863801"/>
            <a:ext cx="4541518" cy="775961"/>
          </a:xfrm>
        </p:spPr>
        <p:txBody>
          <a:bodyPr/>
          <a:lstStyle/>
          <a:p>
            <a:r>
              <a:rPr lang="en-US"/>
              <a:t>Total Project Cost Reduction</a:t>
            </a:r>
          </a:p>
        </p:txBody>
      </p:sp>
      <p:pic>
        <p:nvPicPr>
          <p:cNvPr id="4" name="Picture 21" descr="CostReduct.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3025398"/>
            <a:ext cx="690562"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4950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a:t>
            </a:r>
            <a:r>
              <a:rPr lang="en-US" dirty="0"/>
              <a:t>Project Cost Reduction</a:t>
            </a:r>
          </a:p>
        </p:txBody>
      </p:sp>
      <p:sp>
        <p:nvSpPr>
          <p:cNvPr id="3" name="Content Placeholder 2"/>
          <p:cNvSpPr>
            <a:spLocks noGrp="1"/>
          </p:cNvSpPr>
          <p:nvPr>
            <p:ph idx="1"/>
          </p:nvPr>
        </p:nvSpPr>
        <p:spPr>
          <a:xfrm>
            <a:off x="2667000" y="1981200"/>
            <a:ext cx="4267200" cy="1831588"/>
          </a:xfrm>
        </p:spPr>
        <p:txBody>
          <a:bodyPr/>
          <a:lstStyle/>
          <a:p>
            <a:pPr marL="0" indent="0">
              <a:buNone/>
            </a:pPr>
            <a:r>
              <a:rPr lang="en-US" dirty="0"/>
              <a:t>Much of an electrical contractor’s time is spent on labor-intensive rough-in tasks, assembling the thousands of components that come together in a wall or ceiling to route, terminate, support and protect a complex commercial or institutional electrical system.</a:t>
            </a:r>
          </a:p>
          <a:p>
            <a:pPr marL="0" indent="0">
              <a:buNone/>
            </a:pPr>
            <a:endParaRPr lang="en-US" dirty="0"/>
          </a:p>
          <a:p>
            <a:pPr marL="0" indent="0">
              <a:buNone/>
            </a:pPr>
            <a:r>
              <a:rPr lang="en-US" dirty="0"/>
              <a:t>Material handling aspects — getting all of the components to the proper location on the jobsite — can be a time consuming, labor-intensive process as well.</a:t>
            </a:r>
          </a:p>
          <a:p>
            <a:pPr marL="0" indent="0">
              <a:buNone/>
            </a:pPr>
            <a:endParaRPr lang="en-US" dirty="0"/>
          </a:p>
        </p:txBody>
      </p:sp>
      <p:sp>
        <p:nvSpPr>
          <p:cNvPr id="4" name="Content Placeholder 3"/>
          <p:cNvSpPr>
            <a:spLocks noGrp="1"/>
          </p:cNvSpPr>
          <p:nvPr>
            <p:ph idx="13"/>
          </p:nvPr>
        </p:nvSpPr>
        <p:spPr/>
        <p:txBody>
          <a:bodyPr/>
          <a:lstStyle/>
          <a:p>
            <a:r>
              <a:rPr lang="en-US" dirty="0"/>
              <a:t>Blackburn</a:t>
            </a:r>
            <a:r>
              <a:rPr lang="en-US" baseline="30000" dirty="0"/>
              <a:t>®</a:t>
            </a:r>
          </a:p>
          <a:p>
            <a:r>
              <a:rPr lang="en-US" dirty="0" err="1" smtClean="0"/>
              <a:t>Carlon</a:t>
            </a:r>
            <a:r>
              <a:rPr lang="en-US" baseline="30000" dirty="0"/>
              <a:t>®</a:t>
            </a:r>
          </a:p>
          <a:p>
            <a:r>
              <a:rPr lang="en-US" dirty="0" smtClean="0"/>
              <a:t>Iberville</a:t>
            </a:r>
            <a:r>
              <a:rPr lang="en-US" baseline="30000" dirty="0" smtClean="0"/>
              <a:t>®</a:t>
            </a:r>
            <a:endParaRPr lang="en-US" dirty="0" smtClean="0"/>
          </a:p>
          <a:p>
            <a:r>
              <a:rPr lang="en-US" dirty="0" err="1" smtClean="0"/>
              <a:t>Marrette</a:t>
            </a:r>
            <a:r>
              <a:rPr lang="en-US" baseline="30000" dirty="0"/>
              <a:t>®</a:t>
            </a:r>
          </a:p>
          <a:p>
            <a:r>
              <a:rPr lang="en-US" dirty="0" err="1" smtClean="0"/>
              <a:t>Reznor</a:t>
            </a:r>
            <a:r>
              <a:rPr lang="en-US" baseline="30000" dirty="0" smtClean="0"/>
              <a:t>®</a:t>
            </a:r>
            <a:endParaRPr lang="en-US" dirty="0" smtClean="0"/>
          </a:p>
          <a:p>
            <a:r>
              <a:rPr lang="en-US" dirty="0" smtClean="0"/>
              <a:t>Steel City</a:t>
            </a:r>
            <a:r>
              <a:rPr lang="en-US" baseline="30000" dirty="0" smtClean="0"/>
              <a:t>®</a:t>
            </a:r>
            <a:endParaRPr lang="en-US" dirty="0" smtClean="0"/>
          </a:p>
          <a:p>
            <a:r>
              <a:rPr lang="en-US" dirty="0" err="1" smtClean="0"/>
              <a:t>Superstrut</a:t>
            </a:r>
            <a:r>
              <a:rPr lang="en-US" baseline="30000" dirty="0" smtClean="0"/>
              <a:t>®</a:t>
            </a:r>
            <a:endParaRPr lang="en-US" dirty="0" smtClean="0"/>
          </a:p>
          <a:p>
            <a:r>
              <a:rPr lang="en-US" dirty="0" smtClean="0"/>
              <a:t>T&amp;B</a:t>
            </a:r>
            <a:r>
              <a:rPr lang="en-US" baseline="30000" dirty="0" smtClean="0"/>
              <a:t>®</a:t>
            </a:r>
            <a:r>
              <a:rPr lang="en-US" dirty="0" smtClean="0"/>
              <a:t> Cable Tray</a:t>
            </a:r>
            <a:endParaRPr lang="en-US" dirty="0"/>
          </a:p>
        </p:txBody>
      </p:sp>
      <p:sp>
        <p:nvSpPr>
          <p:cNvPr id="5" name="Content Placeholder 4"/>
          <p:cNvSpPr>
            <a:spLocks noGrp="1"/>
          </p:cNvSpPr>
          <p:nvPr>
            <p:ph idx="14"/>
          </p:nvPr>
        </p:nvSpPr>
        <p:spPr/>
        <p:txBody>
          <a:bodyPr/>
          <a:lstStyle/>
          <a:p>
            <a:r>
              <a:rPr lang="en-US" dirty="0"/>
              <a:t>Thomas &amp; Betts brands</a:t>
            </a:r>
            <a:br>
              <a:rPr lang="en-US" dirty="0"/>
            </a:br>
            <a:r>
              <a:rPr lang="en-US" dirty="0"/>
              <a:t>for total project </a:t>
            </a:r>
            <a:r>
              <a:rPr lang="en-US" dirty="0" smtClean="0"/>
              <a:t>cost</a:t>
            </a:r>
            <a:br>
              <a:rPr lang="en-US" dirty="0" smtClean="0"/>
            </a:br>
            <a:r>
              <a:rPr lang="en-US" dirty="0" smtClean="0"/>
              <a:t>reduction</a:t>
            </a:r>
            <a:endParaRPr lang="en-US" dirty="0"/>
          </a:p>
        </p:txBody>
      </p:sp>
      <p:pic>
        <p:nvPicPr>
          <p:cNvPr id="6" name="Picture 5" descr="Building_Conduit_Inside_is17809023_R1.eps"/>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5073" y="2044388"/>
            <a:ext cx="2032000" cy="2595757"/>
          </a:xfrm>
          <a:prstGeom prst="rect">
            <a:avLst/>
          </a:prstGeom>
        </p:spPr>
      </p:pic>
      <p:sp>
        <p:nvSpPr>
          <p:cNvPr id="7" name="TextBox 29"/>
          <p:cNvSpPr txBox="1">
            <a:spLocks noChangeArrowheads="1"/>
          </p:cNvSpPr>
          <p:nvPr/>
        </p:nvSpPr>
        <p:spPr bwMode="auto">
          <a:xfrm>
            <a:off x="3570365" y="4781377"/>
            <a:ext cx="218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err="1" smtClean="0"/>
              <a:t>Carlon</a:t>
            </a:r>
            <a:r>
              <a:rPr lang="en-US" sz="1000" b="1" baseline="30000" dirty="0" smtClean="0"/>
              <a:t>®</a:t>
            </a:r>
            <a:r>
              <a:rPr lang="en-US" sz="1000" b="1" dirty="0" smtClean="0"/>
              <a:t> </a:t>
            </a:r>
          </a:p>
          <a:p>
            <a:pPr algn="ctr"/>
            <a:r>
              <a:rPr lang="en-US" sz="1000" dirty="0" smtClean="0"/>
              <a:t>ENT System</a:t>
            </a:r>
            <a:endParaRPr lang="en-US" sz="1000" dirty="0"/>
          </a:p>
        </p:txBody>
      </p:sp>
      <p:sp>
        <p:nvSpPr>
          <p:cNvPr id="8" name="TextBox 29"/>
          <p:cNvSpPr txBox="1">
            <a:spLocks noChangeArrowheads="1"/>
          </p:cNvSpPr>
          <p:nvPr/>
        </p:nvSpPr>
        <p:spPr bwMode="auto">
          <a:xfrm>
            <a:off x="2294297" y="5683956"/>
            <a:ext cx="21844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smtClean="0"/>
              <a:t>Iberville</a:t>
            </a:r>
            <a:r>
              <a:rPr lang="en-US" sz="1000" b="1" baseline="30000" dirty="0" smtClean="0"/>
              <a:t>®</a:t>
            </a:r>
            <a:r>
              <a:rPr lang="en-US" sz="1000" b="1" dirty="0" smtClean="0"/>
              <a:t> </a:t>
            </a:r>
          </a:p>
          <a:p>
            <a:pPr algn="ctr"/>
            <a:r>
              <a:rPr lang="en-US" sz="900" dirty="0" smtClean="0"/>
              <a:t>Steel Stud Boxes</a:t>
            </a:r>
            <a:endParaRPr lang="en-US" sz="900" dirty="0"/>
          </a:p>
        </p:txBody>
      </p:sp>
      <p:sp>
        <p:nvSpPr>
          <p:cNvPr id="9" name="TextBox 33"/>
          <p:cNvSpPr txBox="1">
            <a:spLocks noChangeArrowheads="1"/>
          </p:cNvSpPr>
          <p:nvPr/>
        </p:nvSpPr>
        <p:spPr bwMode="auto">
          <a:xfrm>
            <a:off x="4525963" y="5692427"/>
            <a:ext cx="25273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err="1" smtClean="0"/>
              <a:t>Superstrut</a:t>
            </a:r>
            <a:r>
              <a:rPr lang="en-US" sz="1000" b="1" baseline="30000" dirty="0" smtClean="0"/>
              <a:t>®</a:t>
            </a:r>
            <a:endParaRPr lang="en-US" sz="1000" b="1" baseline="30000" dirty="0"/>
          </a:p>
          <a:p>
            <a:pPr algn="ctr"/>
            <a:r>
              <a:rPr lang="en-US" sz="1000" dirty="0" smtClean="0"/>
              <a:t>Modular Metal </a:t>
            </a:r>
          </a:p>
          <a:p>
            <a:pPr algn="ctr"/>
            <a:r>
              <a:rPr lang="en-US" sz="1000" dirty="0" smtClean="0"/>
              <a:t>Framing System</a:t>
            </a:r>
            <a:endParaRPr lang="en-US" sz="1000" dirty="0"/>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7814" y="3837012"/>
            <a:ext cx="983786" cy="98378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4467419"/>
            <a:ext cx="1219200" cy="12192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0341" y="4425498"/>
            <a:ext cx="609970" cy="60997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1465" y="4906637"/>
            <a:ext cx="523861" cy="78579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4765" y="4739711"/>
            <a:ext cx="1222670" cy="1222670"/>
          </a:xfrm>
          <a:prstGeom prst="rect">
            <a:avLst/>
          </a:prstGeom>
        </p:spPr>
      </p:pic>
    </p:spTree>
    <p:extLst>
      <p:ext uri="{BB962C8B-B14F-4D97-AF65-F5344CB8AC3E}">
        <p14:creationId xmlns:p14="http://schemas.microsoft.com/office/powerpoint/2010/main" val="977898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Total Project Cost Reduction</a:t>
            </a:r>
          </a:p>
        </p:txBody>
      </p:sp>
      <p:sp>
        <p:nvSpPr>
          <p:cNvPr id="3" name="Content Placeholder 2"/>
          <p:cNvSpPr>
            <a:spLocks noGrp="1"/>
          </p:cNvSpPr>
          <p:nvPr>
            <p:ph idx="1"/>
          </p:nvPr>
        </p:nvSpPr>
        <p:spPr>
          <a:xfrm>
            <a:off x="2660996" y="1908107"/>
            <a:ext cx="4267200" cy="4114800"/>
          </a:xfrm>
        </p:spPr>
        <p:txBody>
          <a:bodyPr/>
          <a:lstStyle/>
          <a:p>
            <a:pPr marL="0" indent="0">
              <a:buNone/>
            </a:pPr>
            <a:r>
              <a:rPr lang="en-US" dirty="0"/>
              <a:t>In today’s challenging economic environment, projects that were recently considered “a go” </a:t>
            </a:r>
            <a:r>
              <a:rPr lang="en-US" dirty="0" smtClean="0"/>
              <a:t>are now </a:t>
            </a:r>
            <a:r>
              <a:rPr lang="en-US" dirty="0"/>
              <a:t>getting a second look and closer scrutiny.</a:t>
            </a:r>
          </a:p>
          <a:p>
            <a:pPr marL="0" indent="0">
              <a:buNone/>
            </a:pPr>
            <a:r>
              <a:rPr lang="en-US" dirty="0" smtClean="0"/>
              <a:t>The main goal </a:t>
            </a:r>
            <a:r>
              <a:rPr lang="en-US" dirty="0"/>
              <a:t>is to improve total </a:t>
            </a:r>
            <a:r>
              <a:rPr lang="en-US" dirty="0" smtClean="0"/>
              <a:t>project profitability and </a:t>
            </a:r>
            <a:r>
              <a:rPr lang="en-US" dirty="0"/>
              <a:t>help make </a:t>
            </a:r>
            <a:r>
              <a:rPr lang="en-US" dirty="0" smtClean="0"/>
              <a:t>even marginal </a:t>
            </a:r>
            <a:r>
              <a:rPr lang="en-US" dirty="0"/>
              <a:t>projects viable.</a:t>
            </a:r>
          </a:p>
          <a:p>
            <a:pPr marL="0" indent="0">
              <a:buNone/>
            </a:pPr>
            <a:endParaRPr lang="en-US" dirty="0"/>
          </a:p>
          <a:p>
            <a:pPr marL="0" indent="0">
              <a:buNone/>
            </a:pPr>
            <a:r>
              <a:rPr lang="en-US" dirty="0"/>
              <a:t>Thomas &amp; Betts can assist you in your challenge</a:t>
            </a:r>
            <a:br>
              <a:rPr lang="en-US" dirty="0"/>
            </a:br>
            <a:r>
              <a:rPr lang="en-US" dirty="0"/>
              <a:t>to cut costs, without cutting corners.</a:t>
            </a:r>
          </a:p>
          <a:p>
            <a:pPr marL="0" indent="0">
              <a:buNone/>
            </a:pPr>
            <a:endParaRPr lang="en-US" dirty="0"/>
          </a:p>
        </p:txBody>
      </p:sp>
      <p:sp>
        <p:nvSpPr>
          <p:cNvPr id="4" name="Content Placeholder 3"/>
          <p:cNvSpPr>
            <a:spLocks noGrp="1"/>
          </p:cNvSpPr>
          <p:nvPr>
            <p:ph idx="13"/>
          </p:nvPr>
        </p:nvSpPr>
        <p:spPr/>
        <p:txBody>
          <a:bodyPr/>
          <a:lstStyle/>
          <a:p>
            <a:r>
              <a:rPr lang="en-US" dirty="0" smtClean="0"/>
              <a:t>Blackburn</a:t>
            </a:r>
            <a:r>
              <a:rPr lang="en-US" baseline="30000" dirty="0" smtClean="0"/>
              <a:t>®</a:t>
            </a:r>
          </a:p>
          <a:p>
            <a:r>
              <a:rPr lang="en-US" dirty="0" err="1" smtClean="0"/>
              <a:t>Carlon</a:t>
            </a:r>
            <a:r>
              <a:rPr lang="en-US" baseline="30000" dirty="0"/>
              <a:t>®</a:t>
            </a:r>
          </a:p>
          <a:p>
            <a:r>
              <a:rPr lang="en-US" dirty="0" err="1" smtClean="0"/>
              <a:t>Emergi</a:t>
            </a:r>
            <a:r>
              <a:rPr lang="en-US" dirty="0" smtClean="0"/>
              <a:t>-Lite</a:t>
            </a:r>
            <a:r>
              <a:rPr lang="en-US" baseline="30000" dirty="0" smtClean="0"/>
              <a:t>®</a:t>
            </a:r>
            <a:endParaRPr lang="en-US" dirty="0" smtClean="0"/>
          </a:p>
          <a:p>
            <a:r>
              <a:rPr lang="en-US" dirty="0" smtClean="0"/>
              <a:t>Iberville</a:t>
            </a:r>
            <a:r>
              <a:rPr lang="en-US" baseline="30000" dirty="0" smtClean="0"/>
              <a:t>®</a:t>
            </a:r>
            <a:endParaRPr lang="en-US" dirty="0"/>
          </a:p>
          <a:p>
            <a:r>
              <a:rPr lang="en-US" dirty="0" err="1" smtClean="0"/>
              <a:t>Lumacell</a:t>
            </a:r>
            <a:r>
              <a:rPr lang="en-US" baseline="30000" dirty="0" smtClean="0"/>
              <a:t>®</a:t>
            </a:r>
            <a:endParaRPr lang="en-US" dirty="0" smtClean="0"/>
          </a:p>
          <a:p>
            <a:r>
              <a:rPr lang="en-US" dirty="0" err="1" smtClean="0"/>
              <a:t>Marrette</a:t>
            </a:r>
            <a:r>
              <a:rPr lang="en-US" baseline="30000" dirty="0"/>
              <a:t>®</a:t>
            </a:r>
          </a:p>
          <a:p>
            <a:r>
              <a:rPr lang="en-US" dirty="0" smtClean="0"/>
              <a:t>Ready-Lite</a:t>
            </a:r>
            <a:r>
              <a:rPr lang="en-US" baseline="30000" dirty="0" smtClean="0"/>
              <a:t>®</a:t>
            </a:r>
            <a:r>
              <a:rPr lang="en-US" dirty="0" smtClean="0"/>
              <a:t> </a:t>
            </a:r>
          </a:p>
          <a:p>
            <a:r>
              <a:rPr lang="en-US" dirty="0" err="1" smtClean="0"/>
              <a:t>Reznor</a:t>
            </a:r>
            <a:r>
              <a:rPr lang="en-US" baseline="30000" dirty="0" smtClean="0"/>
              <a:t>®</a:t>
            </a:r>
            <a:endParaRPr lang="en-US" dirty="0"/>
          </a:p>
          <a:p>
            <a:r>
              <a:rPr lang="en-US" dirty="0" err="1" smtClean="0"/>
              <a:t>Superstrut</a:t>
            </a:r>
            <a:r>
              <a:rPr lang="en-US" baseline="30000" dirty="0" smtClean="0"/>
              <a:t>®</a:t>
            </a:r>
            <a:endParaRPr lang="en-US" dirty="0"/>
          </a:p>
          <a:p>
            <a:r>
              <a:rPr lang="en-US" dirty="0" smtClean="0"/>
              <a:t>T&amp;B</a:t>
            </a:r>
            <a:r>
              <a:rPr lang="en-US" baseline="30000" dirty="0" smtClean="0"/>
              <a:t>® </a:t>
            </a:r>
            <a:r>
              <a:rPr lang="en-US" dirty="0" smtClean="0"/>
              <a:t> Cable Tray</a:t>
            </a:r>
            <a:endParaRPr lang="en-US" dirty="0"/>
          </a:p>
        </p:txBody>
      </p:sp>
      <p:sp>
        <p:nvSpPr>
          <p:cNvPr id="5" name="Content Placeholder 4"/>
          <p:cNvSpPr>
            <a:spLocks noGrp="1"/>
          </p:cNvSpPr>
          <p:nvPr>
            <p:ph idx="14"/>
          </p:nvPr>
        </p:nvSpPr>
        <p:spPr/>
        <p:txBody>
          <a:bodyPr/>
          <a:lstStyle/>
          <a:p>
            <a:r>
              <a:rPr lang="en-US"/>
              <a:t>Thomas &amp; Betts brands</a:t>
            </a:r>
            <a:br>
              <a:rPr lang="en-US"/>
            </a:br>
            <a:r>
              <a:rPr lang="en-US"/>
              <a:t>for total project cost</a:t>
            </a:r>
          </a:p>
          <a:p>
            <a:r>
              <a:rPr lang="en-US" smtClean="0"/>
              <a:t>reduction</a:t>
            </a:r>
            <a:endParaRPr lang="en-US"/>
          </a:p>
        </p:txBody>
      </p:sp>
      <p:sp>
        <p:nvSpPr>
          <p:cNvPr id="7" name="TextBox 33"/>
          <p:cNvSpPr txBox="1">
            <a:spLocks noChangeArrowheads="1"/>
          </p:cNvSpPr>
          <p:nvPr/>
        </p:nvSpPr>
        <p:spPr bwMode="auto">
          <a:xfrm>
            <a:off x="4738646" y="4768517"/>
            <a:ext cx="20160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a:t>Blackburn</a:t>
            </a:r>
            <a:r>
              <a:rPr lang="en-US" sz="1000" b="1" baseline="30000" dirty="0"/>
              <a:t>®</a:t>
            </a:r>
          </a:p>
          <a:p>
            <a:pPr algn="ctr"/>
            <a:r>
              <a:rPr lang="en-US" sz="900" dirty="0" smtClean="0"/>
              <a:t>Compression Connectors</a:t>
            </a:r>
          </a:p>
          <a:p>
            <a:pPr algn="ctr"/>
            <a:r>
              <a:rPr lang="en-US" sz="900" dirty="0" smtClean="0"/>
              <a:t>Featuring the Color-Keyed</a:t>
            </a:r>
            <a:r>
              <a:rPr lang="en-US" sz="900" baseline="30000" dirty="0" smtClean="0"/>
              <a:t>®</a:t>
            </a:r>
            <a:r>
              <a:rPr lang="en-US" sz="900" dirty="0" smtClean="0"/>
              <a:t> System</a:t>
            </a:r>
            <a:endParaRPr lang="en-US" sz="900" dirty="0"/>
          </a:p>
        </p:txBody>
      </p:sp>
      <p:sp>
        <p:nvSpPr>
          <p:cNvPr id="8" name="TextBox 33"/>
          <p:cNvSpPr txBox="1">
            <a:spLocks noChangeArrowheads="1"/>
          </p:cNvSpPr>
          <p:nvPr/>
        </p:nvSpPr>
        <p:spPr bwMode="auto">
          <a:xfrm>
            <a:off x="2267296" y="4837767"/>
            <a:ext cx="25273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smtClean="0"/>
              <a:t>Express Tray</a:t>
            </a:r>
            <a:r>
              <a:rPr lang="en-US" sz="1000" b="1" baseline="30000" dirty="0" smtClean="0"/>
              <a:t>®</a:t>
            </a:r>
            <a:endParaRPr lang="en-US" sz="1000" b="1" baseline="30000" dirty="0"/>
          </a:p>
          <a:p>
            <a:pPr algn="ctr"/>
            <a:r>
              <a:rPr lang="en-US" sz="900" dirty="0" smtClean="0"/>
              <a:t>Wire Basket Tray</a:t>
            </a:r>
            <a:endParaRPr lang="en-US" sz="900"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5435" y="3836142"/>
            <a:ext cx="1022505" cy="895486"/>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4008468889"/>
              </p:ext>
            </p:extLst>
          </p:nvPr>
        </p:nvGraphicFramePr>
        <p:xfrm>
          <a:off x="457200" y="2048888"/>
          <a:ext cx="2106151" cy="2725857"/>
        </p:xfrm>
        <a:graphic>
          <a:graphicData uri="http://schemas.openxmlformats.org/presentationml/2006/ole">
            <mc:AlternateContent xmlns:mc="http://schemas.openxmlformats.org/markup-compatibility/2006">
              <mc:Choice xmlns:v="urn:schemas-microsoft-com:vml" Requires="v">
                <p:oleObj spid="_x0000_s8214" name="Acrobat Document" r:id="rId4" imgW="5829233" imgH="7543775" progId="AcroExch.Document.11">
                  <p:embed/>
                </p:oleObj>
              </mc:Choice>
              <mc:Fallback>
                <p:oleObj name="Acrobat Document" r:id="rId4" imgW="5829233" imgH="7543775" progId="AcroExch.Document.11">
                  <p:embed/>
                  <p:pic>
                    <p:nvPicPr>
                      <p:cNvPr id="0" name=""/>
                      <p:cNvPicPr/>
                      <p:nvPr/>
                    </p:nvPicPr>
                    <p:blipFill>
                      <a:blip r:embed="rId5"/>
                      <a:stretch>
                        <a:fillRect/>
                      </a:stretch>
                    </p:blipFill>
                    <p:spPr>
                      <a:xfrm>
                        <a:off x="457200" y="2048888"/>
                        <a:ext cx="2106151" cy="2725857"/>
                      </a:xfrm>
                      <a:prstGeom prst="rect">
                        <a:avLst/>
                      </a:prstGeom>
                    </p:spPr>
                  </p:pic>
                </p:oleObj>
              </mc:Fallback>
            </mc:AlternateContent>
          </a:graphicData>
        </a:graphic>
      </p:graphicFrame>
      <p:sp>
        <p:nvSpPr>
          <p:cNvPr id="6" name="TextBox 5"/>
          <p:cNvSpPr txBox="1"/>
          <p:nvPr/>
        </p:nvSpPr>
        <p:spPr>
          <a:xfrm>
            <a:off x="3352800" y="5996238"/>
            <a:ext cx="2552302" cy="400110"/>
          </a:xfrm>
          <a:prstGeom prst="rect">
            <a:avLst/>
          </a:prstGeom>
          <a:noFill/>
        </p:spPr>
        <p:txBody>
          <a:bodyPr wrap="none" rtlCol="0">
            <a:spAutoFit/>
          </a:bodyPr>
          <a:lstStyle/>
          <a:p>
            <a:pPr algn="ctr"/>
            <a:r>
              <a:rPr lang="en-US" sz="1000" b="1" dirty="0" err="1">
                <a:latin typeface="Arial" pitchFamily="34" charset="0"/>
                <a:cs typeface="Arial" pitchFamily="34" charset="0"/>
              </a:rPr>
              <a:t>Emergi</a:t>
            </a:r>
            <a:r>
              <a:rPr lang="en-US" sz="1000" b="1" dirty="0">
                <a:latin typeface="Arial" pitchFamily="34" charset="0"/>
                <a:cs typeface="Arial" pitchFamily="34" charset="0"/>
              </a:rPr>
              <a:t>-Lite</a:t>
            </a:r>
            <a:r>
              <a:rPr lang="en-US" sz="1000" b="1" baseline="30000" dirty="0" smtClean="0">
                <a:latin typeface="Arial" pitchFamily="34" charset="0"/>
                <a:cs typeface="Arial" pitchFamily="34" charset="0"/>
              </a:rPr>
              <a:t>® </a:t>
            </a:r>
            <a:r>
              <a:rPr lang="en-US" sz="1000" b="1" dirty="0" smtClean="0">
                <a:latin typeface="Arial" pitchFamily="34" charset="0"/>
                <a:cs typeface="Arial" pitchFamily="34" charset="0"/>
              </a:rPr>
              <a:t>/</a:t>
            </a:r>
            <a:r>
              <a:rPr lang="en-US" sz="1000" b="1" dirty="0" err="1" smtClean="0">
                <a:latin typeface="Arial" pitchFamily="34" charset="0"/>
                <a:cs typeface="Arial" pitchFamily="34" charset="0"/>
              </a:rPr>
              <a:t>Lumacell</a:t>
            </a:r>
            <a:r>
              <a:rPr lang="en-US" sz="1000" b="1" baseline="30000" dirty="0" smtClean="0">
                <a:latin typeface="Arial" pitchFamily="34" charset="0"/>
                <a:cs typeface="Arial" pitchFamily="34" charset="0"/>
              </a:rPr>
              <a:t>® </a:t>
            </a:r>
            <a:r>
              <a:rPr lang="en-US" sz="1000" b="1" dirty="0" smtClean="0">
                <a:latin typeface="Arial" pitchFamily="34" charset="0"/>
                <a:cs typeface="Arial" pitchFamily="34" charset="0"/>
              </a:rPr>
              <a:t>/Ready-Lite</a:t>
            </a:r>
            <a:r>
              <a:rPr lang="en-US" sz="1000" b="1" baseline="30000" dirty="0" smtClean="0">
                <a:latin typeface="Arial" pitchFamily="34" charset="0"/>
                <a:cs typeface="Arial" pitchFamily="34" charset="0"/>
              </a:rPr>
              <a:t>®</a:t>
            </a:r>
            <a:r>
              <a:rPr lang="en-US" sz="1000" b="1" dirty="0" smtClean="0">
                <a:latin typeface="Arial" pitchFamily="34" charset="0"/>
                <a:cs typeface="Arial" pitchFamily="34" charset="0"/>
              </a:rPr>
              <a:t> </a:t>
            </a:r>
            <a:endParaRPr lang="en-US" sz="1000" b="1" dirty="0">
              <a:latin typeface="Arial" pitchFamily="34" charset="0"/>
              <a:cs typeface="Arial" pitchFamily="34" charset="0"/>
            </a:endParaRPr>
          </a:p>
          <a:p>
            <a:r>
              <a:rPr lang="en-US" sz="1000" dirty="0">
                <a:latin typeface="Arial" pitchFamily="34" charset="0"/>
                <a:cs typeface="Arial" pitchFamily="34" charset="0"/>
              </a:rPr>
              <a:t>Emergency </a:t>
            </a:r>
            <a:r>
              <a:rPr lang="en-US" sz="1000" dirty="0" smtClean="0">
                <a:latin typeface="Arial" pitchFamily="34" charset="0"/>
                <a:cs typeface="Arial" pitchFamily="34" charset="0"/>
              </a:rPr>
              <a:t>Lighting Management System</a:t>
            </a:r>
            <a:endParaRPr lang="en-US" sz="1000" dirty="0">
              <a:latin typeface="Arial" pitchFamily="34" charset="0"/>
              <a:cs typeface="Arial" pitchFamily="34" charset="0"/>
            </a:endParaRPr>
          </a:p>
        </p:txBody>
      </p:sp>
      <p:pic>
        <p:nvPicPr>
          <p:cNvPr id="8199"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20724" b="14762"/>
          <a:stretch/>
        </p:blipFill>
        <p:spPr bwMode="auto">
          <a:xfrm>
            <a:off x="2901211" y="3998976"/>
            <a:ext cx="1300163" cy="83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70894" y="5105400"/>
            <a:ext cx="625815" cy="88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064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1453466" y="1608667"/>
            <a:ext cx="6372533" cy="4453462"/>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1905000" y="4177039"/>
            <a:ext cx="5920998" cy="775961"/>
          </a:xfrm>
        </p:spPr>
        <p:txBody>
          <a:bodyPr/>
          <a:lstStyle/>
          <a:p>
            <a:r>
              <a:rPr lang="en-US"/>
              <a:t>Continuous Operation &amp; </a:t>
            </a:r>
            <a:r>
              <a:rPr lang="en-US" smtClean="0"/>
              <a:t>Sustainability</a:t>
            </a:r>
            <a:endParaRPr lang="en-US"/>
          </a:p>
        </p:txBody>
      </p:sp>
      <p:pic>
        <p:nvPicPr>
          <p:cNvPr id="4" name="Picture 18" descr="Continuous.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200" y="4301622"/>
            <a:ext cx="7366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630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a:t>
            </a:r>
            <a:r>
              <a:rPr lang="en-US" dirty="0"/>
              <a:t>Operation &amp; Sustainability</a:t>
            </a:r>
          </a:p>
        </p:txBody>
      </p:sp>
      <p:sp>
        <p:nvSpPr>
          <p:cNvPr id="3" name="Content Placeholder 2"/>
          <p:cNvSpPr>
            <a:spLocks noGrp="1"/>
          </p:cNvSpPr>
          <p:nvPr>
            <p:ph idx="1"/>
          </p:nvPr>
        </p:nvSpPr>
        <p:spPr/>
        <p:txBody>
          <a:bodyPr/>
          <a:lstStyle/>
          <a:p>
            <a:pPr marL="0" indent="0">
              <a:buNone/>
            </a:pPr>
            <a:r>
              <a:rPr lang="en-US" dirty="0"/>
              <a:t>Technology and regulatory evolution are </a:t>
            </a:r>
            <a:r>
              <a:rPr lang="en-US" dirty="0" smtClean="0"/>
              <a:t>driving</a:t>
            </a:r>
            <a:br>
              <a:rPr lang="en-US" dirty="0" smtClean="0"/>
            </a:br>
            <a:r>
              <a:rPr lang="en-US" dirty="0" smtClean="0"/>
              <a:t>change </a:t>
            </a:r>
            <a:r>
              <a:rPr lang="en-US" dirty="0"/>
              <a:t>throughout </a:t>
            </a:r>
            <a:r>
              <a:rPr lang="en-US" dirty="0" smtClean="0"/>
              <a:t>commercial </a:t>
            </a:r>
            <a:r>
              <a:rPr lang="en-US" dirty="0"/>
              <a:t>and </a:t>
            </a:r>
            <a:r>
              <a:rPr lang="en-US" dirty="0" smtClean="0"/>
              <a:t>institutional</a:t>
            </a:r>
            <a:br>
              <a:rPr lang="en-US" dirty="0" smtClean="0"/>
            </a:br>
            <a:r>
              <a:rPr lang="en-US" dirty="0" smtClean="0"/>
              <a:t>facilities</a:t>
            </a:r>
            <a:r>
              <a:rPr lang="en-US" dirty="0"/>
              <a:t>. Thomas &amp; Betts is focused on </a:t>
            </a:r>
            <a:r>
              <a:rPr lang="en-US" dirty="0" smtClean="0"/>
              <a:t>providing</a:t>
            </a:r>
            <a:br>
              <a:rPr lang="en-US" dirty="0" smtClean="0"/>
            </a:br>
            <a:r>
              <a:rPr lang="en-US" dirty="0" smtClean="0"/>
              <a:t>innovative </a:t>
            </a:r>
            <a:r>
              <a:rPr lang="en-US" dirty="0"/>
              <a:t>electrical solutions that are not only </a:t>
            </a:r>
            <a:r>
              <a:rPr lang="en-US" dirty="0" smtClean="0"/>
              <a:t>highly</a:t>
            </a:r>
            <a:br>
              <a:rPr lang="en-US" dirty="0" smtClean="0"/>
            </a:br>
            <a:r>
              <a:rPr lang="en-US" dirty="0" smtClean="0"/>
              <a:t>durable and maintain </a:t>
            </a:r>
            <a:r>
              <a:rPr lang="en-US" dirty="0"/>
              <a:t>integrity over time, but are </a:t>
            </a:r>
            <a:r>
              <a:rPr lang="en-US" dirty="0" smtClean="0"/>
              <a:t>also flexible </a:t>
            </a:r>
            <a:r>
              <a:rPr lang="en-US" dirty="0"/>
              <a:t>to efficiently accommodate future demands.</a:t>
            </a:r>
          </a:p>
          <a:p>
            <a:pPr marL="0" indent="0">
              <a:buNone/>
            </a:pPr>
            <a:endParaRPr lang="en-US" dirty="0"/>
          </a:p>
        </p:txBody>
      </p:sp>
      <p:sp>
        <p:nvSpPr>
          <p:cNvPr id="4" name="Content Placeholder 3"/>
          <p:cNvSpPr>
            <a:spLocks noGrp="1"/>
          </p:cNvSpPr>
          <p:nvPr>
            <p:ph idx="13"/>
          </p:nvPr>
        </p:nvSpPr>
        <p:spPr/>
        <p:txBody>
          <a:bodyPr/>
          <a:lstStyle/>
          <a:p>
            <a:r>
              <a:rPr lang="en-US" dirty="0" err="1" smtClean="0"/>
              <a:t>Carlon</a:t>
            </a:r>
            <a:r>
              <a:rPr lang="en-US" baseline="30000" dirty="0" smtClean="0"/>
              <a:t>®</a:t>
            </a:r>
            <a:endParaRPr lang="en-US" dirty="0" smtClean="0"/>
          </a:p>
          <a:p>
            <a:r>
              <a:rPr lang="en-US" dirty="0" err="1" smtClean="0"/>
              <a:t>Elastimold</a:t>
            </a:r>
            <a:r>
              <a:rPr lang="en-US" baseline="30000" dirty="0"/>
              <a:t>®</a:t>
            </a:r>
          </a:p>
          <a:p>
            <a:r>
              <a:rPr lang="en-US" dirty="0" err="1" smtClean="0"/>
              <a:t>Emergi</a:t>
            </a:r>
            <a:r>
              <a:rPr lang="en-US" dirty="0" smtClean="0"/>
              <a:t>-Lite</a:t>
            </a:r>
            <a:r>
              <a:rPr lang="en-US" baseline="30000" dirty="0" smtClean="0"/>
              <a:t>®</a:t>
            </a:r>
            <a:endParaRPr lang="en-US" dirty="0" smtClean="0"/>
          </a:p>
          <a:p>
            <a:r>
              <a:rPr lang="en-US" dirty="0" smtClean="0"/>
              <a:t>Iberville</a:t>
            </a:r>
            <a:r>
              <a:rPr lang="en-US" baseline="30000" dirty="0" smtClean="0"/>
              <a:t>®</a:t>
            </a:r>
            <a:endParaRPr lang="en-US" dirty="0" smtClean="0"/>
          </a:p>
          <a:p>
            <a:r>
              <a:rPr lang="en-US" dirty="0" err="1" smtClean="0"/>
              <a:t>Lumacell</a:t>
            </a:r>
            <a:r>
              <a:rPr lang="en-US" baseline="30000" dirty="0" smtClean="0"/>
              <a:t>®</a:t>
            </a:r>
            <a:endParaRPr lang="en-US" dirty="0" smtClean="0"/>
          </a:p>
          <a:p>
            <a:r>
              <a:rPr lang="en-US" dirty="0" err="1" smtClean="0"/>
              <a:t>Marrette</a:t>
            </a:r>
            <a:r>
              <a:rPr lang="en-US" baseline="30000" dirty="0" smtClean="0"/>
              <a:t>®</a:t>
            </a:r>
            <a:endParaRPr lang="en-US" dirty="0" smtClean="0"/>
          </a:p>
          <a:p>
            <a:r>
              <a:rPr lang="en-US" dirty="0" smtClean="0"/>
              <a:t>Ready-Lite</a:t>
            </a:r>
            <a:r>
              <a:rPr lang="en-US" baseline="30000" dirty="0" smtClean="0"/>
              <a:t>®</a:t>
            </a:r>
            <a:endParaRPr lang="en-US" dirty="0" smtClean="0"/>
          </a:p>
          <a:p>
            <a:r>
              <a:rPr lang="en-US" dirty="0" err="1" smtClean="0"/>
              <a:t>Red•Dot</a:t>
            </a:r>
            <a:r>
              <a:rPr lang="en-US" baseline="30000" dirty="0"/>
              <a:t>®</a:t>
            </a:r>
          </a:p>
          <a:p>
            <a:r>
              <a:rPr lang="en-US" dirty="0" err="1" smtClean="0"/>
              <a:t>Reznor</a:t>
            </a:r>
            <a:r>
              <a:rPr lang="en-US" baseline="30000" dirty="0" smtClean="0"/>
              <a:t>®</a:t>
            </a:r>
            <a:endParaRPr lang="en-US" dirty="0" smtClean="0"/>
          </a:p>
          <a:p>
            <a:r>
              <a:rPr lang="en-US" dirty="0" smtClean="0"/>
              <a:t>Shrink-</a:t>
            </a:r>
            <a:r>
              <a:rPr lang="en-US" dirty="0" err="1" smtClean="0"/>
              <a:t>Kon</a:t>
            </a:r>
            <a:r>
              <a:rPr lang="en-US" baseline="30000" dirty="0" err="1" smtClean="0"/>
              <a:t>TM</a:t>
            </a:r>
            <a:endParaRPr lang="en-US" dirty="0" smtClean="0"/>
          </a:p>
          <a:p>
            <a:r>
              <a:rPr lang="en-US" dirty="0" err="1" smtClean="0"/>
              <a:t>Sta-Kon</a:t>
            </a:r>
            <a:r>
              <a:rPr lang="en-US" baseline="30000" dirty="0" smtClean="0"/>
              <a:t>®</a:t>
            </a:r>
            <a:endParaRPr lang="en-US" dirty="0" smtClean="0"/>
          </a:p>
          <a:p>
            <a:r>
              <a:rPr lang="en-US" dirty="0" smtClean="0"/>
              <a:t>Steel City</a:t>
            </a:r>
            <a:r>
              <a:rPr lang="en-US" baseline="30000" dirty="0"/>
              <a:t>®</a:t>
            </a:r>
          </a:p>
          <a:p>
            <a:r>
              <a:rPr lang="en-US" dirty="0" smtClean="0"/>
              <a:t>T&amp;B</a:t>
            </a:r>
            <a:r>
              <a:rPr lang="en-US" baseline="30000" dirty="0" smtClean="0"/>
              <a:t>®</a:t>
            </a:r>
            <a:r>
              <a:rPr lang="en-US" dirty="0" smtClean="0"/>
              <a:t> Cable Tray</a:t>
            </a:r>
            <a:endParaRPr lang="en-US" dirty="0"/>
          </a:p>
        </p:txBody>
      </p:sp>
      <p:sp>
        <p:nvSpPr>
          <p:cNvPr id="5" name="Content Placeholder 4"/>
          <p:cNvSpPr>
            <a:spLocks noGrp="1"/>
          </p:cNvSpPr>
          <p:nvPr>
            <p:ph idx="14"/>
          </p:nvPr>
        </p:nvSpPr>
        <p:spPr/>
        <p:txBody>
          <a:bodyPr/>
          <a:lstStyle/>
          <a:p>
            <a:r>
              <a:rPr lang="en-US"/>
              <a:t>Thomas &amp; Betts brands</a:t>
            </a:r>
            <a:br>
              <a:rPr lang="en-US"/>
            </a:br>
            <a:r>
              <a:rPr lang="en-US"/>
              <a:t>for continuous operation</a:t>
            </a:r>
            <a:br>
              <a:rPr lang="en-US"/>
            </a:br>
            <a:r>
              <a:rPr lang="en-US"/>
              <a:t>&amp; </a:t>
            </a:r>
            <a:r>
              <a:rPr lang="en-US" smtClean="0"/>
              <a:t>sustainability</a:t>
            </a:r>
            <a:endParaRPr lang="en-US"/>
          </a:p>
        </p:txBody>
      </p:sp>
      <p:pic>
        <p:nvPicPr>
          <p:cNvPr id="6" name="Picture 5" descr="Stadium_Construction_g124831762.eps"/>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512" y="1908097"/>
            <a:ext cx="2075366" cy="2732049"/>
          </a:xfrm>
          <a:prstGeom prst="rect">
            <a:avLst/>
          </a:prstGeom>
        </p:spPr>
      </p:pic>
      <p:sp>
        <p:nvSpPr>
          <p:cNvPr id="7" name="TextBox 29"/>
          <p:cNvSpPr txBox="1">
            <a:spLocks noChangeArrowheads="1"/>
          </p:cNvSpPr>
          <p:nvPr/>
        </p:nvSpPr>
        <p:spPr bwMode="auto">
          <a:xfrm>
            <a:off x="3534937" y="4531549"/>
            <a:ext cx="21844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err="1"/>
              <a:t>Elastimold</a:t>
            </a:r>
            <a:r>
              <a:rPr lang="en-US" sz="1000" b="1" baseline="30000" dirty="0"/>
              <a:t>®</a:t>
            </a:r>
          </a:p>
          <a:p>
            <a:pPr algn="ctr"/>
            <a:r>
              <a:rPr lang="en-US" sz="900" smtClean="0"/>
              <a:t>Solid-Dielectric Switchgear</a:t>
            </a:r>
            <a:endParaRPr lang="en-US" sz="900" dirty="0"/>
          </a:p>
        </p:txBody>
      </p:sp>
      <p:sp>
        <p:nvSpPr>
          <p:cNvPr id="8" name="TextBox 29"/>
          <p:cNvSpPr txBox="1">
            <a:spLocks noChangeArrowheads="1"/>
          </p:cNvSpPr>
          <p:nvPr/>
        </p:nvSpPr>
        <p:spPr bwMode="auto">
          <a:xfrm>
            <a:off x="4645838" y="5593222"/>
            <a:ext cx="21844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a:t>Steel City</a:t>
            </a:r>
            <a:r>
              <a:rPr lang="en-US" sz="1000" b="1" baseline="30000" dirty="0"/>
              <a:t>®</a:t>
            </a:r>
          </a:p>
          <a:p>
            <a:pPr algn="ctr"/>
            <a:r>
              <a:rPr lang="en-US" sz="900" dirty="0" smtClean="0"/>
              <a:t>68-HP Floor </a:t>
            </a:r>
            <a:r>
              <a:rPr lang="en-US" sz="900" dirty="0"/>
              <a:t>Boxes</a:t>
            </a:r>
          </a:p>
        </p:txBody>
      </p:sp>
      <p:sp>
        <p:nvSpPr>
          <p:cNvPr id="9" name="TextBox 29"/>
          <p:cNvSpPr txBox="1">
            <a:spLocks noChangeArrowheads="1"/>
          </p:cNvSpPr>
          <p:nvPr/>
        </p:nvSpPr>
        <p:spPr bwMode="auto">
          <a:xfrm>
            <a:off x="2461438" y="5648980"/>
            <a:ext cx="218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a:r>
              <a:rPr lang="en-US" sz="1000" b="1" dirty="0"/>
              <a:t>Red Dot</a:t>
            </a:r>
            <a:r>
              <a:rPr lang="en-US" sz="1000" b="1" baseline="30000" dirty="0"/>
              <a:t>®</a:t>
            </a:r>
          </a:p>
          <a:p>
            <a:pPr algn="ctr"/>
            <a:r>
              <a:rPr lang="en-US" sz="900" dirty="0"/>
              <a:t>Code </a:t>
            </a:r>
            <a:r>
              <a:rPr lang="en-US" sz="900" dirty="0" err="1" smtClean="0"/>
              <a:t>Keeper</a:t>
            </a:r>
            <a:r>
              <a:rPr lang="en-US" sz="900" baseline="30000" dirty="0" err="1" smtClean="0"/>
              <a:t>TM</a:t>
            </a:r>
            <a:r>
              <a:rPr lang="en-US" sz="900" dirty="0" smtClean="0"/>
              <a:t> </a:t>
            </a:r>
            <a:r>
              <a:rPr lang="en-US" sz="900" dirty="0"/>
              <a:t>Weatherproof</a:t>
            </a:r>
          </a:p>
          <a:p>
            <a:pPr algn="ctr"/>
            <a:r>
              <a:rPr lang="en-US" sz="900" dirty="0"/>
              <a:t>While-in-Use Covers</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8252" y="4839742"/>
            <a:ext cx="747748" cy="747748"/>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5263" y="4663598"/>
            <a:ext cx="779347" cy="985382"/>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85786" y="3502538"/>
            <a:ext cx="682702" cy="1098379"/>
          </a:xfrm>
          <a:prstGeom prst="rect">
            <a:avLst/>
          </a:prstGeom>
        </p:spPr>
      </p:pic>
    </p:spTree>
    <p:extLst>
      <p:ext uri="{BB962C8B-B14F-4D97-AF65-F5344CB8AC3E}">
        <p14:creationId xmlns:p14="http://schemas.microsoft.com/office/powerpoint/2010/main" val="3084624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904</TotalTime>
  <Words>920</Words>
  <Application>Microsoft Office PowerPoint</Application>
  <PresentationFormat>On-screen Show (4:3)</PresentationFormat>
  <Paragraphs>269</Paragraphs>
  <Slides>22</Slides>
  <Notes>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22</vt:i4>
      </vt:variant>
    </vt:vector>
  </HeadingPairs>
  <TitlesOfParts>
    <vt:vector size="26" baseType="lpstr">
      <vt:lpstr>Office Theme</vt:lpstr>
      <vt:lpstr>1_Office Theme</vt:lpstr>
      <vt:lpstr>Custom Design</vt:lpstr>
      <vt:lpstr>Acrobat Document</vt:lpstr>
      <vt:lpstr>PowerPoint Presentation</vt:lpstr>
      <vt:lpstr>Key Business Drivers for Commercial and Institutional Construction</vt:lpstr>
      <vt:lpstr>T&amp;B Engineered Solutions for Every  Project</vt:lpstr>
      <vt:lpstr>Electrical System Issues for Commercial and Institutional Facilities</vt:lpstr>
      <vt:lpstr>Total Project Cost Reduction</vt:lpstr>
      <vt:lpstr>Total Project Cost Reduction</vt:lpstr>
      <vt:lpstr> Total Project Cost Reduction</vt:lpstr>
      <vt:lpstr>Continuous Operation &amp; Sustainability</vt:lpstr>
      <vt:lpstr>Continuous Operation &amp; Sustainability</vt:lpstr>
      <vt:lpstr>Continuous Operation &amp; Sustainability</vt:lpstr>
      <vt:lpstr>Grounding &amp; Bonding</vt:lpstr>
      <vt:lpstr>Grounding &amp; Bonding</vt:lpstr>
      <vt:lpstr>Grounding &amp; Bonding</vt:lpstr>
      <vt:lpstr>Safety</vt:lpstr>
      <vt:lpstr> Safety</vt:lpstr>
      <vt:lpstr> Safety</vt:lpstr>
      <vt:lpstr>Power Quality, Efficiency &amp; Reliability</vt:lpstr>
      <vt:lpstr>Power Quality, Efficiency &amp; Reliability</vt:lpstr>
      <vt:lpstr>Power Quality, Efficiency &amp; Reliability</vt:lpstr>
      <vt:lpstr>PowerPoint Presentation</vt:lpstr>
      <vt:lpstr>Liquid Ingress Protection</vt:lpstr>
      <vt:lpstr>Thank You!!!</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Carole Poirier</dc:creator>
  <cp:lastModifiedBy>Sophie Hamel</cp:lastModifiedBy>
  <cp:revision>84</cp:revision>
  <dcterms:created xsi:type="dcterms:W3CDTF">2013-01-03T19:41:28Z</dcterms:created>
  <dcterms:modified xsi:type="dcterms:W3CDTF">2013-06-07T13:30:16Z</dcterms:modified>
</cp:coreProperties>
</file>