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57" r:id="rId1"/>
  </p:sldMasterIdLst>
  <p:notesMasterIdLst>
    <p:notesMasterId r:id="rId30"/>
  </p:notesMasterIdLst>
  <p:handoutMasterIdLst>
    <p:handoutMasterId r:id="rId31"/>
  </p:handoutMasterIdLst>
  <p:sldIdLst>
    <p:sldId id="261" r:id="rId2"/>
    <p:sldId id="260" r:id="rId3"/>
    <p:sldId id="298" r:id="rId4"/>
    <p:sldId id="264" r:id="rId5"/>
    <p:sldId id="269" r:id="rId6"/>
    <p:sldId id="267" r:id="rId7"/>
    <p:sldId id="300" r:id="rId8"/>
    <p:sldId id="311" r:id="rId9"/>
    <p:sldId id="312" r:id="rId10"/>
    <p:sldId id="313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14" r:id="rId20"/>
    <p:sldId id="287" r:id="rId21"/>
    <p:sldId id="305" r:id="rId22"/>
    <p:sldId id="276" r:id="rId23"/>
    <p:sldId id="274" r:id="rId24"/>
    <p:sldId id="302" r:id="rId25"/>
    <p:sldId id="289" r:id="rId26"/>
    <p:sldId id="290" r:id="rId27"/>
    <p:sldId id="306" r:id="rId28"/>
    <p:sldId id="297" r:id="rId29"/>
  </p:sldIdLst>
  <p:sldSz cx="9144000" cy="6858000" type="letter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A47"/>
    <a:srgbClr val="BC4039"/>
    <a:srgbClr val="46E34D"/>
    <a:srgbClr val="00CCFF"/>
    <a:srgbClr val="FCF305"/>
    <a:srgbClr val="000000"/>
    <a:srgbClr val="2256AB"/>
    <a:srgbClr val="206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465" autoAdjust="0"/>
    <p:restoredTop sz="94711" autoAdjust="0"/>
  </p:normalViewPr>
  <p:slideViewPr>
    <p:cSldViewPr snapToGrid="0">
      <p:cViewPr>
        <p:scale>
          <a:sx n="100" d="100"/>
          <a:sy n="100" d="100"/>
        </p:scale>
        <p:origin x="-1944" y="-324"/>
      </p:cViewPr>
      <p:guideLst>
        <p:guide orient="horz" pos="17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47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ED08A3-6EEF-4BA1-A1A1-097106CD1649}" type="datetime1">
              <a:rPr lang="en-US"/>
              <a:pPr>
                <a:defRPr/>
              </a:pPr>
              <a:t>6/7/2013</a:t>
            </a:fld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6B602D-2255-4E46-AB01-FBE54B4B0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94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0ED58D-AB6D-4413-AA25-03E93E2D4A24}" type="datetime1">
              <a:rPr lang="en-US"/>
              <a:pPr>
                <a:defRPr/>
              </a:pPr>
              <a:t>6/7/2013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DCD9B2-FC28-4109-AC82-04C6C4772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3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4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1BBD8A-63EC-4887-AC6D-EE4A9713EC27}" type="slidenum">
              <a:rPr lang="en-US" smtClean="0">
                <a:ea typeface="ＭＳ Ｐゴシック" pitchFamily="34" charset="-128"/>
              </a:rPr>
              <a:pPr/>
              <a:t>2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3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3347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F85FBA5F-5A8A-4FF5-B5B4-B2B886E6741B}" type="slidenum">
              <a:rPr lang="en-US" sz="1200"/>
              <a:pPr algn="r" eaLnBrk="0" hangingPunct="0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5395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EE87BF13-033E-439E-80B5-8FA513987CFC}" type="slidenum">
              <a:rPr lang="en-US" sz="1200"/>
              <a:pPr algn="r" eaLnBrk="0" hangingPunct="0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43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34750865-68CE-471E-ACC8-B4042586AA17}" type="slidenum">
              <a:rPr lang="en-US" sz="1200"/>
              <a:pPr algn="r" eaLnBrk="0" hangingPunct="0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9491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1FFE11A8-CEF2-4FC4-810E-B843FEB4A534}" type="slidenum">
              <a:rPr lang="en-US" sz="1200"/>
              <a:pPr algn="r" eaLnBrk="0" hangingPunct="0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1539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999E1CA1-F80F-41E4-BCF5-CA3C2A0DA594}" type="slidenum">
              <a:rPr lang="en-US" sz="1200"/>
              <a:pPr algn="r" eaLnBrk="0" hangingPunct="0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3587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0BAB5060-7B40-4407-B32D-1E8D864A20D0}" type="slidenum">
              <a:rPr lang="en-US" sz="1200"/>
              <a:pPr algn="r" eaLnBrk="0" hangingPunct="0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5635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848CFEEC-D262-440B-852B-27B9610B92AE}" type="slidenum">
              <a:rPr lang="en-US" sz="1200"/>
              <a:pPr algn="r" eaLnBrk="0" hangingPunct="0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7683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910261EC-036F-46CB-8B5D-84F6B1A861FC}" type="slidenum">
              <a:rPr lang="en-US" sz="1200"/>
              <a:pPr algn="r" eaLnBrk="0" hangingPunct="0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9731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D2EF0DC9-BF99-4C8A-AF2D-B9CA1D518764}" type="slidenum">
              <a:rPr lang="en-US" sz="1200"/>
              <a:pPr algn="r" eaLnBrk="0" hangingPunct="0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31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3D749A-374B-4B67-B50D-956E246E8BE1}" type="slidenum">
              <a:rPr lang="en-US" smtClean="0">
                <a:ea typeface="ＭＳ Ｐゴシック" pitchFamily="34" charset="-128"/>
              </a:rPr>
              <a:pPr/>
              <a:t>20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C228A0-E44E-430E-B13F-0F0BC5ACD2CF}" type="slidenum">
              <a:rPr lang="en-US" smtClean="0">
                <a:ea typeface="ＭＳ Ｐゴシック" pitchFamily="34" charset="-128"/>
              </a:rPr>
              <a:pPr/>
              <a:t>3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33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A44059-FA98-437E-8621-918FD480745F}" type="slidenum">
              <a:rPr lang="en-US" smtClean="0">
                <a:ea typeface="ＭＳ Ｐゴシック" pitchFamily="34" charset="-128"/>
              </a:rPr>
              <a:pPr/>
              <a:t>21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35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5F0FA4-B340-402B-8F89-76C5256690F4}" type="slidenum">
              <a:rPr lang="en-US" smtClean="0">
                <a:ea typeface="ＭＳ Ｐゴシック" pitchFamily="34" charset="-128"/>
              </a:rPr>
              <a:pPr/>
              <a:t>22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37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35EA54-0098-4F80-ABEC-D3B9BE76BD8C}" type="slidenum">
              <a:rPr lang="en-US" smtClean="0">
                <a:ea typeface="ＭＳ Ｐゴシック" pitchFamily="34" charset="-128"/>
              </a:rPr>
              <a:pPr/>
              <a:t>23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39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080F20-A349-4A88-8529-F814B04D9093}" type="slidenum">
              <a:rPr lang="en-US" smtClean="0">
                <a:ea typeface="ＭＳ Ｐゴシック" pitchFamily="34" charset="-128"/>
              </a:rPr>
              <a:pPr/>
              <a:t>24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2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E445EA-7768-4886-ADB8-3248FA354D40}" type="slidenum">
              <a:rPr lang="en-US" smtClean="0">
                <a:ea typeface="ＭＳ Ｐゴシック" pitchFamily="34" charset="-128"/>
              </a:rPr>
              <a:pPr/>
              <a:t>25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4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1CE3C0-7AD0-4959-9293-D8ABB26C525E}" type="slidenum">
              <a:rPr lang="en-US" smtClean="0">
                <a:ea typeface="ＭＳ Ｐゴシック" pitchFamily="34" charset="-128"/>
              </a:rPr>
              <a:pPr/>
              <a:t>26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6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0BDAFC-89A6-4CF2-9467-0B445CC4A373}" type="slidenum">
              <a:rPr lang="en-US" smtClean="0">
                <a:ea typeface="ＭＳ Ｐゴシック" pitchFamily="34" charset="-128"/>
              </a:rPr>
              <a:pPr/>
              <a:t>27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8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C3439D-131A-4576-B5B2-5F35AD40677C}" type="slidenum">
              <a:rPr lang="en-US" smtClean="0">
                <a:ea typeface="ＭＳ Ｐゴシック" pitchFamily="34" charset="-128"/>
              </a:rPr>
              <a:pPr/>
              <a:t>28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9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EA6A55-4EB8-472F-98F3-B5C128069B1F}" type="slidenum">
              <a:rPr lang="en-US" smtClean="0">
                <a:ea typeface="ＭＳ Ｐゴシック" pitchFamily="34" charset="-128"/>
              </a:rPr>
              <a:pPr/>
              <a:t>4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01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733A9A-6C2E-40DB-A334-1F83C1C8A527}" type="slidenum">
              <a:rPr lang="en-US" smtClean="0">
                <a:ea typeface="ＭＳ Ｐゴシック" pitchFamily="34" charset="-128"/>
              </a:rPr>
              <a:pPr/>
              <a:t>5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3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03E59D-BD59-4AD7-8B7C-B08F14D6596F}" type="slidenum">
              <a:rPr lang="en-US" smtClean="0">
                <a:ea typeface="ＭＳ Ｐゴシック" pitchFamily="34" charset="-128"/>
              </a:rPr>
              <a:pPr/>
              <a:t>6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095740-B403-4216-9E08-6C394F1C3A11}" type="slidenum">
              <a:rPr lang="en-US" smtClean="0">
                <a:ea typeface="ＭＳ Ｐゴシック" pitchFamily="34" charset="-128"/>
              </a:rPr>
              <a:pPr/>
              <a:t>7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03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FA2A2735-ECE4-4229-AA23-4B8794202B94}" type="slidenum">
              <a:rPr lang="en-US" sz="1200"/>
              <a:pPr algn="r" eaLnBrk="0" hangingPunct="0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9251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7FE770F3-5A8A-4994-9900-DE6550929C86}" type="slidenum">
              <a:rPr lang="en-US" sz="1200"/>
              <a:pPr algn="r" eaLnBrk="0" hangingPunct="0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11299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053A8922-4100-4254-B932-D7C739922470}" type="slidenum">
              <a:rPr lang="en-US" sz="1200"/>
              <a:pPr algn="r" eaLnBrk="0" hangingPunct="0"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0" y="857250"/>
          <a:ext cx="9144000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04" r:id="rId3" imgW="12733333" imgH="4990476" progId="MSPhotoEd.3">
                  <p:embed/>
                </p:oleObj>
              </mc:Choice>
              <mc:Fallback>
                <p:oleObj r:id="rId3" imgW="12733333" imgH="4990476" progId="MSPhotoEd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358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Thomas&amp;Betts_301.pdf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65113"/>
            <a:ext cx="2514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03700"/>
            <a:ext cx="6400800" cy="14351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33450"/>
            <a:ext cx="2057400" cy="5192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33450"/>
            <a:ext cx="6019800" cy="5192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78038"/>
            <a:ext cx="40386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78038"/>
            <a:ext cx="40386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33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78038"/>
            <a:ext cx="82296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68" r:id="rId2"/>
    <p:sldLayoutId id="2147483867" r:id="rId3"/>
    <p:sldLayoutId id="2147483866" r:id="rId4"/>
    <p:sldLayoutId id="2147483865" r:id="rId5"/>
    <p:sldLayoutId id="2147483864" r:id="rId6"/>
    <p:sldLayoutId id="2147483863" r:id="rId7"/>
    <p:sldLayoutId id="2147483862" r:id="rId8"/>
    <p:sldLayoutId id="2147483861" r:id="rId9"/>
    <p:sldLayoutId id="2147483860" r:id="rId10"/>
    <p:sldLayoutId id="21474838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06DA3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11" Type="http://schemas.openxmlformats.org/officeDocument/2006/relationships/image" Target="../media/image1.jpg"/><Relationship Id="rId5" Type="http://schemas.openxmlformats.org/officeDocument/2006/relationships/image" Target="../media/image38.png"/><Relationship Id="rId10" Type="http://schemas.openxmlformats.org/officeDocument/2006/relationships/image" Target="../media/image37.e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2.jpeg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11" Type="http://schemas.openxmlformats.org/officeDocument/2006/relationships/image" Target="../media/image49.emf"/><Relationship Id="rId5" Type="http://schemas.openxmlformats.org/officeDocument/2006/relationships/image" Target="../media/image50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9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.jp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.jpg"/><Relationship Id="rId3" Type="http://schemas.openxmlformats.org/officeDocument/2006/relationships/image" Target="../media/image19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9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9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9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9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9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9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.jp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9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2.emf"/><Relationship Id="rId11" Type="http://schemas.openxmlformats.org/officeDocument/2006/relationships/image" Target="../media/image1.jp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16.png"/><Relationship Id="rId4" Type="http://schemas.openxmlformats.org/officeDocument/2006/relationships/image" Target="../media/image19.png"/><Relationship Id="rId9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8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jpeg"/><Relationship Id="rId11" Type="http://schemas.openxmlformats.org/officeDocument/2006/relationships/image" Target="../media/image1.jpg"/><Relationship Id="rId5" Type="http://schemas.openxmlformats.org/officeDocument/2006/relationships/image" Target="../media/image26.jpeg"/><Relationship Id="rId10" Type="http://schemas.openxmlformats.org/officeDocument/2006/relationships/image" Target="../media/image25.e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6" name="Picture 7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275"/>
            <a:ext cx="9161463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8" name="Rectangle 6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2869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 err="1" smtClean="0">
                <a:solidFill>
                  <a:srgbClr val="000000"/>
                </a:solidFill>
              </a:rPr>
              <a:t>Electricité</a:t>
            </a:r>
            <a:r>
              <a:rPr lang="en-US" sz="2000" b="1" dirty="0" smtClean="0">
                <a:solidFill>
                  <a:srgbClr val="000000"/>
                </a:solidFill>
              </a:rPr>
              <a:t> — Solutions / </a:t>
            </a:r>
            <a:r>
              <a:rPr lang="en-US" sz="2000" b="1" dirty="0" err="1" smtClean="0">
                <a:solidFill>
                  <a:srgbClr val="000000"/>
                </a:solidFill>
              </a:rPr>
              <a:t>Traitement</a:t>
            </a:r>
            <a:r>
              <a:rPr lang="en-US" sz="2000" b="1" dirty="0" smtClean="0">
                <a:solidFill>
                  <a:srgbClr val="000000"/>
                </a:solidFill>
              </a:rPr>
              <a:t> des </a:t>
            </a:r>
            <a:r>
              <a:rPr lang="en-US" sz="2000" b="1" dirty="0" err="1" smtClean="0">
                <a:solidFill>
                  <a:srgbClr val="000000"/>
                </a:solidFill>
              </a:rPr>
              <a:t>eaux</a:t>
            </a:r>
            <a:r>
              <a:rPr lang="en-US" sz="2000" b="1" dirty="0" smtClean="0">
                <a:solidFill>
                  <a:srgbClr val="000000"/>
                </a:solidFill>
              </a:rPr>
              <a:t> et des </a:t>
            </a:r>
            <a:r>
              <a:rPr lang="en-US" sz="2000" b="1" dirty="0" err="1" smtClean="0">
                <a:solidFill>
                  <a:srgbClr val="000000"/>
                </a:solidFill>
              </a:rPr>
              <a:t>eaux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usées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36800" y="1028700"/>
            <a:ext cx="4856163" cy="904875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Protection </a:t>
            </a:r>
            <a:r>
              <a:rPr lang="en-US" sz="2200" i="1" dirty="0" err="1" smtClean="0">
                <a:ea typeface="ＭＳ Ｐゴシック" pitchFamily="34" charset="-128"/>
              </a:rPr>
              <a:t>contre</a:t>
            </a:r>
            <a:r>
              <a:rPr lang="en-US" sz="2200" i="1" dirty="0" smtClean="0">
                <a:ea typeface="ＭＳ Ｐゴシック" pitchFamily="34" charset="-128"/>
              </a:rPr>
              <a:t> la corrosion et </a:t>
            </a:r>
            <a:br>
              <a:rPr lang="en-US" sz="2200" i="1" dirty="0" smtClean="0">
                <a:ea typeface="ＭＳ Ｐゴシック" pitchFamily="34" charset="-128"/>
              </a:rPr>
            </a:br>
            <a:r>
              <a:rPr lang="en-US" sz="2200" i="1" dirty="0" smtClean="0">
                <a:ea typeface="ＭＳ Ｐゴシック" pitchFamily="34" charset="-128"/>
              </a:rPr>
              <a:t>les </a:t>
            </a:r>
            <a:r>
              <a:rPr lang="en-US" sz="2200" i="1" dirty="0" err="1" smtClean="0">
                <a:ea typeface="ＭＳ Ｐゴシック" pitchFamily="34" charset="-128"/>
              </a:rPr>
              <a:t>environnements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r>
              <a:rPr lang="en-US" sz="2200" i="1" dirty="0" err="1" smtClean="0">
                <a:ea typeface="ＭＳ Ｐゴシック" pitchFamily="34" charset="-128"/>
              </a:rPr>
              <a:t>défavorables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310276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20351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10277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&amp; Betts pour la protection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contre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la corrosion et les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environne-ments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défavorables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10279" name="TextBox 20"/>
          <p:cNvSpPr txBox="1">
            <a:spLocks noChangeArrowheads="1"/>
          </p:cNvSpPr>
          <p:nvPr/>
        </p:nvSpPr>
        <p:spPr bwMode="auto">
          <a:xfrm>
            <a:off x="2476500" y="1939925"/>
            <a:ext cx="440055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err="1" smtClean="0"/>
              <a:t>Processus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naturel</a:t>
            </a:r>
            <a:r>
              <a:rPr lang="en-US" sz="1400" b="1" dirty="0" smtClean="0"/>
              <a:t> et </a:t>
            </a:r>
            <a:r>
              <a:rPr lang="en-US" sz="1400" b="1" dirty="0" err="1" smtClean="0"/>
              <a:t>inévitable</a:t>
            </a:r>
            <a:r>
              <a:rPr lang="en-US" sz="1400" b="1" dirty="0" smtClean="0"/>
              <a:t>, la corrosion ne </a:t>
            </a:r>
            <a:r>
              <a:rPr lang="en-US" sz="1400" b="1" dirty="0" err="1" smtClean="0"/>
              <a:t>peut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être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éliminée</a:t>
            </a:r>
            <a:r>
              <a:rPr lang="en-US" sz="1400" b="1" dirty="0" smtClean="0"/>
              <a:t>. Elle </a:t>
            </a:r>
            <a:r>
              <a:rPr lang="en-US" sz="1400" b="1" dirty="0" err="1" smtClean="0"/>
              <a:t>peut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toutefois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être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gérée</a:t>
            </a:r>
            <a:r>
              <a:rPr lang="en-US" sz="1400" b="1" dirty="0" smtClean="0"/>
              <a:t> et </a:t>
            </a:r>
            <a:r>
              <a:rPr lang="en-US" sz="1400" b="1" dirty="0" err="1" smtClean="0"/>
              <a:t>contrôlée</a:t>
            </a:r>
            <a:r>
              <a:rPr lang="en-US" sz="1400" b="1" dirty="0" smtClean="0"/>
              <a:t> à </a:t>
            </a:r>
            <a:r>
              <a:rPr lang="en-US" sz="1400" b="1" dirty="0" err="1" smtClean="0"/>
              <a:t>l’usage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produits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appropriés</a:t>
            </a:r>
            <a:r>
              <a:rPr lang="en-US" sz="1200" b="1" dirty="0" smtClean="0"/>
              <a:t>.</a:t>
            </a:r>
            <a:endParaRPr lang="en-US" sz="1200" b="1" dirty="0"/>
          </a:p>
        </p:txBody>
      </p:sp>
      <p:pic>
        <p:nvPicPr>
          <p:cNvPr id="31028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0163" y="4965700"/>
            <a:ext cx="1135062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8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1757" y="2916029"/>
            <a:ext cx="2074862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85" name="TextBox 33"/>
          <p:cNvSpPr txBox="1">
            <a:spLocks noChangeArrowheads="1"/>
          </p:cNvSpPr>
          <p:nvPr/>
        </p:nvSpPr>
        <p:spPr bwMode="auto">
          <a:xfrm>
            <a:off x="2314576" y="4294773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Chemins</a:t>
            </a:r>
            <a:r>
              <a:rPr lang="en-US" sz="1000" b="1" dirty="0" smtClean="0"/>
              <a:t> de </a:t>
            </a:r>
            <a:r>
              <a:rPr lang="en-US" sz="1000" b="1" dirty="0" err="1" smtClean="0"/>
              <a:t>câbles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err="1" smtClean="0"/>
              <a:t>Chemins</a:t>
            </a:r>
            <a:r>
              <a:rPr lang="en-US" sz="1000" dirty="0" smtClean="0"/>
              <a:t> de </a:t>
            </a:r>
            <a:r>
              <a:rPr lang="en-US" sz="1000" dirty="0" err="1" smtClean="0"/>
              <a:t>câbles</a:t>
            </a:r>
            <a:r>
              <a:rPr lang="en-US" sz="1000" dirty="0" smtClean="0"/>
              <a:t> en </a:t>
            </a:r>
            <a:r>
              <a:rPr lang="en-US" sz="1000" dirty="0" err="1" smtClean="0"/>
              <a:t>aluminium</a:t>
            </a:r>
            <a:endParaRPr lang="en-US" sz="1000" dirty="0"/>
          </a:p>
        </p:txBody>
      </p:sp>
      <p:pic>
        <p:nvPicPr>
          <p:cNvPr id="2" name="Picture 1" descr="xsolseries_pa1 2.eps"/>
          <p:cNvPicPr>
            <a:picLocks noChangeAspect="1"/>
          </p:cNvPicPr>
          <p:nvPr/>
        </p:nvPicPr>
        <p:blipFill>
          <a:blip r:embed="rId7" cstate="email">
            <a:extLst/>
          </a:blip>
          <a:stretch>
            <a:fillRect/>
          </a:stretch>
        </p:blipFill>
        <p:spPr>
          <a:xfrm>
            <a:off x="3079869" y="5043499"/>
            <a:ext cx="872751" cy="87275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61925" y="12700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310290" name="Group 20"/>
          <p:cNvGrpSpPr>
            <a:grpSpLocks/>
          </p:cNvGrpSpPr>
          <p:nvPr/>
        </p:nvGrpSpPr>
        <p:grpSpPr bwMode="auto">
          <a:xfrm>
            <a:off x="4784725" y="3429001"/>
            <a:ext cx="1814513" cy="1454152"/>
            <a:chOff x="7160346" y="4227429"/>
            <a:chExt cx="1814513" cy="1453228"/>
          </a:xfrm>
        </p:grpSpPr>
        <p:sp>
          <p:nvSpPr>
            <p:cNvPr id="310295" name="TextBox 32"/>
            <p:cNvSpPr txBox="1">
              <a:spLocks noChangeArrowheads="1"/>
            </p:cNvSpPr>
            <p:nvPr/>
          </p:nvSpPr>
          <p:spPr bwMode="auto">
            <a:xfrm>
              <a:off x="7160346" y="4973221"/>
              <a:ext cx="1814513" cy="707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b="1" dirty="0" err="1" smtClean="0"/>
                <a:t>Superstrut</a:t>
              </a:r>
              <a:r>
                <a:rPr lang="en-US" sz="1000" b="1" baseline="30000" dirty="0" err="1" smtClean="0"/>
                <a:t>md</a:t>
              </a:r>
              <a:endParaRPr lang="en-US" sz="1000" b="1" baseline="30000" dirty="0"/>
            </a:p>
            <a:p>
              <a:pPr algn="ctr" eaLnBrk="0" hangingPunct="0"/>
              <a:r>
                <a:rPr lang="en-US" sz="1000" dirty="0" err="1" smtClean="0"/>
                <a:t>Profilés</a:t>
              </a:r>
              <a:r>
                <a:rPr lang="en-US" sz="1000" dirty="0" smtClean="0"/>
                <a:t> de structure et </a:t>
              </a:r>
              <a:r>
                <a:rPr lang="en-US" sz="1000" dirty="0" err="1" smtClean="0"/>
                <a:t>accessoires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modulaires</a:t>
              </a:r>
              <a:r>
                <a:rPr lang="en-US" sz="1000" dirty="0" smtClean="0"/>
                <a:t> </a:t>
              </a:r>
              <a:br>
                <a:rPr lang="en-US" sz="1000" dirty="0" smtClean="0"/>
              </a:br>
              <a:r>
                <a:rPr lang="en-US" sz="1000" dirty="0" smtClean="0"/>
                <a:t>non </a:t>
              </a:r>
              <a:r>
                <a:rPr lang="en-US" sz="1000" dirty="0" err="1" smtClean="0"/>
                <a:t>métalliques</a:t>
              </a:r>
              <a:endParaRPr lang="en-US" sz="1000" dirty="0"/>
            </a:p>
          </p:txBody>
        </p:sp>
        <p:pic>
          <p:nvPicPr>
            <p:cNvPr id="310296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70610" y="4227429"/>
              <a:ext cx="1255712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883315"/>
              </p:ext>
            </p:extLst>
          </p:nvPr>
        </p:nvGraphicFramePr>
        <p:xfrm>
          <a:off x="338202" y="2030623"/>
          <a:ext cx="2087498" cy="2701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39" name="Acrobat Document" r:id="rId9" imgW="5829300" imgH="7543800" progId="AcroExch.Document.7">
                  <p:embed/>
                </p:oleObj>
              </mc:Choice>
              <mc:Fallback>
                <p:oleObj name="Acrobat Document" r:id="rId9" imgW="5829300" imgH="7543800" progId="AcroExch.Document.7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02" y="2030623"/>
                        <a:ext cx="2087498" cy="2701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33"/>
          <p:cNvSpPr txBox="1">
            <a:spLocks noChangeArrowheads="1"/>
          </p:cNvSpPr>
          <p:nvPr/>
        </p:nvSpPr>
        <p:spPr bwMode="auto">
          <a:xfrm>
            <a:off x="2257425" y="5948154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PMA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err="1" smtClean="0"/>
              <a:t>Systèmes</a:t>
            </a:r>
            <a:r>
              <a:rPr lang="en-US" sz="1000" dirty="0" smtClean="0"/>
              <a:t> de conduits en nylon</a:t>
            </a:r>
            <a:br>
              <a:rPr lang="en-US" sz="1000" dirty="0" smtClean="0"/>
            </a:br>
            <a:r>
              <a:rPr lang="en-US" sz="1000" dirty="0" smtClean="0"/>
              <a:t>pour la protection des </a:t>
            </a:r>
            <a:r>
              <a:rPr lang="en-US" sz="1000" dirty="0" err="1" smtClean="0"/>
              <a:t>câbles</a:t>
            </a:r>
            <a:endParaRPr lang="en-US" sz="1000" dirty="0"/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4459195" y="5948154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 </a:t>
            </a:r>
            <a:r>
              <a:rPr lang="en-US" sz="1000" b="1" dirty="0" err="1" smtClean="0"/>
              <a:t>Raccords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err="1" smtClean="0"/>
              <a:t>Coudes</a:t>
            </a:r>
            <a:r>
              <a:rPr lang="en-US" sz="1000" dirty="0" smtClean="0"/>
              <a:t> de </a:t>
            </a:r>
            <a:r>
              <a:rPr lang="en-US" sz="1000" dirty="0" err="1" smtClean="0"/>
              <a:t>tirage</a:t>
            </a:r>
            <a:r>
              <a:rPr lang="en-US" sz="1000" dirty="0" smtClean="0"/>
              <a:t> de </a:t>
            </a:r>
            <a:r>
              <a:rPr lang="en-US" sz="1000" dirty="0" err="1" smtClean="0"/>
              <a:t>forme</a:t>
            </a:r>
            <a:r>
              <a:rPr lang="en-US" sz="1000" dirty="0" smtClean="0"/>
              <a:t> 8</a:t>
            </a:r>
            <a:br>
              <a:rPr lang="en-US" sz="1000" dirty="0" smtClean="0"/>
            </a:br>
            <a:r>
              <a:rPr lang="en-US" sz="1000" dirty="0" smtClean="0"/>
              <a:t>en </a:t>
            </a:r>
            <a:r>
              <a:rPr lang="en-US" sz="1000" dirty="0" err="1" smtClean="0"/>
              <a:t>acier</a:t>
            </a:r>
            <a:r>
              <a:rPr lang="en-US" sz="1000" dirty="0" smtClean="0"/>
              <a:t> </a:t>
            </a:r>
            <a:r>
              <a:rPr lang="en-US" sz="1000" dirty="0" err="1" smtClean="0"/>
              <a:t>inoxydable</a:t>
            </a:r>
            <a:r>
              <a:rPr lang="en-US" sz="1000" dirty="0" smtClean="0"/>
              <a:t> de type 316</a:t>
            </a:r>
            <a:endParaRPr lang="en-US" sz="1000" dirty="0"/>
          </a:p>
        </p:txBody>
      </p:sp>
      <p:sp>
        <p:nvSpPr>
          <p:cNvPr id="23" name="TextBox 71"/>
          <p:cNvSpPr txBox="1">
            <a:spLocks noChangeArrowheads="1"/>
          </p:cNvSpPr>
          <p:nvPr/>
        </p:nvSpPr>
        <p:spPr bwMode="auto">
          <a:xfrm>
            <a:off x="7119938" y="2201863"/>
            <a:ext cx="173037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Blackburn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Carlon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Emergi-Lite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Hazlux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Kopex-Ex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Lumacel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Ocal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PMA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Ready-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Lite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Red•Dot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Reznor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Russellstoll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Sta-Kon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Superstrut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Chemins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de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câbles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T&amp;B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Raccords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T&amp;B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Ty-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Rap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2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939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516964" y="1642533"/>
            <a:ext cx="6372539" cy="4453466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2325" name="Rectangle 39"/>
          <p:cNvSpPr>
            <a:spLocks noChangeArrowheads="1"/>
          </p:cNvSpPr>
          <p:nvPr/>
        </p:nvSpPr>
        <p:spPr bwMode="auto">
          <a:xfrm>
            <a:off x="3767138" y="2654300"/>
            <a:ext cx="4132262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12326" name="Picture 14" descr="LiquidIngres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2013" y="2717800"/>
            <a:ext cx="73977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129088" y="2590800"/>
            <a:ext cx="37766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Protection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contre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l’infiltration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des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liquides</a:t>
            </a:r>
            <a:endParaRPr lang="en-US" sz="2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61925" y="18415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0126" y="1190625"/>
            <a:ext cx="5943600" cy="657226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Protection </a:t>
            </a:r>
            <a:r>
              <a:rPr lang="en-US" sz="2200" i="1" dirty="0" err="1" smtClean="0">
                <a:ea typeface="ＭＳ Ｐゴシック" pitchFamily="34" charset="-128"/>
              </a:rPr>
              <a:t>contre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r>
              <a:rPr lang="en-US" sz="2200" i="1" dirty="0" err="1" smtClean="0">
                <a:ea typeface="ＭＳ Ｐゴシック" pitchFamily="34" charset="-128"/>
              </a:rPr>
              <a:t>l’infiltration</a:t>
            </a:r>
            <a:r>
              <a:rPr lang="en-US" sz="2200" i="1" dirty="0" smtClean="0">
                <a:ea typeface="ＭＳ Ｐゴシック" pitchFamily="34" charset="-128"/>
              </a:rPr>
              <a:t> des </a:t>
            </a:r>
            <a:r>
              <a:rPr lang="en-US" sz="2200" i="1" dirty="0" err="1" smtClean="0">
                <a:ea typeface="ＭＳ Ｐゴシック" pitchFamily="34" charset="-128"/>
              </a:rPr>
              <a:t>liquides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pic>
        <p:nvPicPr>
          <p:cNvPr id="314371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7968" y="3627437"/>
            <a:ext cx="1712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3" name="Picture 25" descr="stex_tc1ph_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1275" y="4943475"/>
            <a:ext cx="1246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5" name="Picture 27" descr="FLPWB glan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70304">
            <a:off x="2951163" y="4911725"/>
            <a:ext cx="11398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7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920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14378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&amp; Betts pour la protection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contre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l’infiltration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des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liquides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14381" name="TextBox 54"/>
          <p:cNvSpPr txBox="1">
            <a:spLocks noChangeArrowheads="1"/>
          </p:cNvSpPr>
          <p:nvPr/>
        </p:nvSpPr>
        <p:spPr bwMode="auto">
          <a:xfrm>
            <a:off x="2590801" y="2011363"/>
            <a:ext cx="42481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err="1" smtClean="0"/>
              <a:t>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seule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goutte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d’eau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dans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boîte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commande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risque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d’arrêter</a:t>
            </a:r>
            <a:r>
              <a:rPr lang="en-US" sz="1400" b="1" dirty="0" smtClean="0"/>
              <a:t> les </a:t>
            </a:r>
            <a:r>
              <a:rPr lang="en-US" sz="1400" b="1" dirty="0" err="1" smtClean="0"/>
              <a:t>opérations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d’une</a:t>
            </a:r>
            <a:r>
              <a:rPr lang="en-US" sz="1400" b="1" dirty="0" smtClean="0"/>
              <a:t> installation de </a:t>
            </a:r>
            <a:r>
              <a:rPr lang="en-US" sz="1400" b="1" dirty="0" err="1" smtClean="0"/>
              <a:t>traitement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eaux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ou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eaux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usées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durant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plusieurs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jours</a:t>
            </a:r>
            <a:r>
              <a:rPr lang="en-US" sz="1400" b="1" dirty="0" smtClean="0"/>
              <a:t> avec les </a:t>
            </a:r>
            <a:r>
              <a:rPr lang="en-US" sz="1400" b="1" dirty="0" err="1" smtClean="0"/>
              <a:t>conséquences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connues</a:t>
            </a:r>
            <a:r>
              <a:rPr lang="en-US" sz="1400" b="1" dirty="0" smtClean="0"/>
              <a:t>.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61925" y="155575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14383" name="Picture 38" descr="Petrochemical_is9276741_rev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0688" y="2049463"/>
            <a:ext cx="2022475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953000" y="4281643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/>
              <a:t>Elastimold</a:t>
            </a:r>
            <a:r>
              <a:rPr lang="en-US" sz="1000" b="1" baseline="30000" dirty="0" err="1" smtClean="0"/>
              <a:t>md</a:t>
            </a:r>
            <a:endParaRPr lang="en-US" sz="1000" b="1" dirty="0" smtClean="0"/>
          </a:p>
          <a:p>
            <a:pPr algn="ctr"/>
            <a:r>
              <a:rPr lang="en-US" sz="1000" dirty="0" err="1" smtClean="0"/>
              <a:t>Accessoires</a:t>
            </a:r>
            <a:r>
              <a:rPr lang="en-US" sz="1000" dirty="0" smtClean="0"/>
              <a:t> pour </a:t>
            </a:r>
            <a:r>
              <a:rPr lang="en-US" sz="1000" dirty="0" err="1" smtClean="0"/>
              <a:t>câbles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399630"/>
            <a:ext cx="1676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33"/>
          <p:cNvSpPr txBox="1">
            <a:spLocks noChangeArrowheads="1"/>
          </p:cNvSpPr>
          <p:nvPr/>
        </p:nvSpPr>
        <p:spPr bwMode="auto">
          <a:xfrm>
            <a:off x="2443163" y="4294773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Homac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err="1" smtClean="0"/>
              <a:t>Produits</a:t>
            </a:r>
            <a:r>
              <a:rPr lang="en-US" sz="1000" b="1" dirty="0" smtClean="0"/>
              <a:t> </a:t>
            </a:r>
            <a:r>
              <a:rPr lang="en-US" sz="1000" dirty="0" smtClean="0"/>
              <a:t>Flood-</a:t>
            </a:r>
            <a:r>
              <a:rPr lang="en-US" sz="1000" dirty="0" err="1" smtClean="0"/>
              <a:t>Seal</a:t>
            </a:r>
            <a:r>
              <a:rPr lang="en-US" sz="1000" baseline="30000" dirty="0" err="1" smtClean="0"/>
              <a:t>mc</a:t>
            </a:r>
            <a:r>
              <a:rPr lang="en-US" sz="1000" dirty="0" smtClean="0"/>
              <a:t> et </a:t>
            </a:r>
            <a:r>
              <a:rPr lang="en-US" sz="1000" dirty="0" err="1" smtClean="0"/>
              <a:t>Squid</a:t>
            </a:r>
            <a:r>
              <a:rPr lang="en-US" sz="1000" baseline="30000" dirty="0" err="1" smtClean="0"/>
              <a:t>md</a:t>
            </a:r>
            <a:endParaRPr lang="en-US" sz="1000" dirty="0"/>
          </a:p>
        </p:txBody>
      </p:sp>
      <p:sp>
        <p:nvSpPr>
          <p:cNvPr id="21" name="TextBox 33"/>
          <p:cNvSpPr txBox="1">
            <a:spLocks noChangeArrowheads="1"/>
          </p:cNvSpPr>
          <p:nvPr/>
        </p:nvSpPr>
        <p:spPr bwMode="auto">
          <a:xfrm>
            <a:off x="2543175" y="5716588"/>
            <a:ext cx="1943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smtClean="0"/>
              <a:t> </a:t>
            </a:r>
            <a:r>
              <a:rPr lang="en-US" sz="1000" b="1" dirty="0" err="1" smtClean="0"/>
              <a:t>Raccords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err="1" smtClean="0"/>
              <a:t>Raccords</a:t>
            </a:r>
            <a:r>
              <a:rPr lang="en-US" sz="1000" dirty="0" smtClean="0"/>
              <a:t> </a:t>
            </a:r>
            <a:r>
              <a:rPr lang="en-US" sz="1000" dirty="0" err="1" smtClean="0"/>
              <a:t>étanches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en </a:t>
            </a:r>
            <a:r>
              <a:rPr lang="en-US" sz="1000" dirty="0" err="1" smtClean="0"/>
              <a:t>acier</a:t>
            </a:r>
            <a:r>
              <a:rPr lang="en-US" sz="1000" dirty="0" smtClean="0"/>
              <a:t> </a:t>
            </a:r>
            <a:r>
              <a:rPr lang="en-US" sz="1000" dirty="0" err="1" smtClean="0"/>
              <a:t>inoxydable</a:t>
            </a:r>
            <a:r>
              <a:rPr lang="en-US" sz="1000" dirty="0" smtClean="0"/>
              <a:t> pour</a:t>
            </a:r>
            <a:br>
              <a:rPr lang="en-US" sz="1000" dirty="0" smtClean="0"/>
            </a:br>
            <a:r>
              <a:rPr lang="en-US" sz="1000" dirty="0" smtClean="0"/>
              <a:t>conduits et cordons </a:t>
            </a:r>
            <a:r>
              <a:rPr lang="en-US" sz="1000" dirty="0" err="1" smtClean="0"/>
              <a:t>flexibles</a:t>
            </a:r>
            <a:endParaRPr lang="en-US" sz="1000" dirty="0"/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4381499" y="5711864"/>
            <a:ext cx="2527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Ocal</a:t>
            </a:r>
            <a:r>
              <a:rPr lang="en-US" sz="1000" b="1" baseline="30000" dirty="0" err="1" smtClean="0"/>
              <a:t>mc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err="1" smtClean="0"/>
              <a:t>Coudes</a:t>
            </a:r>
            <a:r>
              <a:rPr lang="en-US" sz="1000" dirty="0" smtClean="0"/>
              <a:t> de </a:t>
            </a:r>
            <a:r>
              <a:rPr lang="en-US" sz="1000" dirty="0" err="1" smtClean="0"/>
              <a:t>tirage</a:t>
            </a:r>
            <a:r>
              <a:rPr lang="en-US" sz="1000" dirty="0" smtClean="0"/>
              <a:t> de </a:t>
            </a:r>
            <a:r>
              <a:rPr lang="en-US" sz="1000" dirty="0" err="1" smtClean="0"/>
              <a:t>forme</a:t>
            </a:r>
            <a:r>
              <a:rPr lang="en-US" sz="1000" dirty="0" smtClean="0"/>
              <a:t> 8</a:t>
            </a:r>
            <a:br>
              <a:rPr lang="en-US" sz="1000" dirty="0" smtClean="0"/>
            </a:br>
            <a:r>
              <a:rPr lang="en-US" sz="1000" dirty="0" smtClean="0"/>
              <a:t>à </a:t>
            </a:r>
            <a:r>
              <a:rPr lang="en-US" sz="1000" dirty="0" err="1" smtClean="0"/>
              <a:t>revêtement</a:t>
            </a:r>
            <a:r>
              <a:rPr lang="en-US" sz="1000" dirty="0" smtClean="0"/>
              <a:t> de PVC</a:t>
            </a:r>
            <a:r>
              <a:rPr lang="en-US" sz="1000" b="1" dirty="0" smtClean="0"/>
              <a:t> </a:t>
            </a:r>
            <a:r>
              <a:rPr lang="en-US" sz="1000" dirty="0" smtClean="0"/>
              <a:t>OCAL-</a:t>
            </a:r>
            <a:r>
              <a:rPr lang="en-US" sz="1000" dirty="0" err="1" smtClean="0"/>
              <a:t>BLUE</a:t>
            </a:r>
            <a:r>
              <a:rPr lang="en-US" sz="1000" baseline="30000" dirty="0" err="1" smtClean="0"/>
              <a:t>mc</a:t>
            </a:r>
            <a:r>
              <a:rPr lang="en-US" sz="1000" dirty="0" smtClean="0"/>
              <a:t> NEMA Type 4X</a:t>
            </a:r>
            <a:endParaRPr lang="en-US" sz="1000" dirty="0"/>
          </a:p>
        </p:txBody>
      </p:sp>
      <p:sp>
        <p:nvSpPr>
          <p:cNvPr id="24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88118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Elastimold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Emergi-Lite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Homac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Iberville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Kopex-Ex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Ocal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PMA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Red•Dot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Reznor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Sta-Kon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Raccords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7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28701" y="1085850"/>
            <a:ext cx="5915026" cy="83820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Protection </a:t>
            </a:r>
            <a:r>
              <a:rPr lang="en-US" sz="2200" i="1" dirty="0" err="1" smtClean="0">
                <a:ea typeface="ＭＳ Ｐゴシック" pitchFamily="34" charset="-128"/>
              </a:rPr>
              <a:t>contre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r>
              <a:rPr lang="en-US" sz="2200" i="1" dirty="0" err="1" smtClean="0">
                <a:ea typeface="ＭＳ Ｐゴシック" pitchFamily="34" charset="-128"/>
              </a:rPr>
              <a:t>l’infiltration</a:t>
            </a:r>
            <a:r>
              <a:rPr lang="en-US" sz="2200" i="1" dirty="0" smtClean="0">
                <a:ea typeface="ＭＳ Ｐゴシック" pitchFamily="34" charset="-128"/>
              </a:rPr>
              <a:t> des </a:t>
            </a:r>
            <a:r>
              <a:rPr lang="en-US" sz="2200" i="1" dirty="0" err="1" smtClean="0">
                <a:ea typeface="ＭＳ Ｐゴシック" pitchFamily="34" charset="-128"/>
              </a:rPr>
              <a:t>liquides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316419" name="TextBox 33"/>
          <p:cNvSpPr txBox="1">
            <a:spLocks noChangeArrowheads="1"/>
          </p:cNvSpPr>
          <p:nvPr/>
        </p:nvSpPr>
        <p:spPr bwMode="auto">
          <a:xfrm>
            <a:off x="4468813" y="4240213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PMA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Systèmes</a:t>
            </a:r>
            <a:r>
              <a:rPr lang="en-US" sz="1000" dirty="0" smtClean="0"/>
              <a:t> de conduits </a:t>
            </a:r>
            <a:r>
              <a:rPr lang="en-US" sz="1000" dirty="0" err="1" smtClean="0"/>
              <a:t>flexibles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smtClean="0"/>
              <a:t>en nylon</a:t>
            </a:r>
            <a:endParaRPr lang="en-US" sz="1000" dirty="0"/>
          </a:p>
        </p:txBody>
      </p:sp>
      <p:sp>
        <p:nvSpPr>
          <p:cNvPr id="316420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920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16421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</a:t>
            </a:r>
            <a:r>
              <a:rPr lang="en-US" sz="1700" b="1" i="1" baseline="30000" dirty="0">
                <a:solidFill>
                  <a:srgbClr val="000000"/>
                </a:solidFill>
              </a:rPr>
              <a:t>&amp; Betts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pour la protection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contre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l’infiltration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des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liquides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pic>
        <p:nvPicPr>
          <p:cNvPr id="31642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4613" y="3321050"/>
            <a:ext cx="88423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5350" y="3265488"/>
            <a:ext cx="8636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5088" y="3484563"/>
            <a:ext cx="11541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6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70200" y="4932363"/>
            <a:ext cx="118268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7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9550" y="4741863"/>
            <a:ext cx="117475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29" name="TextBox 22"/>
          <p:cNvSpPr txBox="1">
            <a:spLocks noChangeArrowheads="1"/>
          </p:cNvSpPr>
          <p:nvPr/>
        </p:nvSpPr>
        <p:spPr bwMode="auto">
          <a:xfrm>
            <a:off x="2533650" y="1943100"/>
            <a:ext cx="441959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 smtClean="0"/>
              <a:t>Les </a:t>
            </a:r>
            <a:r>
              <a:rPr lang="en-US" sz="1400" b="1" dirty="0" err="1" smtClean="0"/>
              <a:t>conséquences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financières</a:t>
            </a:r>
            <a:r>
              <a:rPr lang="en-US" sz="1400" b="1" dirty="0" smtClean="0"/>
              <a:t> de la migration de </a:t>
            </a:r>
            <a:r>
              <a:rPr lang="en-US" sz="1400" b="1" dirty="0" err="1" smtClean="0"/>
              <a:t>matières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étrangères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dans</a:t>
            </a:r>
            <a:r>
              <a:rPr lang="en-US" sz="1400" b="1" dirty="0" smtClean="0"/>
              <a:t> les </a:t>
            </a:r>
            <a:r>
              <a:rPr lang="en-US" sz="1400" b="1" dirty="0" err="1" smtClean="0"/>
              <a:t>systèmes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élec-triques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peuvent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être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significatives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le </a:t>
            </a:r>
            <a:r>
              <a:rPr lang="en-US" sz="1400" b="1" dirty="0" err="1" smtClean="0"/>
              <a:t>résultat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soit</a:t>
            </a:r>
            <a:r>
              <a:rPr lang="en-US" sz="1400" b="1" dirty="0" smtClean="0"/>
              <a:t> du temps </a:t>
            </a:r>
            <a:r>
              <a:rPr lang="en-US" sz="1400" b="1" dirty="0" err="1" smtClean="0"/>
              <a:t>d’arrêt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ou</a:t>
            </a:r>
            <a:r>
              <a:rPr lang="en-US" sz="1400" b="1" dirty="0" smtClean="0"/>
              <a:t> le </a:t>
            </a:r>
            <a:r>
              <a:rPr lang="en-US" sz="1400" b="1" dirty="0" err="1" smtClean="0"/>
              <a:t>remplacement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composants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endommagés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316430" name="TextBox 30"/>
          <p:cNvSpPr txBox="1">
            <a:spLocks noChangeArrowheads="1"/>
          </p:cNvSpPr>
          <p:nvPr/>
        </p:nvSpPr>
        <p:spPr bwMode="auto">
          <a:xfrm>
            <a:off x="4635500" y="5569910"/>
            <a:ext cx="21923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Shrink-</a:t>
            </a:r>
            <a:r>
              <a:rPr lang="en-US" sz="1000" b="1" dirty="0" err="1" smtClean="0"/>
              <a:t>Kon</a:t>
            </a:r>
            <a:r>
              <a:rPr lang="en-US" sz="1000" b="1" baseline="30000" dirty="0" err="1" smtClean="0"/>
              <a:t>mc</a:t>
            </a:r>
            <a:r>
              <a:rPr lang="en-US" sz="1000" baseline="30000" dirty="0" smtClean="0"/>
              <a:t/>
            </a:r>
            <a:br>
              <a:rPr lang="en-US" sz="1000" baseline="30000" dirty="0" smtClean="0"/>
            </a:br>
            <a:r>
              <a:rPr lang="en-US" sz="1000" dirty="0" smtClean="0"/>
              <a:t> </a:t>
            </a:r>
            <a:r>
              <a:rPr lang="en-US" sz="1000" dirty="0" err="1" smtClean="0"/>
              <a:t>Produits</a:t>
            </a:r>
            <a:r>
              <a:rPr lang="en-US" sz="1000" dirty="0" smtClean="0"/>
              <a:t> </a:t>
            </a:r>
            <a:r>
              <a:rPr lang="en-US" sz="1000" dirty="0" err="1" smtClean="0"/>
              <a:t>isolants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pour </a:t>
            </a:r>
            <a:r>
              <a:rPr lang="en-US" sz="1000" dirty="0" err="1" smtClean="0"/>
              <a:t>fils</a:t>
            </a:r>
            <a:r>
              <a:rPr lang="en-US" sz="1000" dirty="0" smtClean="0"/>
              <a:t> et </a:t>
            </a:r>
            <a:r>
              <a:rPr lang="en-US" sz="1000" dirty="0" err="1" smtClean="0"/>
              <a:t>connecteurs</a:t>
            </a:r>
            <a:endParaRPr lang="en-US" sz="1000" dirty="0"/>
          </a:p>
        </p:txBody>
      </p:sp>
      <p:sp>
        <p:nvSpPr>
          <p:cNvPr id="316431" name="TextBox 29"/>
          <p:cNvSpPr txBox="1">
            <a:spLocks noChangeArrowheads="1"/>
          </p:cNvSpPr>
          <p:nvPr/>
        </p:nvSpPr>
        <p:spPr bwMode="auto">
          <a:xfrm>
            <a:off x="2373313" y="4241800"/>
            <a:ext cx="218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/>
              <a:t>Red•Dot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 err="1" smtClean="0"/>
              <a:t>Couvercles</a:t>
            </a:r>
            <a:r>
              <a:rPr lang="en-US" sz="1000" dirty="0" smtClean="0"/>
              <a:t> Code </a:t>
            </a:r>
            <a:r>
              <a:rPr lang="en-US" sz="1000" dirty="0" err="1" smtClean="0"/>
              <a:t>Keeper</a:t>
            </a:r>
            <a:r>
              <a:rPr lang="en-US" sz="1000" baseline="30000" dirty="0" err="1" smtClean="0"/>
              <a:t>mc</a:t>
            </a:r>
            <a:r>
              <a:rPr lang="en-US" sz="1000" baseline="30000" dirty="0" smtClean="0"/>
              <a:t/>
            </a:r>
            <a:br>
              <a:rPr lang="en-US" sz="1000" baseline="30000" dirty="0" smtClean="0"/>
            </a:br>
            <a:r>
              <a:rPr lang="en-US" sz="1000" dirty="0" err="1" smtClean="0"/>
              <a:t>étanches</a:t>
            </a:r>
            <a:r>
              <a:rPr lang="en-US" sz="1000" dirty="0" smtClean="0"/>
              <a:t> en service</a:t>
            </a:r>
            <a:endParaRPr lang="en-US" sz="1000" dirty="0"/>
          </a:p>
        </p:txBody>
      </p:sp>
      <p:sp>
        <p:nvSpPr>
          <p:cNvPr id="316432" name="TextBox 32"/>
          <p:cNvSpPr txBox="1">
            <a:spLocks noChangeArrowheads="1"/>
          </p:cNvSpPr>
          <p:nvPr/>
        </p:nvSpPr>
        <p:spPr bwMode="auto">
          <a:xfrm>
            <a:off x="2565400" y="5603875"/>
            <a:ext cx="17954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Homac</a:t>
            </a:r>
            <a:r>
              <a:rPr lang="en-US" sz="1000" b="1" baseline="30000" dirty="0" err="1" smtClean="0"/>
              <a:t>mc</a:t>
            </a:r>
            <a:endParaRPr lang="en-US" sz="1000" b="1" dirty="0"/>
          </a:p>
          <a:p>
            <a:pPr algn="ctr" eaLnBrk="0" hangingPunct="0"/>
            <a:r>
              <a:rPr lang="en-US" sz="1000" dirty="0" err="1" smtClean="0"/>
              <a:t>Connecteurs</a:t>
            </a:r>
            <a:r>
              <a:rPr lang="en-US" sz="1000" dirty="0" smtClean="0"/>
              <a:t> multiport Flood-</a:t>
            </a:r>
            <a:r>
              <a:rPr lang="en-US" sz="1000" dirty="0" err="1" smtClean="0"/>
              <a:t>Seal</a:t>
            </a:r>
            <a:r>
              <a:rPr lang="en-US" sz="1000" b="1" baseline="30000" dirty="0" err="1" smtClean="0"/>
              <a:t>mc</a:t>
            </a:r>
            <a:endParaRPr lang="en-US" sz="1000" dirty="0"/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42875" y="155575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056494"/>
              </p:ext>
            </p:extLst>
          </p:nvPr>
        </p:nvGraphicFramePr>
        <p:xfrm>
          <a:off x="340352" y="2024064"/>
          <a:ext cx="2090111" cy="2705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87" name="Acrobat Document" r:id="rId10" imgW="5829300" imgH="7543800" progId="AcroExch.Document.7">
                  <p:embed/>
                </p:oleObj>
              </mc:Choice>
              <mc:Fallback>
                <p:oleObj name="Acrobat Document" r:id="rId10" imgW="5829300" imgH="7543800" progId="AcroExch.Document.7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352" y="2024064"/>
                        <a:ext cx="2090111" cy="27050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71"/>
          <p:cNvSpPr txBox="1">
            <a:spLocks noChangeArrowheads="1"/>
          </p:cNvSpPr>
          <p:nvPr/>
        </p:nvSpPr>
        <p:spPr bwMode="auto">
          <a:xfrm>
            <a:off x="7062788" y="2001838"/>
            <a:ext cx="188118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Elastimold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Emergi-Lite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Homac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Iberville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Kopex-Ex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Ocal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PMA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Red•Dot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Reznor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Sta-Kon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Raccords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6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2301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490133" y="1622916"/>
            <a:ext cx="6392333" cy="446730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8469" name="Rectangle 39"/>
          <p:cNvSpPr>
            <a:spLocks noChangeArrowheads="1"/>
          </p:cNvSpPr>
          <p:nvPr/>
        </p:nvSpPr>
        <p:spPr bwMode="auto">
          <a:xfrm>
            <a:off x="1492250" y="4348163"/>
            <a:ext cx="4660900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18470" name="Picture 16" descr="Hazardo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3900" y="4368800"/>
            <a:ext cx="703263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519238" y="4200525"/>
            <a:ext cx="637698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Protection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contre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les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emplacements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dangereux</a:t>
            </a:r>
            <a:endParaRPr lang="en-US" sz="2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61925" y="16510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3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7675" y="1171575"/>
            <a:ext cx="6524625" cy="83820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Protection </a:t>
            </a:r>
            <a:r>
              <a:rPr lang="en-US" sz="2200" i="1" dirty="0" err="1" smtClean="0">
                <a:ea typeface="ＭＳ Ｐゴシック" pitchFamily="34" charset="-128"/>
              </a:rPr>
              <a:t>contre</a:t>
            </a:r>
            <a:r>
              <a:rPr lang="en-US" sz="2200" i="1" dirty="0" smtClean="0">
                <a:ea typeface="ＭＳ Ｐゴシック" pitchFamily="34" charset="-128"/>
              </a:rPr>
              <a:t> les emplacements </a:t>
            </a:r>
            <a:r>
              <a:rPr lang="en-US" sz="2200" i="1" dirty="0" err="1" smtClean="0">
                <a:ea typeface="ＭＳ Ｐゴシック" pitchFamily="34" charset="-128"/>
              </a:rPr>
              <a:t>dangereux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320515" name="TextBox 29"/>
          <p:cNvSpPr txBox="1">
            <a:spLocks noChangeArrowheads="1"/>
          </p:cNvSpPr>
          <p:nvPr/>
        </p:nvSpPr>
        <p:spPr bwMode="auto">
          <a:xfrm>
            <a:off x="2433638" y="5045075"/>
            <a:ext cx="218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Hazlux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Luminaires</a:t>
            </a:r>
            <a:r>
              <a:rPr lang="en-US" sz="1000" dirty="0" smtClean="0"/>
              <a:t> pour</a:t>
            </a:r>
            <a:br>
              <a:rPr lang="en-US" sz="1000" dirty="0" smtClean="0"/>
            </a:br>
            <a:r>
              <a:rPr lang="en-US" sz="1000" dirty="0" smtClean="0"/>
              <a:t>emplacements </a:t>
            </a:r>
            <a:r>
              <a:rPr lang="en-US" sz="1000" dirty="0" err="1" smtClean="0"/>
              <a:t>dangereux</a:t>
            </a:r>
            <a:endParaRPr lang="en-US" sz="1000" dirty="0"/>
          </a:p>
        </p:txBody>
      </p:sp>
      <p:grpSp>
        <p:nvGrpSpPr>
          <p:cNvPr id="320516" name="Group 151"/>
          <p:cNvGrpSpPr>
            <a:grpSpLocks/>
          </p:cNvGrpSpPr>
          <p:nvPr/>
        </p:nvGrpSpPr>
        <p:grpSpPr bwMode="auto">
          <a:xfrm>
            <a:off x="4686300" y="5332413"/>
            <a:ext cx="2192338" cy="1366955"/>
            <a:chOff x="4686309" y="3683001"/>
            <a:chExt cx="2192884" cy="1365652"/>
          </a:xfrm>
        </p:grpSpPr>
        <p:pic>
          <p:nvPicPr>
            <p:cNvPr id="320532" name="Picture 25" descr="stex_tc1ph_0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8049" y="3683001"/>
              <a:ext cx="959849" cy="959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0533" name="TextBox 30"/>
            <p:cNvSpPr txBox="1">
              <a:spLocks noChangeArrowheads="1"/>
            </p:cNvSpPr>
            <p:nvPr/>
          </p:nvSpPr>
          <p:spPr bwMode="auto">
            <a:xfrm>
              <a:off x="4686309" y="4495183"/>
              <a:ext cx="2192884" cy="55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b="1" dirty="0" err="1" smtClean="0"/>
                <a:t>Raccords</a:t>
              </a:r>
              <a:r>
                <a:rPr lang="en-US" sz="1000" b="1" dirty="0" smtClean="0"/>
                <a:t> </a:t>
              </a:r>
              <a:r>
                <a:rPr lang="en-US" sz="1000" b="1" dirty="0" err="1" smtClean="0"/>
                <a:t>T&amp;B</a:t>
              </a:r>
              <a:r>
                <a:rPr lang="en-US" sz="1000" b="1" baseline="30000" dirty="0" err="1" smtClean="0"/>
                <a:t>md</a:t>
              </a:r>
              <a:endParaRPr lang="en-US" sz="1000" b="1" baseline="30000" dirty="0"/>
            </a:p>
            <a:p>
              <a:pPr algn="ctr" eaLnBrk="0" hangingPunct="0"/>
              <a:r>
                <a:rPr lang="en-US" sz="1000" dirty="0" err="1" smtClean="0"/>
                <a:t>Raccords</a:t>
              </a:r>
              <a:r>
                <a:rPr lang="en-US" sz="1000" dirty="0" smtClean="0"/>
                <a:t> en </a:t>
              </a:r>
              <a:r>
                <a:rPr lang="en-US" sz="1000" dirty="0" err="1" smtClean="0"/>
                <a:t>acier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inoxydable</a:t>
              </a:r>
              <a:r>
                <a:rPr lang="en-US" sz="1000" dirty="0" smtClean="0"/>
                <a:t> et en </a:t>
              </a:r>
              <a:r>
                <a:rPr lang="en-US" sz="1000" dirty="0" err="1" smtClean="0"/>
                <a:t>aluminium</a:t>
              </a:r>
              <a:r>
                <a:rPr lang="en-US" sz="1000" dirty="0" smtClean="0"/>
                <a:t> STAR TECK </a:t>
              </a:r>
              <a:r>
                <a:rPr lang="en-US" sz="1000" dirty="0" err="1" smtClean="0"/>
                <a:t>XP</a:t>
              </a:r>
              <a:r>
                <a:rPr lang="en-US" sz="1000" baseline="30000" dirty="0" err="1" smtClean="0"/>
                <a:t>md</a:t>
              </a:r>
              <a:endParaRPr lang="en-US" sz="1000" dirty="0"/>
            </a:p>
          </p:txBody>
        </p:sp>
      </p:grpSp>
      <p:pic>
        <p:nvPicPr>
          <p:cNvPr id="320517" name="Picture 26" descr="CONDUIT &amp; GLAN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0225" y="5459937"/>
            <a:ext cx="904875" cy="70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18" name="TextBox 31"/>
          <p:cNvSpPr txBox="1">
            <a:spLocks noChangeArrowheads="1"/>
          </p:cNvSpPr>
          <p:nvPr/>
        </p:nvSpPr>
        <p:spPr bwMode="auto">
          <a:xfrm>
            <a:off x="2589213" y="6079456"/>
            <a:ext cx="19367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Kopex</a:t>
            </a:r>
            <a:r>
              <a:rPr lang="en-US" sz="1000" b="1" baseline="30000" dirty="0" err="1" smtClean="0"/>
              <a:t>mc</a:t>
            </a:r>
            <a:r>
              <a:rPr lang="en-US" sz="1000" b="1" baseline="30000" dirty="0" smtClean="0"/>
              <a:t/>
            </a:r>
            <a:br>
              <a:rPr lang="en-US" sz="1000" b="1" baseline="30000" dirty="0" smtClean="0"/>
            </a:br>
            <a:r>
              <a:rPr lang="en-US" sz="1000" dirty="0" err="1" smtClean="0"/>
              <a:t>Systèmes</a:t>
            </a:r>
            <a:r>
              <a:rPr lang="en-US" sz="1000" dirty="0" smtClean="0"/>
              <a:t> de conduits </a:t>
            </a:r>
            <a:r>
              <a:rPr lang="en-US" sz="1000" dirty="0" err="1" smtClean="0"/>
              <a:t>antidéflagrants</a:t>
            </a:r>
            <a:r>
              <a:rPr lang="en-US" sz="1000" dirty="0" smtClean="0"/>
              <a:t> </a:t>
            </a:r>
            <a:r>
              <a:rPr lang="en-US" sz="1000" dirty="0" err="1" smtClean="0"/>
              <a:t>Kopex-Ex</a:t>
            </a:r>
            <a:r>
              <a:rPr lang="en-US" sz="1000" baseline="30000" dirty="0" err="1" smtClean="0"/>
              <a:t>mc</a:t>
            </a:r>
            <a:endParaRPr lang="en-US" sz="1000" baseline="30000" dirty="0"/>
          </a:p>
        </p:txBody>
      </p:sp>
      <p:sp>
        <p:nvSpPr>
          <p:cNvPr id="320519" name="TextBox 32"/>
          <p:cNvSpPr txBox="1">
            <a:spLocks noChangeArrowheads="1"/>
          </p:cNvSpPr>
          <p:nvPr/>
        </p:nvSpPr>
        <p:spPr bwMode="auto">
          <a:xfrm>
            <a:off x="0" y="5565225"/>
            <a:ext cx="268763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Emergi-Lite</a:t>
            </a:r>
            <a:r>
              <a:rPr lang="en-US" sz="1000" b="1" baseline="30000" dirty="0" err="1" smtClean="0"/>
              <a:t>md</a:t>
            </a:r>
            <a:r>
              <a:rPr lang="en-US" sz="1000" b="1" baseline="30000" dirty="0" smtClean="0"/>
              <a:t> 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Lumacell</a:t>
            </a:r>
            <a:r>
              <a:rPr lang="en-US" sz="1000" b="1" baseline="30000" dirty="0" err="1" smtClean="0"/>
              <a:t>md</a:t>
            </a:r>
            <a:r>
              <a:rPr lang="en-US" sz="1000" b="1" baseline="30000" dirty="0" smtClean="0"/>
              <a:t> </a:t>
            </a:r>
            <a:r>
              <a:rPr lang="en-US" sz="1000" b="1" dirty="0" smtClean="0"/>
              <a:t>/Ready-</a:t>
            </a:r>
            <a:r>
              <a:rPr lang="en-US" sz="1000" b="1" dirty="0" err="1" smtClean="0"/>
              <a:t>Lite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 eaLnBrk="0" hangingPunct="0"/>
            <a:r>
              <a:rPr lang="en-US" sz="1000" dirty="0" err="1" smtClean="0"/>
              <a:t>Éclairage</a:t>
            </a:r>
            <a:r>
              <a:rPr lang="en-US" sz="1000" dirty="0" smtClean="0"/>
              <a:t> de </a:t>
            </a:r>
            <a:r>
              <a:rPr lang="en-US" sz="1000" dirty="0" err="1" smtClean="0"/>
              <a:t>secours</a:t>
            </a:r>
            <a:r>
              <a:rPr lang="en-US" sz="1000" dirty="0" smtClean="0"/>
              <a:t> pour</a:t>
            </a:r>
            <a:br>
              <a:rPr lang="en-US" sz="1000" dirty="0" smtClean="0"/>
            </a:br>
            <a:r>
              <a:rPr lang="en-US" sz="1000" dirty="0" smtClean="0"/>
              <a:t>emplacements </a:t>
            </a:r>
            <a:r>
              <a:rPr lang="en-US" sz="1000" dirty="0" err="1" smtClean="0"/>
              <a:t>dangereux</a:t>
            </a:r>
            <a:endParaRPr lang="en-US" sz="1000" dirty="0"/>
          </a:p>
        </p:txBody>
      </p:sp>
      <p:grpSp>
        <p:nvGrpSpPr>
          <p:cNvPr id="320520" name="Group 152"/>
          <p:cNvGrpSpPr>
            <a:grpSpLocks/>
          </p:cNvGrpSpPr>
          <p:nvPr/>
        </p:nvGrpSpPr>
        <p:grpSpPr bwMode="auto">
          <a:xfrm>
            <a:off x="4529138" y="4181474"/>
            <a:ext cx="2527300" cy="1412654"/>
            <a:chOff x="4525439" y="5073965"/>
            <a:chExt cx="2527300" cy="1412645"/>
          </a:xfrm>
        </p:grpSpPr>
        <p:pic>
          <p:nvPicPr>
            <p:cNvPr id="320530" name="Picture 28" descr="dbre6404060k0_rs1ph_2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81746" y="5073965"/>
              <a:ext cx="1000162" cy="867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0531" name="TextBox 33"/>
            <p:cNvSpPr txBox="1">
              <a:spLocks noChangeArrowheads="1"/>
            </p:cNvSpPr>
            <p:nvPr/>
          </p:nvSpPr>
          <p:spPr bwMode="auto">
            <a:xfrm>
              <a:off x="4525439" y="5932616"/>
              <a:ext cx="2527300" cy="553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b="1" dirty="0" err="1" smtClean="0"/>
                <a:t>Russellstoll</a:t>
              </a:r>
              <a:r>
                <a:rPr lang="en-US" sz="1000" b="1" baseline="30000" dirty="0" err="1" smtClean="0"/>
                <a:t>md</a:t>
              </a:r>
              <a:r>
                <a:rPr lang="en-US" sz="1000" b="1" baseline="30000" dirty="0" smtClean="0"/>
                <a:t/>
              </a:r>
              <a:br>
                <a:rPr lang="en-US" sz="1000" b="1" baseline="30000" dirty="0" smtClean="0"/>
              </a:br>
              <a:r>
                <a:rPr lang="en-US" sz="1000" dirty="0" err="1" smtClean="0"/>
                <a:t>Connecteurs</a:t>
              </a:r>
              <a:r>
                <a:rPr lang="en-US" sz="1000" dirty="0" smtClean="0"/>
                <a:t> à broche et </a:t>
              </a:r>
              <a:r>
                <a:rPr lang="en-US" sz="1000" dirty="0" err="1" smtClean="0"/>
                <a:t>manchon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MaxGard</a:t>
              </a:r>
              <a:r>
                <a:rPr lang="en-US" sz="1000" baseline="30000" dirty="0" err="1" smtClean="0"/>
                <a:t>md</a:t>
              </a:r>
              <a:endParaRPr lang="en-US" sz="1000" dirty="0"/>
            </a:p>
          </p:txBody>
        </p:sp>
      </p:grpSp>
      <p:sp>
        <p:nvSpPr>
          <p:cNvPr id="320521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9018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20522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</a:t>
            </a:r>
            <a:r>
              <a:rPr lang="en-US" sz="1700" b="1" i="1" baseline="30000" dirty="0">
                <a:solidFill>
                  <a:srgbClr val="000000"/>
                </a:solidFill>
              </a:rPr>
              <a:t>&amp; Betts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pour la protection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contre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les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environnements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dangereux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20525" name="TextBox 1"/>
          <p:cNvSpPr txBox="1">
            <a:spLocks noChangeArrowheads="1"/>
          </p:cNvSpPr>
          <p:nvPr/>
        </p:nvSpPr>
        <p:spPr bwMode="auto">
          <a:xfrm>
            <a:off x="2730499" y="2032000"/>
            <a:ext cx="41941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 err="1" smtClean="0"/>
              <a:t>Dans</a:t>
            </a:r>
            <a:r>
              <a:rPr lang="en-US" sz="1400" b="1" dirty="0" smtClean="0"/>
              <a:t> les installations de </a:t>
            </a:r>
            <a:r>
              <a:rPr lang="en-US" sz="1400" b="1" dirty="0" err="1" smtClean="0"/>
              <a:t>traitement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eaux</a:t>
            </a:r>
            <a:r>
              <a:rPr lang="en-US" sz="1400" b="1" dirty="0" smtClean="0"/>
              <a:t> et des </a:t>
            </a:r>
            <a:r>
              <a:rPr lang="en-US" sz="1400" b="1" dirty="0" err="1" smtClean="0"/>
              <a:t>eaux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usées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il</a:t>
            </a:r>
            <a:r>
              <a:rPr lang="en-US" sz="1400" b="1" dirty="0" smtClean="0"/>
              <a:t> y a </a:t>
            </a:r>
            <a:r>
              <a:rPr lang="en-US" sz="1400" b="1" dirty="0" err="1" smtClean="0"/>
              <a:t>toujours</a:t>
            </a:r>
            <a:r>
              <a:rPr lang="en-US" sz="1400" b="1" dirty="0" smtClean="0"/>
              <a:t> la </a:t>
            </a:r>
            <a:r>
              <a:rPr lang="en-US" sz="1400" b="1" dirty="0" err="1" smtClean="0"/>
              <a:t>possibilité</a:t>
            </a:r>
            <a:r>
              <a:rPr lang="en-US" sz="1400" b="1" dirty="0" smtClean="0"/>
              <a:t> d’un </a:t>
            </a:r>
            <a:r>
              <a:rPr lang="en-US" sz="1400" b="1" dirty="0" err="1" smtClean="0"/>
              <a:t>montant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significatif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gaz</a:t>
            </a:r>
            <a:r>
              <a:rPr lang="en-US" sz="1400" b="1" dirty="0" smtClean="0"/>
              <a:t> et de </a:t>
            </a:r>
            <a:r>
              <a:rPr lang="en-US" sz="1400" b="1" dirty="0" err="1" smtClean="0"/>
              <a:t>vapeurs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dans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l’air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ambiant</a:t>
            </a:r>
            <a:r>
              <a:rPr lang="en-US" sz="1400" b="1" dirty="0" smtClean="0"/>
              <a:t>.</a:t>
            </a:r>
          </a:p>
        </p:txBody>
      </p:sp>
      <p:sp>
        <p:nvSpPr>
          <p:cNvPr id="320526" name="TextBox 25"/>
          <p:cNvSpPr txBox="1">
            <a:spLocks noChangeArrowheads="1"/>
          </p:cNvSpPr>
          <p:nvPr/>
        </p:nvSpPr>
        <p:spPr bwMode="auto">
          <a:xfrm>
            <a:off x="2720975" y="2994025"/>
            <a:ext cx="417195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1300" b="1" dirty="0" smtClean="0"/>
              <a:t>Emplacements </a:t>
            </a:r>
            <a:r>
              <a:rPr lang="en-US" sz="1300" b="1" dirty="0" err="1" smtClean="0"/>
              <a:t>dangereux</a:t>
            </a:r>
            <a:r>
              <a:rPr lang="en-US" sz="1300" b="1" dirty="0" smtClean="0"/>
              <a:t> types :</a:t>
            </a:r>
            <a:endParaRPr lang="en-US" sz="1300" b="1" dirty="0"/>
          </a:p>
        </p:txBody>
      </p:sp>
      <p:sp>
        <p:nvSpPr>
          <p:cNvPr id="320527" name="Rectangle 2"/>
          <p:cNvSpPr>
            <a:spLocks noChangeArrowheads="1"/>
          </p:cNvSpPr>
          <p:nvPr/>
        </p:nvSpPr>
        <p:spPr bwMode="auto">
          <a:xfrm>
            <a:off x="2809874" y="3244850"/>
            <a:ext cx="4200525" cy="88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 eaLnBrk="0" hangingPunct="0">
              <a:spcAft>
                <a:spcPts val="300"/>
              </a:spcAft>
              <a:buFont typeface="Arial" charset="0"/>
              <a:buChar char="•"/>
            </a:pPr>
            <a:r>
              <a:rPr lang="en-US" sz="1100" dirty="0" smtClean="0"/>
              <a:t>Aires de </a:t>
            </a:r>
            <a:r>
              <a:rPr lang="en-US" sz="1100" dirty="0" err="1" smtClean="0"/>
              <a:t>traitement</a:t>
            </a:r>
            <a:r>
              <a:rPr lang="en-US" sz="1100" dirty="0" smtClean="0"/>
              <a:t> des </a:t>
            </a:r>
            <a:r>
              <a:rPr lang="en-US" sz="1100" dirty="0" err="1" smtClean="0"/>
              <a:t>eaux</a:t>
            </a:r>
            <a:r>
              <a:rPr lang="en-US" sz="1100" dirty="0" smtClean="0"/>
              <a:t> et des </a:t>
            </a:r>
            <a:r>
              <a:rPr lang="en-US" sz="1100" dirty="0" err="1" smtClean="0"/>
              <a:t>eaux</a:t>
            </a:r>
            <a:r>
              <a:rPr lang="en-US" sz="1100" dirty="0" smtClean="0"/>
              <a:t> </a:t>
            </a:r>
            <a:r>
              <a:rPr lang="en-US" sz="1100" dirty="0" err="1" smtClean="0"/>
              <a:t>usées</a:t>
            </a:r>
            <a:endParaRPr lang="en-US" sz="1100" dirty="0"/>
          </a:p>
          <a:p>
            <a:pPr marL="85725" indent="-85725" eaLnBrk="0" hangingPunct="0">
              <a:spcAft>
                <a:spcPts val="300"/>
              </a:spcAft>
              <a:buFont typeface="Arial" charset="0"/>
              <a:buChar char="•"/>
            </a:pPr>
            <a:r>
              <a:rPr lang="en-US" sz="1100" dirty="0" smtClean="0"/>
              <a:t>Stations de </a:t>
            </a:r>
            <a:r>
              <a:rPr lang="en-US" sz="1100" dirty="0" err="1" smtClean="0"/>
              <a:t>pompage</a:t>
            </a:r>
            <a:r>
              <a:rPr lang="en-US" sz="1100" dirty="0" smtClean="0"/>
              <a:t> et sections de passage des pipelines</a:t>
            </a:r>
            <a:endParaRPr lang="en-US" sz="1100" dirty="0"/>
          </a:p>
          <a:p>
            <a:pPr marL="85725" indent="-85725" eaLnBrk="0" hangingPunct="0">
              <a:spcAft>
                <a:spcPts val="300"/>
              </a:spcAft>
              <a:buFont typeface="Arial" charset="0"/>
              <a:buChar char="•"/>
            </a:pPr>
            <a:r>
              <a:rPr lang="en-US" sz="1100" dirty="0" smtClean="0"/>
              <a:t>Aires de </a:t>
            </a:r>
            <a:r>
              <a:rPr lang="en-US" sz="1100" dirty="0" err="1" smtClean="0"/>
              <a:t>chargement</a:t>
            </a:r>
            <a:r>
              <a:rPr lang="en-US" sz="1100" dirty="0" smtClean="0"/>
              <a:t>/</a:t>
            </a:r>
            <a:r>
              <a:rPr lang="en-US" sz="1100" dirty="0" err="1" smtClean="0"/>
              <a:t>déchargement</a:t>
            </a:r>
            <a:r>
              <a:rPr lang="en-US" sz="1100" dirty="0" smtClean="0"/>
              <a:t> des </a:t>
            </a:r>
            <a:r>
              <a:rPr lang="en-US" sz="1100" dirty="0" err="1" smtClean="0"/>
              <a:t>terminaux</a:t>
            </a:r>
            <a:endParaRPr lang="en-US" sz="1100" dirty="0"/>
          </a:p>
          <a:p>
            <a:pPr marL="85725" indent="-85725" eaLnBrk="0" hangingPunct="0">
              <a:spcAft>
                <a:spcPts val="300"/>
              </a:spcAft>
              <a:buFont typeface="Arial" charset="0"/>
              <a:buChar char="•"/>
            </a:pPr>
            <a:r>
              <a:rPr lang="en-US" sz="1100" dirty="0" smtClean="0"/>
              <a:t>Aires de </a:t>
            </a:r>
            <a:r>
              <a:rPr lang="en-US" sz="1100" dirty="0" err="1" smtClean="0"/>
              <a:t>stockage</a:t>
            </a:r>
            <a:r>
              <a:rPr lang="en-US" sz="1100" dirty="0" smtClean="0"/>
              <a:t> pour les </a:t>
            </a:r>
            <a:r>
              <a:rPr lang="en-US" sz="1100" dirty="0" err="1" smtClean="0"/>
              <a:t>réservoirs</a:t>
            </a:r>
            <a:r>
              <a:rPr lang="en-US" sz="1100" dirty="0" smtClean="0"/>
              <a:t>, </a:t>
            </a:r>
            <a:r>
              <a:rPr lang="en-US" sz="1100" dirty="0" err="1" smtClean="0"/>
              <a:t>barils</a:t>
            </a:r>
            <a:r>
              <a:rPr lang="en-US" sz="1100" dirty="0" smtClean="0"/>
              <a:t> et camions</a:t>
            </a:r>
            <a:endParaRPr lang="en-US" sz="1100" dirty="0"/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114300" y="174625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2052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1763" y="2119313"/>
            <a:ext cx="2579687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4181474"/>
            <a:ext cx="911548" cy="899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406900"/>
            <a:ext cx="1560514" cy="1170386"/>
          </a:xfrm>
          <a:prstGeom prst="rect">
            <a:avLst/>
          </a:prstGeom>
        </p:spPr>
      </p:pic>
      <p:sp>
        <p:nvSpPr>
          <p:cNvPr id="26" name="TextBox 71"/>
          <p:cNvSpPr txBox="1">
            <a:spLocks noChangeArrowheads="1"/>
          </p:cNvSpPr>
          <p:nvPr/>
        </p:nvSpPr>
        <p:spPr bwMode="auto">
          <a:xfrm>
            <a:off x="7119938" y="2144713"/>
            <a:ext cx="1881187" cy="197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Emergi-Lite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E-Z-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Code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Kopex-Ex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Reznor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Chemins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câbles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Raccords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562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2120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447801" y="1610626"/>
            <a:ext cx="6366931" cy="4449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2565" name="Rectangle 39"/>
          <p:cNvSpPr>
            <a:spLocks noChangeArrowheads="1"/>
          </p:cNvSpPr>
          <p:nvPr/>
        </p:nvSpPr>
        <p:spPr bwMode="auto">
          <a:xfrm>
            <a:off x="1441450" y="3763963"/>
            <a:ext cx="3790950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531938" y="3257550"/>
            <a:ext cx="626903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ts val="2475"/>
              </a:lnSpc>
              <a:defRPr/>
            </a:pP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Sécurité</a:t>
            </a:r>
            <a:endParaRPr lang="en-US" sz="22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2567" name="Picture 29" descr="Safety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9813" y="3821113"/>
            <a:ext cx="76358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71450" y="155575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70150" y="1162050"/>
            <a:ext cx="4283075" cy="571499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err="1" smtClean="0">
                <a:ea typeface="ＭＳ Ｐゴシック" pitchFamily="34" charset="-128"/>
              </a:rPr>
              <a:t>Sécurité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pic>
        <p:nvPicPr>
          <p:cNvPr id="324611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2600" y="5429250"/>
            <a:ext cx="1100138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2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2463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24630" name="TextBox 54"/>
          <p:cNvSpPr txBox="1">
            <a:spLocks noChangeArrowheads="1"/>
          </p:cNvSpPr>
          <p:nvPr/>
        </p:nvSpPr>
        <p:spPr bwMode="auto">
          <a:xfrm>
            <a:off x="2505075" y="2011364"/>
            <a:ext cx="44577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300" b="1" dirty="0" err="1" smtClean="0"/>
              <a:t>Aucun</a:t>
            </a:r>
            <a:r>
              <a:rPr lang="en-US" sz="1300" b="1" dirty="0" smtClean="0"/>
              <a:t> accident. </a:t>
            </a:r>
            <a:r>
              <a:rPr lang="en-US" sz="1300" b="1" dirty="0" err="1" smtClean="0"/>
              <a:t>Aucune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blessure</a:t>
            </a:r>
            <a:r>
              <a:rPr lang="en-US" sz="1300" b="1" dirty="0" smtClean="0"/>
              <a:t>. </a:t>
            </a:r>
            <a:r>
              <a:rPr lang="en-US" sz="1300" b="1" dirty="0" err="1" smtClean="0"/>
              <a:t>Aucune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mortalité</a:t>
            </a:r>
            <a:r>
              <a:rPr lang="en-US" sz="1300" b="1" dirty="0" smtClean="0"/>
              <a:t>. </a:t>
            </a:r>
            <a:br>
              <a:rPr lang="en-US" sz="1300" b="1" dirty="0" smtClean="0"/>
            </a:br>
            <a:r>
              <a:rPr lang="en-US" sz="1300" b="1" dirty="0" smtClean="0"/>
              <a:t>En </a:t>
            </a:r>
            <a:r>
              <a:rPr lang="en-US" sz="1300" b="1" dirty="0" err="1" smtClean="0"/>
              <a:t>bref</a:t>
            </a:r>
            <a:r>
              <a:rPr lang="en-US" sz="1300" b="1" dirty="0" smtClean="0"/>
              <a:t>, </a:t>
            </a:r>
            <a:r>
              <a:rPr lang="en-US" sz="1300" b="1" dirty="0" err="1" smtClean="0"/>
              <a:t>voilà</a:t>
            </a:r>
            <a:r>
              <a:rPr lang="en-US" sz="1300" b="1" dirty="0" smtClean="0"/>
              <a:t> le but des </a:t>
            </a:r>
            <a:r>
              <a:rPr lang="en-US" sz="1300" b="1" dirty="0" err="1" smtClean="0"/>
              <a:t>pratiques</a:t>
            </a:r>
            <a:r>
              <a:rPr lang="en-US" sz="1300" b="1" dirty="0" smtClean="0"/>
              <a:t> de </a:t>
            </a:r>
            <a:r>
              <a:rPr lang="en-US" sz="1300" b="1" dirty="0" err="1" smtClean="0"/>
              <a:t>sécurité</a:t>
            </a:r>
            <a:r>
              <a:rPr lang="en-US" sz="1300" b="1" dirty="0" smtClean="0"/>
              <a:t>.</a:t>
            </a:r>
          </a:p>
          <a:p>
            <a:pPr eaLnBrk="0" hangingPunct="0"/>
            <a:endParaRPr lang="en-US" sz="1300" b="1" dirty="0" smtClean="0"/>
          </a:p>
          <a:p>
            <a:pPr eaLnBrk="0" hangingPunct="0"/>
            <a:r>
              <a:rPr lang="en-US" sz="1300" b="1" dirty="0" err="1" smtClean="0"/>
              <a:t>Principaux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intéressés</a:t>
            </a:r>
            <a:r>
              <a:rPr lang="en-US" sz="1300" b="1" dirty="0" smtClean="0"/>
              <a:t> aux solutions </a:t>
            </a:r>
            <a:r>
              <a:rPr lang="en-US" sz="1300" b="1" dirty="0" err="1" smtClean="0"/>
              <a:t>sur</a:t>
            </a:r>
            <a:r>
              <a:rPr lang="en-US" sz="1300" b="1" dirty="0" smtClean="0"/>
              <a:t> les questions de </a:t>
            </a:r>
            <a:r>
              <a:rPr lang="en-US" sz="1300" b="1" dirty="0" err="1" smtClean="0"/>
              <a:t>sécurité</a:t>
            </a:r>
            <a:r>
              <a:rPr lang="en-US" sz="1300" b="1" dirty="0" smtClean="0"/>
              <a:t> :</a:t>
            </a:r>
          </a:p>
          <a:p>
            <a:pPr marL="180975" indent="-180975" eaLnBrk="0" hangingPunct="0"/>
            <a:r>
              <a:rPr lang="en-US" sz="1300" dirty="0" smtClean="0"/>
              <a:t>•	Les </a:t>
            </a:r>
            <a:r>
              <a:rPr lang="en-US" sz="1300" dirty="0" err="1" smtClean="0"/>
              <a:t>agences</a:t>
            </a:r>
            <a:r>
              <a:rPr lang="en-US" sz="1300" dirty="0" smtClean="0"/>
              <a:t> </a:t>
            </a:r>
            <a:r>
              <a:rPr lang="en-US" sz="1300" dirty="0" err="1" smtClean="0"/>
              <a:t>provinciales</a:t>
            </a:r>
            <a:r>
              <a:rPr lang="en-US" sz="1300" dirty="0" smtClean="0"/>
              <a:t> et </a:t>
            </a:r>
            <a:r>
              <a:rPr lang="en-US" sz="1300" dirty="0" err="1" smtClean="0"/>
              <a:t>fédérales</a:t>
            </a:r>
            <a:endParaRPr lang="en-US" sz="1300" dirty="0" smtClean="0"/>
          </a:p>
          <a:p>
            <a:pPr marL="180975" indent="-180975" eaLnBrk="0" hangingPunct="0"/>
            <a:r>
              <a:rPr lang="en-US" sz="1300" dirty="0" smtClean="0"/>
              <a:t>•	</a:t>
            </a:r>
            <a:r>
              <a:rPr lang="en-US" sz="1300" dirty="0" err="1" smtClean="0"/>
              <a:t>L’entreprise</a:t>
            </a:r>
            <a:r>
              <a:rPr lang="en-US" sz="1300" dirty="0" smtClean="0"/>
              <a:t>/</a:t>
            </a:r>
            <a:r>
              <a:rPr lang="en-US" sz="1300" dirty="0" err="1" smtClean="0"/>
              <a:t>organisme</a:t>
            </a:r>
            <a:endParaRPr lang="en-US" sz="1300" dirty="0" smtClean="0"/>
          </a:p>
          <a:p>
            <a:pPr marL="180975" indent="-180975" eaLnBrk="0" hangingPunct="0"/>
            <a:r>
              <a:rPr lang="en-US" sz="1300" dirty="0" smtClean="0"/>
              <a:t>•	Les </a:t>
            </a:r>
            <a:r>
              <a:rPr lang="en-US" sz="1300" dirty="0" err="1" smtClean="0"/>
              <a:t>employés</a:t>
            </a:r>
            <a:endParaRPr lang="en-US" sz="1300" dirty="0" smtClean="0"/>
          </a:p>
          <a:p>
            <a:pPr marL="180975" indent="-180975" eaLnBrk="0" hangingPunct="0"/>
            <a:r>
              <a:rPr lang="en-US" sz="1300" dirty="0" smtClean="0"/>
              <a:t>•	</a:t>
            </a:r>
            <a:r>
              <a:rPr lang="en-US" sz="1300" dirty="0" err="1" smtClean="0"/>
              <a:t>L’environnement</a:t>
            </a:r>
            <a:r>
              <a:rPr lang="en-US" sz="1300" dirty="0" smtClean="0"/>
              <a:t> et la </a:t>
            </a:r>
            <a:r>
              <a:rPr lang="en-US" sz="1300" dirty="0" err="1" smtClean="0"/>
              <a:t>société</a:t>
            </a:r>
            <a:r>
              <a:rPr lang="en-US" sz="1300" dirty="0" smtClean="0"/>
              <a:t> en </a:t>
            </a:r>
            <a:r>
              <a:rPr lang="en-US" sz="1300" dirty="0" err="1" smtClean="0"/>
              <a:t>général</a:t>
            </a:r>
            <a:endParaRPr lang="en-US" sz="1300" dirty="0" smtClean="0"/>
          </a:p>
          <a:p>
            <a:pPr eaLnBrk="0" hangingPunct="0"/>
            <a:endParaRPr lang="en-US" sz="1300" dirty="0"/>
          </a:p>
        </p:txBody>
      </p:sp>
      <p:sp>
        <p:nvSpPr>
          <p:cNvPr id="324614" name="TextBox 68"/>
          <p:cNvSpPr txBox="1">
            <a:spLocks noChangeArrowheads="1"/>
          </p:cNvSpPr>
          <p:nvPr/>
        </p:nvSpPr>
        <p:spPr bwMode="auto">
          <a:xfrm>
            <a:off x="7105650" y="923925"/>
            <a:ext cx="2038350" cy="44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</a:t>
            </a:r>
            <a:r>
              <a:rPr lang="en-US" sz="1700" b="1" i="1" baseline="30000" dirty="0">
                <a:solidFill>
                  <a:srgbClr val="000000"/>
                </a:solidFill>
              </a:rPr>
              <a:t>&amp; Betts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pour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sécurité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pic>
        <p:nvPicPr>
          <p:cNvPr id="324616" name="Picture 27" descr="gsul2ss_rs1ph_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8938" y="3808413"/>
            <a:ext cx="67786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7" name="Picture 29" descr="sgc2_rs1ph_0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26063" y="4344988"/>
            <a:ext cx="4572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8" name="Picture 33" descr="All-Struct Quickpol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65500" y="3130550"/>
            <a:ext cx="3683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9" name="Picture 23" descr="aptbd74_ez1ld_0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5913" y="5441950"/>
            <a:ext cx="2746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20" name="Picture 25" descr="lb86877_ez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21363" y="5422900"/>
            <a:ext cx="288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21" name="Picture 26" descr="WMSL-0-45 new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16575" y="5526088"/>
            <a:ext cx="2762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22" name="Picture 24" descr="az1100_ez1ph_rev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32375" y="5764213"/>
            <a:ext cx="69850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23" name="TextBox 29"/>
          <p:cNvSpPr txBox="1">
            <a:spLocks noChangeArrowheads="1"/>
          </p:cNvSpPr>
          <p:nvPr/>
        </p:nvSpPr>
        <p:spPr bwMode="auto">
          <a:xfrm>
            <a:off x="2436813" y="4838700"/>
            <a:ext cx="21844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00" b="1" dirty="0" err="1" smtClean="0"/>
              <a:t>Hazlux</a:t>
            </a:r>
            <a:r>
              <a:rPr lang="en-US" sz="900" b="1" baseline="30000" dirty="0" err="1" smtClean="0"/>
              <a:t>md</a:t>
            </a:r>
            <a:endParaRPr lang="en-US" sz="900" b="1" baseline="30000" dirty="0"/>
          </a:p>
          <a:p>
            <a:pPr algn="ctr" eaLnBrk="0" hangingPunct="0"/>
            <a:r>
              <a:rPr lang="en-US" sz="900" dirty="0" smtClean="0"/>
              <a:t>Poteau à montage </a:t>
            </a:r>
            <a:r>
              <a:rPr lang="en-US" sz="900" dirty="0" err="1" smtClean="0"/>
              <a:t>rapide</a:t>
            </a:r>
            <a:r>
              <a:rPr lang="en-US" sz="900" dirty="0" smtClean="0"/>
              <a:t> </a:t>
            </a:r>
            <a:br>
              <a:rPr lang="en-US" sz="900" dirty="0" smtClean="0"/>
            </a:br>
            <a:r>
              <a:rPr lang="en-US" sz="900" dirty="0" smtClean="0"/>
              <a:t>Quick </a:t>
            </a:r>
            <a:r>
              <a:rPr lang="en-US" sz="900" dirty="0" err="1" smtClean="0"/>
              <a:t>Pole</a:t>
            </a:r>
            <a:r>
              <a:rPr lang="en-US" sz="900" baseline="30000" dirty="0" err="1" smtClean="0"/>
              <a:t>mc</a:t>
            </a:r>
            <a:endParaRPr lang="en-US" sz="900" baseline="30000" dirty="0"/>
          </a:p>
        </p:txBody>
      </p:sp>
      <p:sp>
        <p:nvSpPr>
          <p:cNvPr id="324624" name="TextBox 29"/>
          <p:cNvSpPr txBox="1">
            <a:spLocks noChangeArrowheads="1"/>
          </p:cNvSpPr>
          <p:nvPr/>
        </p:nvSpPr>
        <p:spPr bwMode="auto">
          <a:xfrm>
            <a:off x="4627563" y="4838700"/>
            <a:ext cx="21844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00" b="1" dirty="0" err="1" smtClean="0"/>
              <a:t>Russellstoll</a:t>
            </a:r>
            <a:r>
              <a:rPr lang="en-US" sz="900" b="1" baseline="30000" dirty="0" err="1" smtClean="0"/>
              <a:t>md</a:t>
            </a:r>
            <a:endParaRPr lang="en-US" sz="900" b="1" baseline="30000" dirty="0"/>
          </a:p>
          <a:p>
            <a:pPr algn="ctr" eaLnBrk="0" hangingPunct="0"/>
            <a:r>
              <a:rPr lang="en-US" sz="900" dirty="0" err="1" smtClean="0"/>
              <a:t>Indicateur</a:t>
            </a:r>
            <a:r>
              <a:rPr lang="en-US" sz="900" dirty="0" smtClean="0"/>
              <a:t> de </a:t>
            </a:r>
            <a:r>
              <a:rPr lang="en-US" sz="900" dirty="0" err="1" smtClean="0"/>
              <a:t>mise</a:t>
            </a:r>
            <a:r>
              <a:rPr lang="en-US" sz="900" dirty="0" smtClean="0"/>
              <a:t> à la </a:t>
            </a:r>
            <a:r>
              <a:rPr lang="en-US" sz="900" dirty="0" err="1" smtClean="0"/>
              <a:t>terre</a:t>
            </a:r>
            <a:r>
              <a:rPr lang="en-US" sz="900" dirty="0" smtClean="0"/>
              <a:t> </a:t>
            </a:r>
            <a:r>
              <a:rPr lang="en-US" sz="900" dirty="0" err="1" smtClean="0"/>
              <a:t>sécuritaire</a:t>
            </a:r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et </a:t>
            </a:r>
            <a:r>
              <a:rPr lang="en-US" sz="900" dirty="0" err="1" smtClean="0"/>
              <a:t>parafoudres</a:t>
            </a:r>
            <a:endParaRPr lang="en-US" sz="900" dirty="0"/>
          </a:p>
        </p:txBody>
      </p:sp>
      <p:sp>
        <p:nvSpPr>
          <p:cNvPr id="324625" name="TextBox 29"/>
          <p:cNvSpPr txBox="1">
            <a:spLocks noChangeArrowheads="1"/>
          </p:cNvSpPr>
          <p:nvPr/>
        </p:nvSpPr>
        <p:spPr bwMode="auto">
          <a:xfrm>
            <a:off x="2314575" y="6203950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900" b="1" dirty="0" err="1" smtClean="0"/>
              <a:t>Emergi-Lite</a:t>
            </a:r>
            <a:r>
              <a:rPr lang="en-US" sz="900" b="1" baseline="30000" dirty="0" err="1" smtClean="0"/>
              <a:t>md</a:t>
            </a:r>
            <a:r>
              <a:rPr lang="en-US" sz="900" b="1" dirty="0" smtClean="0"/>
              <a:t>/</a:t>
            </a:r>
            <a:r>
              <a:rPr lang="en-US" sz="900" b="1" dirty="0" err="1" smtClean="0"/>
              <a:t>Lumacell</a:t>
            </a:r>
            <a:r>
              <a:rPr lang="en-US" sz="900" b="1" baseline="30000" dirty="0" err="1" smtClean="0"/>
              <a:t>md</a:t>
            </a:r>
            <a:r>
              <a:rPr lang="en-US" sz="900" b="1" dirty="0" smtClean="0"/>
              <a:t>/Ready-</a:t>
            </a:r>
            <a:r>
              <a:rPr lang="en-US" sz="900" b="1" dirty="0" err="1" smtClean="0"/>
              <a:t>Lite</a:t>
            </a:r>
            <a:r>
              <a:rPr lang="en-US" sz="900" b="1" baseline="30000" dirty="0" err="1" smtClean="0"/>
              <a:t>md</a:t>
            </a:r>
            <a:endParaRPr lang="en-US" sz="900" b="1" dirty="0"/>
          </a:p>
          <a:p>
            <a:pPr algn="ctr" eaLnBrk="0" hangingPunct="0"/>
            <a:r>
              <a:rPr lang="en-US" sz="900" dirty="0" err="1" smtClean="0"/>
              <a:t>Systèmes</a:t>
            </a:r>
            <a:r>
              <a:rPr lang="en-US" sz="900" dirty="0" smtClean="0"/>
              <a:t> </a:t>
            </a:r>
            <a:r>
              <a:rPr lang="en-US" sz="900" dirty="0" err="1" smtClean="0"/>
              <a:t>d’éclairage</a:t>
            </a:r>
            <a:r>
              <a:rPr lang="en-US" sz="900" dirty="0" smtClean="0"/>
              <a:t> de </a:t>
            </a:r>
            <a:r>
              <a:rPr lang="en-US" sz="900" dirty="0" err="1" smtClean="0"/>
              <a:t>secours</a:t>
            </a:r>
            <a:endParaRPr lang="en-US" sz="900" dirty="0"/>
          </a:p>
        </p:txBody>
      </p:sp>
      <p:sp>
        <p:nvSpPr>
          <p:cNvPr id="324626" name="TextBox 29"/>
          <p:cNvSpPr txBox="1">
            <a:spLocks noChangeArrowheads="1"/>
          </p:cNvSpPr>
          <p:nvPr/>
        </p:nvSpPr>
        <p:spPr bwMode="auto">
          <a:xfrm>
            <a:off x="4627563" y="6194425"/>
            <a:ext cx="21844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00" b="1" dirty="0" smtClean="0"/>
              <a:t>E-Z-</a:t>
            </a:r>
            <a:r>
              <a:rPr lang="en-US" sz="900" b="1" dirty="0" err="1" smtClean="0"/>
              <a:t>CODE</a:t>
            </a:r>
            <a:r>
              <a:rPr lang="en-US" sz="900" b="1" baseline="30000" dirty="0" err="1" smtClean="0"/>
              <a:t>md</a:t>
            </a:r>
            <a:endParaRPr lang="en-US" sz="900" b="1" baseline="30000" dirty="0"/>
          </a:p>
          <a:p>
            <a:pPr algn="ctr" eaLnBrk="0" hangingPunct="0"/>
            <a:r>
              <a:rPr lang="en-US" sz="900" dirty="0" err="1" smtClean="0"/>
              <a:t>Étiquettes</a:t>
            </a:r>
            <a:r>
              <a:rPr lang="en-US" sz="900" dirty="0" smtClean="0"/>
              <a:t>, </a:t>
            </a:r>
            <a:r>
              <a:rPr lang="en-US" sz="900" dirty="0" err="1" smtClean="0"/>
              <a:t>affiches</a:t>
            </a:r>
            <a:r>
              <a:rPr lang="en-US" sz="900" dirty="0" smtClean="0"/>
              <a:t>, </a:t>
            </a:r>
            <a:r>
              <a:rPr lang="en-US" sz="900" dirty="0" err="1" smtClean="0"/>
              <a:t>enseignes</a:t>
            </a:r>
            <a:r>
              <a:rPr lang="en-US" sz="900" dirty="0" smtClean="0"/>
              <a:t> de </a:t>
            </a:r>
            <a:r>
              <a:rPr lang="en-US" sz="900" dirty="0" err="1" smtClean="0"/>
              <a:t>sécurité</a:t>
            </a:r>
            <a:r>
              <a:rPr lang="en-US" sz="900" dirty="0" smtClean="0"/>
              <a:t> et </a:t>
            </a:r>
            <a:r>
              <a:rPr lang="en-US" sz="900" dirty="0" err="1" smtClean="0"/>
              <a:t>rubans</a:t>
            </a:r>
            <a:r>
              <a:rPr lang="en-US" sz="900" dirty="0" smtClean="0"/>
              <a:t> de barricade</a:t>
            </a:r>
            <a:endParaRPr lang="en-US" sz="900" dirty="0"/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190500" y="14605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24628" name="Picture 38" descr="Petrochemical_is9276741_rev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2275" y="2051050"/>
            <a:ext cx="2020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71"/>
          <p:cNvSpPr txBox="1">
            <a:spLocks noChangeArrowheads="1"/>
          </p:cNvSpPr>
          <p:nvPr/>
        </p:nvSpPr>
        <p:spPr bwMode="auto">
          <a:xfrm>
            <a:off x="7119938" y="1471741"/>
            <a:ext cx="1881187" cy="428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Blackburn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Elastimold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Emergi-Lite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E-Z-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Code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Tech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Homac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Joslyn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Hi-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Voltage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Ocal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Red•Dot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Sta-Kon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Steel-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City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Superstrut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Chemins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câbles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Raccords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Ty-Rap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4125" y="1076325"/>
            <a:ext cx="4524375" cy="76200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Solutions T&amp;B pour la </a:t>
            </a:r>
            <a:r>
              <a:rPr lang="en-US" sz="2200" i="1" dirty="0" err="1" smtClean="0">
                <a:ea typeface="ＭＳ Ｐゴシック" pitchFamily="34" charset="-128"/>
              </a:rPr>
              <a:t>sécurité</a:t>
            </a:r>
            <a:r>
              <a:rPr lang="en-US" sz="2200" i="1" dirty="0" smtClean="0">
                <a:ea typeface="ＭＳ Ｐゴシック" pitchFamily="34" charset="-128"/>
              </a:rPr>
              <a:t/>
            </a:r>
            <a:br>
              <a:rPr lang="en-US" sz="2200" i="1" dirty="0" smtClean="0">
                <a:ea typeface="ＭＳ Ｐゴシック" pitchFamily="34" charset="-128"/>
              </a:rPr>
            </a:br>
            <a:r>
              <a:rPr lang="en-US" sz="2200" i="1" dirty="0" smtClean="0">
                <a:ea typeface="ＭＳ Ｐゴシック" pitchFamily="34" charset="-128"/>
              </a:rPr>
              <a:t>et </a:t>
            </a:r>
            <a:r>
              <a:rPr lang="en-US" sz="2200" i="1" dirty="0" err="1" smtClean="0">
                <a:ea typeface="ＭＳ Ｐゴシック" pitchFamily="34" charset="-128"/>
              </a:rPr>
              <a:t>contre</a:t>
            </a:r>
            <a:r>
              <a:rPr lang="en-US" sz="2200" i="1" dirty="0" smtClean="0">
                <a:ea typeface="ＭＳ Ｐゴシック" pitchFamily="34" charset="-128"/>
              </a:rPr>
              <a:t> la contamination</a:t>
            </a:r>
          </a:p>
        </p:txBody>
      </p:sp>
      <p:sp>
        <p:nvSpPr>
          <p:cNvPr id="326659" name="TextBox 29"/>
          <p:cNvSpPr txBox="1">
            <a:spLocks noChangeArrowheads="1"/>
          </p:cNvSpPr>
          <p:nvPr/>
        </p:nvSpPr>
        <p:spPr bwMode="auto">
          <a:xfrm>
            <a:off x="2366962" y="5876925"/>
            <a:ext cx="218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Ty-</a:t>
            </a:r>
            <a:r>
              <a:rPr lang="en-US" sz="1000" b="1" dirty="0" err="1" smtClean="0"/>
              <a:t>Rap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Attaches </a:t>
            </a:r>
            <a:r>
              <a:rPr lang="en-US" sz="1000" dirty="0" err="1" smtClean="0"/>
              <a:t>détectables</a:t>
            </a:r>
            <a:endParaRPr lang="en-US" sz="1000" dirty="0"/>
          </a:p>
        </p:txBody>
      </p:sp>
      <p:sp>
        <p:nvSpPr>
          <p:cNvPr id="326660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987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26661" name="TextBox 68"/>
          <p:cNvSpPr txBox="1">
            <a:spLocks noChangeArrowheads="1"/>
          </p:cNvSpPr>
          <p:nvPr/>
        </p:nvSpPr>
        <p:spPr bwMode="auto">
          <a:xfrm>
            <a:off x="7105650" y="1082676"/>
            <a:ext cx="2038350" cy="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&amp; Betts pour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sécurité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et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contre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la contamination</a:t>
            </a:r>
          </a:p>
          <a:p>
            <a:pPr eaLnBrk="0" hangingPunct="0"/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26664" name="TextBox 25"/>
          <p:cNvSpPr txBox="1">
            <a:spLocks noChangeArrowheads="1"/>
          </p:cNvSpPr>
          <p:nvPr/>
        </p:nvSpPr>
        <p:spPr bwMode="auto">
          <a:xfrm>
            <a:off x="2578101" y="1944688"/>
            <a:ext cx="43751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err="1" smtClean="0"/>
              <a:t>Personne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n’est</a:t>
            </a:r>
            <a:r>
              <a:rPr lang="en-US" sz="1400" b="1" dirty="0" smtClean="0"/>
              <a:t> à </a:t>
            </a:r>
            <a:r>
              <a:rPr lang="en-US" sz="1400" b="1" dirty="0" err="1" smtClean="0"/>
              <a:t>l’abri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inquiétudes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sur</a:t>
            </a:r>
            <a:r>
              <a:rPr lang="en-US" sz="1400" b="1" dirty="0" smtClean="0"/>
              <a:t> la </a:t>
            </a:r>
            <a:r>
              <a:rPr lang="en-US" sz="1400" b="1" dirty="0" err="1" smtClean="0"/>
              <a:t>sécurité</a:t>
            </a:r>
            <a:r>
              <a:rPr lang="en-US" sz="1400" b="1" dirty="0" smtClean="0"/>
              <a:t> et la contamination.</a:t>
            </a:r>
            <a:endParaRPr lang="en-US" sz="1400" b="1" dirty="0"/>
          </a:p>
          <a:p>
            <a:pPr eaLnBrk="0" hangingPunct="0"/>
            <a:endParaRPr lang="en-US" sz="1400" b="1" dirty="0"/>
          </a:p>
          <a:p>
            <a:pPr eaLnBrk="0" hangingPunct="0"/>
            <a:r>
              <a:rPr lang="en-US" sz="1400" b="1" dirty="0" err="1" smtClean="0"/>
              <a:t>Ces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fléaux</a:t>
            </a:r>
            <a:r>
              <a:rPr lang="en-US" sz="1400" b="1" dirty="0" smtClean="0"/>
              <a:t> ne </a:t>
            </a:r>
            <a:r>
              <a:rPr lang="en-US" sz="1400" b="1" dirty="0" err="1" smtClean="0"/>
              <a:t>sont</a:t>
            </a:r>
            <a:r>
              <a:rPr lang="en-US" sz="1400" b="1" dirty="0" smtClean="0"/>
              <a:t> pas </a:t>
            </a:r>
            <a:r>
              <a:rPr lang="en-US" sz="1400" b="1" dirty="0" err="1" smtClean="0"/>
              <a:t>réservés</a:t>
            </a:r>
            <a:r>
              <a:rPr lang="en-US" sz="1400" b="1" dirty="0" smtClean="0"/>
              <a:t> à un </a:t>
            </a:r>
            <a:r>
              <a:rPr lang="en-US" sz="1400" b="1" dirty="0" err="1" smtClean="0"/>
              <a:t>marché</a:t>
            </a:r>
            <a:r>
              <a:rPr lang="en-US" sz="1400" b="1" dirty="0" smtClean="0"/>
              <a:t> en </a:t>
            </a:r>
            <a:r>
              <a:rPr lang="en-US" sz="1400" b="1" dirty="0" err="1" smtClean="0"/>
              <a:t>particulier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Leurs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répercussions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touchent</a:t>
            </a:r>
            <a:r>
              <a:rPr lang="en-US" sz="1400" b="1" dirty="0" smtClean="0"/>
              <a:t> les </a:t>
            </a:r>
            <a:r>
              <a:rPr lang="en-US" sz="1400" b="1" dirty="0" err="1" smtClean="0"/>
              <a:t>travailleurs</a:t>
            </a:r>
            <a:r>
              <a:rPr lang="en-US" sz="1400" b="1" dirty="0" smtClean="0"/>
              <a:t>, les </a:t>
            </a:r>
            <a:r>
              <a:rPr lang="en-US" sz="1400" b="1" dirty="0" err="1" smtClean="0"/>
              <a:t>échéanciers</a:t>
            </a:r>
            <a:r>
              <a:rPr lang="en-US" sz="1400" b="1" dirty="0" smtClean="0"/>
              <a:t> de production et les </a:t>
            </a:r>
            <a:r>
              <a:rPr lang="en-US" sz="1400" b="1" dirty="0" err="1" smtClean="0"/>
              <a:t>résultats</a:t>
            </a:r>
            <a:r>
              <a:rPr lang="en-US" sz="1400" b="1" dirty="0" smtClean="0"/>
              <a:t> nets pour </a:t>
            </a:r>
            <a:r>
              <a:rPr lang="en-US" sz="1400" b="1" dirty="0" err="1" smtClean="0"/>
              <a:t>l’ensemble</a:t>
            </a:r>
            <a:r>
              <a:rPr lang="en-US" sz="1400" b="1" dirty="0" smtClean="0"/>
              <a:t> des industries. </a:t>
            </a:r>
            <a:endParaRPr lang="en-US" sz="1400" b="1" dirty="0"/>
          </a:p>
        </p:txBody>
      </p:sp>
      <p:pic>
        <p:nvPicPr>
          <p:cNvPr id="3266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756061">
            <a:off x="3000008" y="4723664"/>
            <a:ext cx="1190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838" y="2068513"/>
            <a:ext cx="2085975" cy="2705100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26667" name="TextBox 33"/>
          <p:cNvSpPr txBox="1">
            <a:spLocks noChangeArrowheads="1"/>
          </p:cNvSpPr>
          <p:nvPr/>
        </p:nvSpPr>
        <p:spPr bwMode="auto">
          <a:xfrm>
            <a:off x="3781424" y="4452938"/>
            <a:ext cx="22336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err="1" smtClean="0"/>
              <a:t>Tapis</a:t>
            </a:r>
            <a:r>
              <a:rPr lang="en-US" sz="1000" dirty="0" smtClean="0"/>
              <a:t> </a:t>
            </a:r>
            <a:r>
              <a:rPr lang="en-US" sz="1000" dirty="0" err="1" smtClean="0"/>
              <a:t>d’équilibre</a:t>
            </a:r>
            <a:r>
              <a:rPr lang="en-US" sz="1000" dirty="0" smtClean="0"/>
              <a:t> du gradient </a:t>
            </a:r>
            <a:br>
              <a:rPr lang="en-US" sz="1000" dirty="0" smtClean="0"/>
            </a:br>
            <a:r>
              <a:rPr lang="en-US" sz="1000" dirty="0" smtClean="0"/>
              <a:t>du </a:t>
            </a:r>
            <a:r>
              <a:rPr lang="en-US" sz="1000" dirty="0" err="1" smtClean="0"/>
              <a:t>potentiel</a:t>
            </a:r>
            <a:endParaRPr lang="en-US" sz="1000" dirty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80975" y="14605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uséesv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6670" name="TextBox 30"/>
          <p:cNvSpPr txBox="1">
            <a:spLocks noChangeArrowheads="1"/>
          </p:cNvSpPr>
          <p:nvPr/>
        </p:nvSpPr>
        <p:spPr bwMode="auto">
          <a:xfrm>
            <a:off x="4683918" y="5926138"/>
            <a:ext cx="21923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Steel </a:t>
            </a:r>
            <a:r>
              <a:rPr lang="en-US" sz="1000" b="1" dirty="0" err="1" smtClean="0"/>
              <a:t>City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Boîtes</a:t>
            </a:r>
            <a:r>
              <a:rPr lang="en-US" sz="1000" dirty="0" smtClean="0"/>
              <a:t> et </a:t>
            </a:r>
            <a:r>
              <a:rPr lang="en-US" sz="1000" dirty="0" err="1" smtClean="0"/>
              <a:t>raccords</a:t>
            </a:r>
            <a:r>
              <a:rPr lang="en-US" sz="1000" dirty="0" smtClean="0"/>
              <a:t> pour</a:t>
            </a:r>
            <a:br>
              <a:rPr lang="en-US" sz="1000" dirty="0" smtClean="0"/>
            </a:br>
            <a:r>
              <a:rPr lang="en-US" sz="1000" dirty="0" err="1" smtClean="0"/>
              <a:t>avertisseurs</a:t>
            </a:r>
            <a:r>
              <a:rPr lang="en-US" sz="1000" dirty="0" smtClean="0"/>
              <a:t> </a:t>
            </a:r>
            <a:r>
              <a:rPr lang="en-US" sz="1000" dirty="0" err="1" smtClean="0"/>
              <a:t>d’incendie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84" y="4943076"/>
            <a:ext cx="918369" cy="918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250" r="33701" b="14375"/>
          <a:stretch/>
        </p:blipFill>
        <p:spPr>
          <a:xfrm>
            <a:off x="1022652" y="4886372"/>
            <a:ext cx="741436" cy="879378"/>
          </a:xfrm>
          <a:prstGeom prst="rect">
            <a:avLst/>
          </a:prstGeom>
        </p:spPr>
      </p:pic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18" y="3571876"/>
            <a:ext cx="1517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71"/>
          <p:cNvSpPr txBox="1">
            <a:spLocks noChangeArrowheads="1"/>
          </p:cNvSpPr>
          <p:nvPr/>
        </p:nvSpPr>
        <p:spPr bwMode="auto">
          <a:xfrm>
            <a:off x="7075487" y="1687974"/>
            <a:ext cx="1881187" cy="467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Blackburn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Elastimold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Emergi-Lite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E-Z-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Code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Tech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Homac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Joslyn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Hi-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Voltage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Marrette</a:t>
            </a:r>
            <a:r>
              <a:rPr lang="en-US" sz="1000" b="1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Lite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Ocal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Red•Dot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Reznor</a:t>
            </a:r>
            <a:r>
              <a:rPr lang="en-US" sz="1000" b="1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baseline="30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mc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Sta-Kon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Steel-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City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Superstrut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Chemins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câbles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Raccords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md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Ty-Rap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236538" y="5849938"/>
            <a:ext cx="218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Superstrut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Supports </a:t>
            </a:r>
            <a:r>
              <a:rPr lang="en-US" sz="1000" dirty="0" err="1" smtClean="0"/>
              <a:t>sismiques</a:t>
            </a:r>
            <a:endParaRPr lang="en-US" sz="1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6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21685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550246" y="1651000"/>
            <a:ext cx="6348308" cy="443653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8709" name="Rectangle 39"/>
          <p:cNvSpPr>
            <a:spLocks noChangeArrowheads="1"/>
          </p:cNvSpPr>
          <p:nvPr/>
        </p:nvSpPr>
        <p:spPr bwMode="auto">
          <a:xfrm>
            <a:off x="2184400" y="3771900"/>
            <a:ext cx="5732463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28710" name="Picture 12" descr="Pow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1975" y="3865563"/>
            <a:ext cx="7286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47938" y="3265488"/>
            <a:ext cx="53482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Qualité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efficacité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et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fiabilité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l’alimentation</a:t>
            </a:r>
            <a:endParaRPr lang="en-US" sz="2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14300" y="174625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389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193800"/>
            <a:ext cx="8261350" cy="796925"/>
          </a:xfrm>
        </p:spPr>
        <p:txBody>
          <a:bodyPr/>
          <a:lstStyle/>
          <a:p>
            <a:pPr eaLnBrk="1" hangingPunct="1">
              <a:lnSpc>
                <a:spcPts val="2475"/>
              </a:lnSpc>
            </a:pPr>
            <a:r>
              <a:rPr lang="en-US" sz="2200" i="1" dirty="0" err="1" smtClean="0">
                <a:ea typeface="ＭＳ Ｐゴシック" pitchFamily="34" charset="-128"/>
              </a:rPr>
              <a:t>Facteurs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r>
              <a:rPr lang="en-US" sz="2200" i="1" dirty="0" err="1" smtClean="0">
                <a:ea typeface="ＭＳ Ｐゴシック" pitchFamily="34" charset="-128"/>
              </a:rPr>
              <a:t>déterminants</a:t>
            </a:r>
            <a:r>
              <a:rPr lang="en-US" sz="2200" i="1" dirty="0" smtClean="0">
                <a:ea typeface="ＭＳ Ｐゴシック" pitchFamily="34" charset="-128"/>
              </a:rPr>
              <a:t> des </a:t>
            </a:r>
            <a:r>
              <a:rPr lang="en-US" sz="2200" i="1" dirty="0" err="1" smtClean="0">
                <a:ea typeface="ＭＳ Ｐゴシック" pitchFamily="34" charset="-128"/>
              </a:rPr>
              <a:t>activités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r>
              <a:rPr lang="en-US" sz="2200" i="1" dirty="0" err="1" smtClean="0">
                <a:ea typeface="ＭＳ Ｐゴシック" pitchFamily="34" charset="-128"/>
              </a:rPr>
              <a:t>économiques</a:t>
            </a:r>
            <a:r>
              <a:rPr lang="en-US" sz="2200" i="1" dirty="0" smtClean="0">
                <a:ea typeface="ＭＳ Ｐゴシック" pitchFamily="34" charset="-128"/>
              </a:rPr>
              <a:t/>
            </a:r>
            <a:br>
              <a:rPr lang="en-US" sz="2200" i="1" dirty="0" smtClean="0">
                <a:ea typeface="ＭＳ Ｐゴシック" pitchFamily="34" charset="-128"/>
              </a:rPr>
            </a:br>
            <a:r>
              <a:rPr lang="en-US" sz="2200" i="1" dirty="0" smtClean="0">
                <a:ea typeface="ＭＳ Ｐゴシック" pitchFamily="34" charset="-128"/>
              </a:rPr>
              <a:t>et de </a:t>
            </a:r>
            <a:r>
              <a:rPr lang="en-US" sz="2200" i="1" dirty="0" err="1" smtClean="0">
                <a:ea typeface="ＭＳ Ｐゴシック" pitchFamily="34" charset="-128"/>
              </a:rPr>
              <a:t>l’exploitation</a:t>
            </a:r>
            <a:r>
              <a:rPr lang="en-US" sz="2200" i="1" dirty="0" smtClean="0">
                <a:ea typeface="ＭＳ Ｐゴシック" pitchFamily="34" charset="-128"/>
              </a:rPr>
              <a:t> — </a:t>
            </a:r>
            <a:r>
              <a:rPr lang="en-US" sz="2200" i="1" dirty="0" err="1" smtClean="0">
                <a:ea typeface="ＭＳ Ｐゴシック" pitchFamily="34" charset="-128"/>
              </a:rPr>
              <a:t>traitement</a:t>
            </a:r>
            <a:r>
              <a:rPr lang="en-US" sz="2200" i="1" dirty="0" smtClean="0">
                <a:ea typeface="ＭＳ Ｐゴシック" pitchFamily="34" charset="-128"/>
              </a:rPr>
              <a:t> des </a:t>
            </a:r>
            <a:r>
              <a:rPr lang="en-US" sz="2200" i="1" dirty="0" err="1" smtClean="0">
                <a:ea typeface="ＭＳ Ｐゴシック" pitchFamily="34" charset="-128"/>
              </a:rPr>
              <a:t>eaux</a:t>
            </a:r>
            <a:r>
              <a:rPr lang="en-US" sz="2200" i="1" dirty="0" smtClean="0">
                <a:ea typeface="ＭＳ Ｐゴシック" pitchFamily="34" charset="-128"/>
              </a:rPr>
              <a:t> et des </a:t>
            </a:r>
            <a:r>
              <a:rPr lang="en-US" sz="2200" i="1" dirty="0" err="1" smtClean="0">
                <a:ea typeface="ＭＳ Ｐゴシック" pitchFamily="34" charset="-128"/>
              </a:rPr>
              <a:t>eaux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r>
              <a:rPr lang="en-US" sz="2200" i="1" dirty="0" err="1" smtClean="0">
                <a:ea typeface="ＭＳ Ｐゴシック" pitchFamily="34" charset="-128"/>
              </a:rPr>
              <a:t>usées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293893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20256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16390" name="TextBox 55"/>
          <p:cNvSpPr txBox="1">
            <a:spLocks noChangeArrowheads="1"/>
          </p:cNvSpPr>
          <p:nvPr/>
        </p:nvSpPr>
        <p:spPr bwMode="auto">
          <a:xfrm>
            <a:off x="3468688" y="2049463"/>
            <a:ext cx="4826000" cy="170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eaLnBrk="0" hangingPunct="0">
              <a:spcAft>
                <a:spcPts val="1200"/>
              </a:spcAft>
            </a:pPr>
            <a:r>
              <a:rPr lang="en-US" sz="1700" b="1" dirty="0" err="1" smtClean="0"/>
              <a:t>Activités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économiques</a:t>
            </a:r>
            <a:endParaRPr lang="en-US" sz="1700" b="1" dirty="0"/>
          </a:p>
          <a:p>
            <a:pPr marL="447675" indent="-180975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 dirty="0" err="1" smtClean="0"/>
              <a:t>Agences</a:t>
            </a:r>
            <a:r>
              <a:rPr lang="en-US" sz="1700" dirty="0" smtClean="0"/>
              <a:t> </a:t>
            </a:r>
            <a:r>
              <a:rPr lang="en-US" sz="1700" dirty="0" err="1" smtClean="0"/>
              <a:t>provinciales</a:t>
            </a:r>
            <a:r>
              <a:rPr lang="en-US" sz="1700" dirty="0" smtClean="0"/>
              <a:t> et </a:t>
            </a:r>
            <a:r>
              <a:rPr lang="en-US" sz="1700" dirty="0" err="1" smtClean="0"/>
              <a:t>fédérales</a:t>
            </a:r>
            <a:endParaRPr lang="en-US" sz="1700" dirty="0"/>
          </a:p>
          <a:p>
            <a:pPr marL="447675" indent="-180975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 dirty="0" smtClean="0"/>
              <a:t>Marché de </a:t>
            </a:r>
            <a:r>
              <a:rPr lang="en-US" sz="1700" dirty="0" err="1" smtClean="0"/>
              <a:t>l’habitation</a:t>
            </a:r>
            <a:endParaRPr lang="en-US" sz="1700" dirty="0" smtClean="0"/>
          </a:p>
          <a:p>
            <a:pPr marL="447675" indent="-180975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 dirty="0" err="1" smtClean="0"/>
              <a:t>Climat</a:t>
            </a:r>
            <a:endParaRPr lang="en-US" sz="1700" dirty="0" smtClean="0"/>
          </a:p>
          <a:p>
            <a:pPr marL="447675" indent="-180975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 dirty="0" smtClean="0"/>
              <a:t>Infrastructure </a:t>
            </a:r>
            <a:r>
              <a:rPr lang="en-US" sz="1700" dirty="0" err="1" smtClean="0"/>
              <a:t>vieillissante</a:t>
            </a:r>
            <a:endParaRPr lang="en-US" sz="1700" dirty="0"/>
          </a:p>
        </p:txBody>
      </p:sp>
      <p:pic>
        <p:nvPicPr>
          <p:cNvPr id="29389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3" y="2093913"/>
            <a:ext cx="28606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55"/>
          <p:cNvSpPr txBox="1">
            <a:spLocks noChangeArrowheads="1"/>
          </p:cNvSpPr>
          <p:nvPr/>
        </p:nvSpPr>
        <p:spPr bwMode="auto">
          <a:xfrm>
            <a:off x="3468688" y="3846513"/>
            <a:ext cx="4826000" cy="170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eaLnBrk="0" hangingPunct="0">
              <a:spcAft>
                <a:spcPts val="1200"/>
              </a:spcAft>
            </a:pPr>
            <a:r>
              <a:rPr lang="en-US" sz="1700" b="1" dirty="0" smtClean="0"/>
              <a:t>Exploitation</a:t>
            </a:r>
            <a:endParaRPr lang="en-US" sz="1700" b="1" dirty="0"/>
          </a:p>
          <a:p>
            <a:pPr marL="447675" indent="-174625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 dirty="0" err="1" smtClean="0"/>
              <a:t>Efficacité</a:t>
            </a:r>
            <a:r>
              <a:rPr lang="en-US" sz="1700" dirty="0" smtClean="0"/>
              <a:t> </a:t>
            </a:r>
            <a:r>
              <a:rPr lang="en-US" sz="1700" dirty="0" err="1" smtClean="0"/>
              <a:t>énergétique</a:t>
            </a:r>
            <a:endParaRPr lang="en-US" sz="1700" dirty="0"/>
          </a:p>
          <a:p>
            <a:pPr marL="447675" indent="-174625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 dirty="0" err="1" smtClean="0"/>
              <a:t>Recouvrement</a:t>
            </a:r>
            <a:r>
              <a:rPr lang="en-US" sz="1700" dirty="0" smtClean="0"/>
              <a:t> des </a:t>
            </a:r>
            <a:r>
              <a:rPr lang="en-US" sz="1700" dirty="0" err="1" smtClean="0"/>
              <a:t>ressources</a:t>
            </a:r>
            <a:endParaRPr lang="en-US" sz="1700" dirty="0"/>
          </a:p>
          <a:p>
            <a:pPr marL="447675" indent="-174625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 dirty="0" err="1" smtClean="0"/>
              <a:t>Securité</a:t>
            </a:r>
            <a:endParaRPr lang="en-US" sz="1700" dirty="0"/>
          </a:p>
          <a:p>
            <a:pPr marL="447675" indent="-174625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 dirty="0" err="1" smtClean="0"/>
              <a:t>Réduction</a:t>
            </a:r>
            <a:r>
              <a:rPr lang="en-US" sz="1700" dirty="0" smtClean="0"/>
              <a:t> du </a:t>
            </a:r>
            <a:r>
              <a:rPr lang="en-US" sz="1700" dirty="0" err="1" smtClean="0"/>
              <a:t>gaspillage</a:t>
            </a:r>
            <a:endParaRPr lang="en-US" sz="17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55" name="Rectangle 2"/>
          <p:cNvSpPr>
            <a:spLocks noGrp="1" noChangeArrowheads="1"/>
          </p:cNvSpPr>
          <p:nvPr>
            <p:ph type="title"/>
          </p:nvPr>
        </p:nvSpPr>
        <p:spPr>
          <a:xfrm>
            <a:off x="2581275" y="1162050"/>
            <a:ext cx="4210050" cy="714375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err="1" smtClean="0">
                <a:ea typeface="ＭＳ Ｐゴシック" pitchFamily="34" charset="-128"/>
              </a:rPr>
              <a:t>Qualité</a:t>
            </a:r>
            <a:r>
              <a:rPr lang="en-US" sz="2200" i="1" dirty="0" smtClean="0">
                <a:ea typeface="ＭＳ Ｐゴシック" pitchFamily="34" charset="-128"/>
              </a:rPr>
              <a:t>, </a:t>
            </a:r>
            <a:r>
              <a:rPr lang="en-US" sz="2200" i="1" dirty="0" err="1" smtClean="0">
                <a:ea typeface="ＭＳ Ｐゴシック" pitchFamily="34" charset="-128"/>
              </a:rPr>
              <a:t>efficacité</a:t>
            </a:r>
            <a:r>
              <a:rPr lang="en-US" sz="2200" i="1" dirty="0" smtClean="0">
                <a:ea typeface="ＭＳ Ｐゴシック" pitchFamily="34" charset="-128"/>
              </a:rPr>
              <a:t> et </a:t>
            </a:r>
            <a:r>
              <a:rPr lang="en-US" sz="2200" i="1" dirty="0" err="1" smtClean="0">
                <a:ea typeface="ＭＳ Ｐゴシック" pitchFamily="34" charset="-128"/>
              </a:rPr>
              <a:t>viabilité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br>
              <a:rPr lang="en-US" sz="2200" i="1" dirty="0" smtClean="0">
                <a:ea typeface="ＭＳ Ｐゴシック" pitchFamily="34" charset="-128"/>
              </a:rPr>
            </a:br>
            <a:r>
              <a:rPr lang="en-US" sz="2200" i="1" dirty="0" smtClean="0">
                <a:ea typeface="ＭＳ Ｐゴシック" pitchFamily="34" charset="-128"/>
              </a:rPr>
              <a:t>de </a:t>
            </a:r>
            <a:r>
              <a:rPr lang="en-US" sz="2200" i="1" dirty="0" err="1" smtClean="0">
                <a:ea typeface="ＭＳ Ｐゴシック" pitchFamily="34" charset="-128"/>
              </a:rPr>
              <a:t>l’alimentation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330756" name="TextBox 30"/>
          <p:cNvSpPr txBox="1">
            <a:spLocks noChangeArrowheads="1"/>
          </p:cNvSpPr>
          <p:nvPr/>
        </p:nvSpPr>
        <p:spPr bwMode="auto">
          <a:xfrm>
            <a:off x="4586288" y="4600613"/>
            <a:ext cx="219233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RussellStoll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Fiches pour </a:t>
            </a:r>
            <a:r>
              <a:rPr lang="en-US" sz="1000" dirty="0" err="1" smtClean="0"/>
              <a:t>systèmes</a:t>
            </a:r>
            <a:r>
              <a:rPr lang="en-US" sz="1000" dirty="0" smtClean="0"/>
              <a:t> </a:t>
            </a:r>
            <a:r>
              <a:rPr lang="en-US" sz="1000" dirty="0" err="1" smtClean="0"/>
              <a:t>informatiques</a:t>
            </a:r>
            <a:endParaRPr lang="en-US" sz="1000" dirty="0"/>
          </a:p>
        </p:txBody>
      </p:sp>
      <p:sp>
        <p:nvSpPr>
          <p:cNvPr id="330757" name="TextBox 32"/>
          <p:cNvSpPr txBox="1">
            <a:spLocks noChangeArrowheads="1"/>
          </p:cNvSpPr>
          <p:nvPr/>
        </p:nvSpPr>
        <p:spPr bwMode="auto">
          <a:xfrm>
            <a:off x="4879975" y="6153090"/>
            <a:ext cx="1795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Boreal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 eaLnBrk="0" hangingPunct="0"/>
            <a:r>
              <a:rPr lang="en-US" sz="1000" dirty="0" smtClean="0"/>
              <a:t>Tresses </a:t>
            </a:r>
            <a:r>
              <a:rPr lang="en-US" sz="1000" dirty="0" err="1" smtClean="0"/>
              <a:t>flexibles</a:t>
            </a:r>
            <a:endParaRPr lang="en-US" sz="1000" dirty="0"/>
          </a:p>
        </p:txBody>
      </p:sp>
      <p:sp>
        <p:nvSpPr>
          <p:cNvPr id="330758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9018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30759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</a:t>
            </a:r>
            <a:r>
              <a:rPr lang="en-US" sz="1700" b="1" i="1" baseline="30000" dirty="0">
                <a:solidFill>
                  <a:srgbClr val="000000"/>
                </a:solidFill>
              </a:rPr>
              <a:t>&amp;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/>
            </a:r>
            <a:br>
              <a:rPr lang="en-US" sz="1700" b="1" i="1" baseline="30000" dirty="0" smtClean="0">
                <a:solidFill>
                  <a:srgbClr val="000000"/>
                </a:solidFill>
              </a:rPr>
            </a:br>
            <a:r>
              <a:rPr lang="en-US" sz="1700" b="1" i="1" baseline="30000" dirty="0" smtClean="0">
                <a:solidFill>
                  <a:srgbClr val="000000"/>
                </a:solidFill>
              </a:rPr>
              <a:t>Betts pour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qualité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,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l’efficacité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et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fiabilité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</a:t>
            </a:r>
            <a:br>
              <a:rPr lang="en-US" sz="1700" b="1" i="1" baseline="30000" dirty="0" smtClean="0">
                <a:solidFill>
                  <a:srgbClr val="000000"/>
                </a:solidFill>
              </a:rPr>
            </a:br>
            <a:r>
              <a:rPr lang="en-US" sz="1700" b="1" i="1" baseline="30000" dirty="0" smtClean="0">
                <a:solidFill>
                  <a:srgbClr val="000000"/>
                </a:solidFill>
              </a:rPr>
              <a:t>de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l’alimentation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30760" name="TextBox 71"/>
          <p:cNvSpPr txBox="1">
            <a:spLocks noChangeArrowheads="1"/>
          </p:cNvSpPr>
          <p:nvPr/>
        </p:nvSpPr>
        <p:spPr bwMode="auto">
          <a:xfrm>
            <a:off x="7075488" y="2108200"/>
            <a:ext cx="1925637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Blackburn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Boreal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Elastimold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Emergi-Lite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Fisher </a:t>
            </a:r>
            <a:r>
              <a:rPr lang="en-US" sz="1000" b="1" dirty="0" err="1" smtClean="0">
                <a:solidFill>
                  <a:srgbClr val="000000"/>
                </a:solidFill>
              </a:rPr>
              <a:t>Pierce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Hi-</a:t>
            </a:r>
            <a:r>
              <a:rPr lang="en-US" sz="1000" b="1" dirty="0" err="1" smtClean="0">
                <a:solidFill>
                  <a:srgbClr val="000000"/>
                </a:solidFill>
              </a:rPr>
              <a:t>Tech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Homac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>
                <a:solidFill>
                  <a:srgbClr val="000000"/>
                </a:solidFill>
              </a:rPr>
              <a:t>Joslyn</a:t>
            </a:r>
            <a:r>
              <a:rPr lang="en-US" sz="1000" b="1" dirty="0">
                <a:solidFill>
                  <a:srgbClr val="000000"/>
                </a:solidFill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</a:rPr>
              <a:t>Hi-</a:t>
            </a:r>
            <a:r>
              <a:rPr lang="en-US" sz="1000" b="1" dirty="0" err="1" smtClean="0">
                <a:solidFill>
                  <a:srgbClr val="000000"/>
                </a:solidFill>
              </a:rPr>
              <a:t>Voltage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Lumacell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Microlectric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Ready-</a:t>
            </a:r>
            <a:r>
              <a:rPr lang="en-US" sz="1000" b="1" dirty="0" err="1" smtClean="0">
                <a:solidFill>
                  <a:srgbClr val="000000"/>
                </a:solidFill>
              </a:rPr>
              <a:t>Lite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Russellstoll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30761" name="Picture 38" descr="Petrochemical_is9276741_rev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275" y="2051050"/>
            <a:ext cx="2020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63" name="TextBox 54"/>
          <p:cNvSpPr txBox="1">
            <a:spLocks noChangeArrowheads="1"/>
          </p:cNvSpPr>
          <p:nvPr/>
        </p:nvSpPr>
        <p:spPr bwMode="auto">
          <a:xfrm>
            <a:off x="2552700" y="2011363"/>
            <a:ext cx="43719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err="1" smtClean="0"/>
              <a:t>Maintenir</a:t>
            </a:r>
            <a:r>
              <a:rPr lang="en-US" sz="1400" b="1" dirty="0" smtClean="0"/>
              <a:t> le </a:t>
            </a:r>
            <a:r>
              <a:rPr lang="en-US" sz="1400" b="1" dirty="0"/>
              <a:t>service </a:t>
            </a:r>
            <a:r>
              <a:rPr lang="en-US" sz="1400" b="1" dirty="0" smtClean="0"/>
              <a:t>pour les </a:t>
            </a:r>
            <a:r>
              <a:rPr lang="en-US" sz="1400" b="1" dirty="0" err="1" smtClean="0"/>
              <a:t>moteurs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pompes</a:t>
            </a:r>
            <a:r>
              <a:rPr lang="en-US" sz="1400" b="1" dirty="0" smtClean="0"/>
              <a:t> et </a:t>
            </a:r>
            <a:r>
              <a:rPr lang="en-US" sz="1400" b="1" dirty="0" err="1" smtClean="0"/>
              <a:t>équipements</a:t>
            </a:r>
            <a:r>
              <a:rPr lang="en-US" sz="1400" b="1" dirty="0" smtClean="0"/>
              <a:t> de surveillance </a:t>
            </a:r>
            <a:r>
              <a:rPr lang="en-US" sz="1400" b="1" dirty="0" err="1" smtClean="0"/>
              <a:t>constitue</a:t>
            </a:r>
            <a:r>
              <a:rPr lang="en-US" sz="1400" b="1" dirty="0" smtClean="0"/>
              <a:t> la </a:t>
            </a:r>
            <a:r>
              <a:rPr lang="en-US" sz="1400" b="1" dirty="0" err="1" smtClean="0"/>
              <a:t>différence</a:t>
            </a:r>
            <a:r>
              <a:rPr lang="en-US" sz="1400" b="1" dirty="0" smtClean="0"/>
              <a:t> entre </a:t>
            </a:r>
            <a:r>
              <a:rPr lang="en-US" sz="1400" b="1" dirty="0" err="1" smtClean="0"/>
              <a:t>une</a:t>
            </a:r>
            <a:r>
              <a:rPr lang="en-US" sz="1400" b="1" dirty="0" smtClean="0"/>
              <a:t> exploitation sans </a:t>
            </a:r>
            <a:r>
              <a:rPr lang="en-US" sz="1400" b="1" dirty="0" err="1" smtClean="0"/>
              <a:t>problème</a:t>
            </a:r>
            <a:r>
              <a:rPr lang="en-US" sz="1400" b="1" dirty="0" smtClean="0"/>
              <a:t> et </a:t>
            </a:r>
            <a:r>
              <a:rPr lang="en-US" sz="1400" b="1" dirty="0" err="1" smtClean="0"/>
              <a:t>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visite</a:t>
            </a:r>
            <a:r>
              <a:rPr lang="en-US" sz="1400" b="1" dirty="0" smtClean="0"/>
              <a:t> d’un agent provincial </a:t>
            </a:r>
            <a:r>
              <a:rPr lang="en-US" sz="1400" b="1" dirty="0" err="1" smtClean="0"/>
              <a:t>ou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fédéral</a:t>
            </a:r>
            <a:r>
              <a:rPr lang="en-US" sz="1400" b="1" dirty="0" smtClean="0"/>
              <a:t>. Pour </a:t>
            </a:r>
            <a:r>
              <a:rPr lang="en-US" sz="1400" b="1" dirty="0" err="1" smtClean="0"/>
              <a:t>cette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industrie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essentielle</a:t>
            </a:r>
            <a:r>
              <a:rPr lang="en-US" sz="1400" b="1" dirty="0" smtClean="0"/>
              <a:t>, la </a:t>
            </a:r>
            <a:r>
              <a:rPr lang="en-US" sz="1400" b="1" dirty="0" err="1" smtClean="0"/>
              <a:t>stabilité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l’alimentation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électrique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est</a:t>
            </a:r>
            <a:r>
              <a:rPr lang="en-US" sz="1400" b="1" dirty="0" smtClean="0"/>
              <a:t> un </a:t>
            </a:r>
            <a:r>
              <a:rPr lang="en-US" sz="1400" b="1" dirty="0" err="1" smtClean="0"/>
              <a:t>absolu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sp>
        <p:nvSpPr>
          <p:cNvPr id="330764" name="TextBox 33"/>
          <p:cNvSpPr txBox="1">
            <a:spLocks noChangeArrowheads="1"/>
          </p:cNvSpPr>
          <p:nvPr/>
        </p:nvSpPr>
        <p:spPr bwMode="auto">
          <a:xfrm>
            <a:off x="2343150" y="6211887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Emergi-Lite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Lumacell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>/Ready-</a:t>
            </a:r>
            <a:r>
              <a:rPr lang="en-US" sz="1000" b="1" dirty="0" err="1" smtClean="0"/>
              <a:t>Lite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Systèmes</a:t>
            </a:r>
            <a:r>
              <a:rPr lang="en-US" sz="1000" dirty="0" smtClean="0"/>
              <a:t> à </a:t>
            </a:r>
            <a:r>
              <a:rPr lang="en-US" sz="1000" dirty="0" err="1" smtClean="0"/>
              <a:t>batterie</a:t>
            </a:r>
            <a:r>
              <a:rPr lang="en-US" sz="1000" dirty="0" smtClean="0"/>
              <a:t> </a:t>
            </a:r>
            <a:r>
              <a:rPr lang="en-US" sz="1000" dirty="0" err="1" smtClean="0"/>
              <a:t>centrale</a:t>
            </a:r>
            <a:endParaRPr lang="en-US" sz="1000" dirty="0"/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52400" y="174625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68" y="5219700"/>
            <a:ext cx="1017948" cy="944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90" y="5361767"/>
            <a:ext cx="320801" cy="766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08" y="3597275"/>
            <a:ext cx="1096450" cy="910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8839" y="4587041"/>
            <a:ext cx="19511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 smtClean="0"/>
          </a:p>
          <a:p>
            <a:pPr algn="ctr"/>
            <a:r>
              <a:rPr lang="en-US" sz="1000" dirty="0" err="1" smtClean="0"/>
              <a:t>Cosses</a:t>
            </a:r>
            <a:r>
              <a:rPr lang="en-US" sz="1000" dirty="0" smtClean="0"/>
              <a:t> à compression </a:t>
            </a:r>
            <a:r>
              <a:rPr lang="en-US" sz="1000" dirty="0" err="1" smtClean="0"/>
              <a:t>incluant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le </a:t>
            </a:r>
            <a:r>
              <a:rPr lang="en-US" sz="1000" dirty="0" err="1" smtClean="0"/>
              <a:t>système</a:t>
            </a:r>
            <a:r>
              <a:rPr lang="en-US" sz="1000" dirty="0" smtClean="0"/>
              <a:t> Color-</a:t>
            </a:r>
            <a:r>
              <a:rPr lang="en-US" sz="1000" dirty="0" err="1" smtClean="0"/>
              <a:t>Keyed</a:t>
            </a:r>
            <a:r>
              <a:rPr lang="en-US" sz="1000" baseline="30000" dirty="0" err="1" smtClean="0"/>
              <a:t>md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78" y="3834090"/>
            <a:ext cx="839894" cy="737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8"/>
          <p:cNvSpPr txBox="1">
            <a:spLocks noChangeArrowheads="1"/>
          </p:cNvSpPr>
          <p:nvPr/>
        </p:nvSpPr>
        <p:spPr bwMode="auto">
          <a:xfrm>
            <a:off x="171450" y="1270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2804" name="Rectangle 2"/>
          <p:cNvSpPr>
            <a:spLocks noGrp="1" noChangeArrowheads="1"/>
          </p:cNvSpPr>
          <p:nvPr>
            <p:ph type="title"/>
          </p:nvPr>
        </p:nvSpPr>
        <p:spPr>
          <a:xfrm>
            <a:off x="2581275" y="1190625"/>
            <a:ext cx="4200525" cy="7048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err="1" smtClean="0">
                <a:ea typeface="ＭＳ Ｐゴシック" pitchFamily="34" charset="-128"/>
              </a:rPr>
              <a:t>Qualité</a:t>
            </a:r>
            <a:r>
              <a:rPr lang="en-US" sz="2200" i="1" dirty="0" smtClean="0">
                <a:ea typeface="ＭＳ Ｐゴシック" pitchFamily="34" charset="-128"/>
              </a:rPr>
              <a:t>, </a:t>
            </a:r>
            <a:r>
              <a:rPr lang="en-US" sz="2200" i="1" dirty="0" err="1" smtClean="0">
                <a:ea typeface="ＭＳ Ｐゴシック" pitchFamily="34" charset="-128"/>
              </a:rPr>
              <a:t>efficacité</a:t>
            </a:r>
            <a:r>
              <a:rPr lang="en-US" sz="2200" i="1" dirty="0" smtClean="0">
                <a:ea typeface="ＭＳ Ｐゴシック" pitchFamily="34" charset="-128"/>
              </a:rPr>
              <a:t> et </a:t>
            </a:r>
            <a:r>
              <a:rPr lang="en-US" sz="2200" i="1" dirty="0" err="1" smtClean="0">
                <a:ea typeface="ＭＳ Ｐゴシック" pitchFamily="34" charset="-128"/>
              </a:rPr>
              <a:t>viabilité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br>
              <a:rPr lang="en-US" sz="2200" i="1" dirty="0" smtClean="0">
                <a:ea typeface="ＭＳ Ｐゴシック" pitchFamily="34" charset="-128"/>
              </a:rPr>
            </a:br>
            <a:r>
              <a:rPr lang="en-US" sz="2200" i="1" dirty="0" smtClean="0">
                <a:ea typeface="ＭＳ Ｐゴシック" pitchFamily="34" charset="-128"/>
              </a:rPr>
              <a:t>de </a:t>
            </a:r>
            <a:r>
              <a:rPr lang="en-US" sz="2200" i="1" dirty="0" err="1" smtClean="0">
                <a:ea typeface="ＭＳ Ｐゴシック" pitchFamily="34" charset="-128"/>
              </a:rPr>
              <a:t>l’alimentation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332805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958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32806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&amp; </a:t>
            </a:r>
            <a:br>
              <a:rPr lang="en-US" sz="1700" b="1" i="1" baseline="30000" dirty="0" smtClean="0">
                <a:solidFill>
                  <a:srgbClr val="000000"/>
                </a:solidFill>
              </a:rPr>
            </a:br>
            <a:r>
              <a:rPr lang="en-US" sz="1700" b="1" i="1" baseline="30000" dirty="0" smtClean="0">
                <a:solidFill>
                  <a:srgbClr val="000000"/>
                </a:solidFill>
              </a:rPr>
              <a:t>Betts pour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qualité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,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l’efficacité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et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fiabilité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</a:t>
            </a:r>
            <a:br>
              <a:rPr lang="en-US" sz="1700" b="1" i="1" baseline="30000" dirty="0" smtClean="0">
                <a:solidFill>
                  <a:srgbClr val="000000"/>
                </a:solidFill>
              </a:rPr>
            </a:br>
            <a:r>
              <a:rPr lang="en-US" sz="1700" b="1" i="1" baseline="30000" dirty="0" smtClean="0">
                <a:solidFill>
                  <a:srgbClr val="000000"/>
                </a:solidFill>
              </a:rPr>
              <a:t>de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l’alimentation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32808" name="TextBox 33"/>
          <p:cNvSpPr txBox="1">
            <a:spLocks noChangeArrowheads="1"/>
          </p:cNvSpPr>
          <p:nvPr/>
        </p:nvSpPr>
        <p:spPr bwMode="auto">
          <a:xfrm>
            <a:off x="2247900" y="4364038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Fisher </a:t>
            </a:r>
            <a:r>
              <a:rPr lang="en-US" sz="1000" b="1" dirty="0" err="1" smtClean="0"/>
              <a:t>Pierce</a:t>
            </a:r>
            <a:r>
              <a:rPr lang="en-US" sz="1000" b="1" baseline="30000" dirty="0" err="1" smtClean="0"/>
              <a:t>mc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Indicateurs</a:t>
            </a:r>
            <a:r>
              <a:rPr lang="en-US" sz="1000" dirty="0" smtClean="0"/>
              <a:t> de circuit</a:t>
            </a:r>
            <a:br>
              <a:rPr lang="en-US" sz="1000" dirty="0" smtClean="0"/>
            </a:br>
            <a:r>
              <a:rPr lang="en-US" sz="1000" dirty="0" smtClean="0"/>
              <a:t>en </a:t>
            </a:r>
            <a:r>
              <a:rPr lang="en-US" sz="1000" dirty="0" err="1" smtClean="0"/>
              <a:t>dérangement</a:t>
            </a:r>
            <a:endParaRPr lang="en-US" sz="1000" dirty="0"/>
          </a:p>
        </p:txBody>
      </p:sp>
      <p:sp>
        <p:nvSpPr>
          <p:cNvPr id="332809" name="TextBox 17"/>
          <p:cNvSpPr txBox="1">
            <a:spLocks noChangeArrowheads="1"/>
          </p:cNvSpPr>
          <p:nvPr/>
        </p:nvSpPr>
        <p:spPr bwMode="auto">
          <a:xfrm>
            <a:off x="2590800" y="1941513"/>
            <a:ext cx="43148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 err="1" smtClean="0"/>
              <a:t>Dans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notre</a:t>
            </a:r>
            <a:r>
              <a:rPr lang="en-US" sz="1400" b="1" dirty="0" smtClean="0"/>
              <a:t> monde en </a:t>
            </a:r>
            <a:r>
              <a:rPr lang="en-US" sz="1400" b="1" dirty="0" err="1" smtClean="0"/>
              <a:t>mouvance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constante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il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est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essentiel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les </a:t>
            </a:r>
            <a:r>
              <a:rPr lang="en-US" sz="1400" b="1" dirty="0" err="1" smtClean="0"/>
              <a:t>équipements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électriques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soient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fiabilité</a:t>
            </a:r>
            <a:r>
              <a:rPr lang="en-US" sz="1400" b="1" dirty="0" smtClean="0"/>
              <a:t> sans </a:t>
            </a:r>
            <a:r>
              <a:rPr lang="en-US" sz="1400" b="1" dirty="0" err="1" smtClean="0"/>
              <a:t>reproche</a:t>
            </a:r>
            <a:r>
              <a:rPr lang="en-US" sz="1400" b="1" dirty="0" smtClean="0"/>
              <a:t> pour </a:t>
            </a:r>
            <a:r>
              <a:rPr lang="en-US" sz="1400" b="1" dirty="0" err="1" smtClean="0"/>
              <a:t>qu’ils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demeurent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fonctionnels</a:t>
            </a:r>
            <a:r>
              <a:rPr lang="en-US" sz="1400" b="1" dirty="0" smtClean="0"/>
              <a:t> 24 </a:t>
            </a:r>
            <a:r>
              <a:rPr lang="en-US" sz="1400" b="1" dirty="0" err="1" smtClean="0"/>
              <a:t>heures</a:t>
            </a:r>
            <a:r>
              <a:rPr lang="en-US" sz="1400" b="1" dirty="0" smtClean="0"/>
              <a:t> par jour, </a:t>
            </a:r>
            <a:br>
              <a:rPr lang="en-US" sz="1400" b="1" dirty="0" smtClean="0"/>
            </a:br>
            <a:r>
              <a:rPr lang="en-US" sz="1400" b="1" dirty="0" smtClean="0"/>
              <a:t>7 </a:t>
            </a:r>
            <a:r>
              <a:rPr lang="en-US" sz="1400" b="1" dirty="0" err="1" smtClean="0"/>
              <a:t>jours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semaine</a:t>
            </a:r>
            <a:r>
              <a:rPr lang="en-US" sz="1200" b="1" dirty="0" smtClean="0"/>
              <a:t>. </a:t>
            </a:r>
            <a:endParaRPr lang="en-US" sz="1200" b="1" dirty="0"/>
          </a:p>
        </p:txBody>
      </p:sp>
      <p:pic>
        <p:nvPicPr>
          <p:cNvPr id="3328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9588" y="3070225"/>
            <a:ext cx="103346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0225" y="3465513"/>
            <a:ext cx="109537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1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5099050"/>
            <a:ext cx="172243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Picture 1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300" y="2063750"/>
            <a:ext cx="2089150" cy="2713038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328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1225" y="3222625"/>
            <a:ext cx="1049338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16" name="TextBox 32"/>
          <p:cNvSpPr txBox="1">
            <a:spLocks noChangeArrowheads="1"/>
          </p:cNvSpPr>
          <p:nvPr/>
        </p:nvSpPr>
        <p:spPr bwMode="auto">
          <a:xfrm>
            <a:off x="4752975" y="4335463"/>
            <a:ext cx="20669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Joslyn</a:t>
            </a:r>
            <a:r>
              <a:rPr lang="en-US" sz="1000" b="1" dirty="0" smtClean="0"/>
              <a:t> Hi-</a:t>
            </a:r>
            <a:r>
              <a:rPr lang="en-US" sz="1000" b="1" dirty="0" err="1" smtClean="0"/>
              <a:t>Voltage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Interrupteurs</a:t>
            </a:r>
            <a:r>
              <a:rPr lang="en-US" sz="1000" dirty="0" smtClean="0"/>
              <a:t> et </a:t>
            </a:r>
            <a:r>
              <a:rPr lang="en-US" sz="1000" dirty="0" err="1" smtClean="0"/>
              <a:t>disjoncteurs</a:t>
            </a:r>
            <a:r>
              <a:rPr lang="en-US" sz="1000" dirty="0" smtClean="0"/>
              <a:t> à </a:t>
            </a:r>
            <a:r>
              <a:rPr lang="en-US" sz="1000" dirty="0" err="1" smtClean="0"/>
              <a:t>réenclenchement</a:t>
            </a:r>
            <a:endParaRPr lang="en-US" sz="1000" dirty="0"/>
          </a:p>
        </p:txBody>
      </p:sp>
      <p:sp>
        <p:nvSpPr>
          <p:cNvPr id="332817" name="TextBox 71"/>
          <p:cNvSpPr txBox="1">
            <a:spLocks noChangeArrowheads="1"/>
          </p:cNvSpPr>
          <p:nvPr/>
        </p:nvSpPr>
        <p:spPr bwMode="auto">
          <a:xfrm>
            <a:off x="7145338" y="2085975"/>
            <a:ext cx="1760537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Blackburn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Boreal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Elastimold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Emergi-Lite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Fisher </a:t>
            </a:r>
            <a:r>
              <a:rPr lang="en-US" sz="1000" b="1" dirty="0" err="1" smtClean="0">
                <a:solidFill>
                  <a:srgbClr val="000000"/>
                </a:solidFill>
              </a:rPr>
              <a:t>Pierce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Hi-</a:t>
            </a:r>
            <a:r>
              <a:rPr lang="en-US" sz="1000" b="1" dirty="0" err="1" smtClean="0">
                <a:solidFill>
                  <a:srgbClr val="000000"/>
                </a:solidFill>
              </a:rPr>
              <a:t>Tech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Homac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Joslyn</a:t>
            </a:r>
            <a:r>
              <a:rPr lang="en-US" sz="1000" b="1" dirty="0" smtClean="0">
                <a:solidFill>
                  <a:srgbClr val="000000"/>
                </a:solidFill>
              </a:rPr>
              <a:t> Hi-</a:t>
            </a:r>
            <a:r>
              <a:rPr lang="en-US" sz="1000" b="1" dirty="0" err="1" smtClean="0">
                <a:solidFill>
                  <a:srgbClr val="000000"/>
                </a:solidFill>
              </a:rPr>
              <a:t>Voltage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Lumacell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Microlectric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Ready-</a:t>
            </a:r>
            <a:r>
              <a:rPr lang="en-US" sz="1000" b="1" dirty="0" err="1" smtClean="0">
                <a:solidFill>
                  <a:srgbClr val="000000"/>
                </a:solidFill>
              </a:rPr>
              <a:t>Lite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Russellstoll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8" name="TextBox 32"/>
          <p:cNvSpPr txBox="1">
            <a:spLocks noChangeArrowheads="1"/>
          </p:cNvSpPr>
          <p:nvPr/>
        </p:nvSpPr>
        <p:spPr bwMode="auto">
          <a:xfrm>
            <a:off x="3390900" y="5959514"/>
            <a:ext cx="24391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Elastimold</a:t>
            </a:r>
            <a:r>
              <a:rPr lang="en-US" sz="1000" b="1" baseline="30000" dirty="0" err="1" smtClean="0"/>
              <a:t>md</a:t>
            </a:r>
            <a:endParaRPr lang="en-US" sz="1000" b="1" baseline="30000" dirty="0" smtClean="0"/>
          </a:p>
          <a:p>
            <a:pPr algn="ctr" eaLnBrk="0" hangingPunct="0"/>
            <a:r>
              <a:rPr lang="en-US" sz="1000" dirty="0" err="1" smtClean="0"/>
              <a:t>Appareillage</a:t>
            </a:r>
            <a:r>
              <a:rPr lang="en-US" sz="1000" dirty="0" smtClean="0"/>
              <a:t> de commutation</a:t>
            </a:r>
            <a:br>
              <a:rPr lang="en-US" sz="1000" dirty="0" smtClean="0"/>
            </a:br>
            <a:r>
              <a:rPr lang="en-US" sz="1000" dirty="0" smtClean="0"/>
              <a:t>et </a:t>
            </a:r>
            <a:r>
              <a:rPr lang="en-US" sz="1000" dirty="0" err="1" smtClean="0"/>
              <a:t>accessoires</a:t>
            </a:r>
            <a:r>
              <a:rPr lang="en-US" sz="1000" dirty="0" smtClean="0"/>
              <a:t> pour </a:t>
            </a:r>
            <a:r>
              <a:rPr lang="en-US" sz="1000" dirty="0" err="1" smtClean="0"/>
              <a:t>câbles</a:t>
            </a:r>
            <a:endParaRPr lang="en-US" sz="1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51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920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490133" y="1627150"/>
            <a:ext cx="6392333" cy="446730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4854" name="Rectangle 39"/>
          <p:cNvSpPr>
            <a:spLocks noChangeArrowheads="1"/>
          </p:cNvSpPr>
          <p:nvPr/>
        </p:nvSpPr>
        <p:spPr bwMode="auto">
          <a:xfrm>
            <a:off x="1490663" y="4114800"/>
            <a:ext cx="3525837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34855" name="Picture 12" descr="GroundBon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6775" y="4202113"/>
            <a:ext cx="6826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44638" y="3600450"/>
            <a:ext cx="63230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Mise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à la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terre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et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continuité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des masses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80975" y="18415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899" name="Rectangle 2"/>
          <p:cNvSpPr>
            <a:spLocks noGrp="1" noChangeArrowheads="1"/>
          </p:cNvSpPr>
          <p:nvPr>
            <p:ph type="title"/>
          </p:nvPr>
        </p:nvSpPr>
        <p:spPr>
          <a:xfrm>
            <a:off x="2705100" y="1104900"/>
            <a:ext cx="4257675" cy="809625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err="1" smtClean="0">
                <a:ea typeface="ＭＳ Ｐゴシック" pitchFamily="34" charset="-128"/>
              </a:rPr>
              <a:t>Mise</a:t>
            </a:r>
            <a:r>
              <a:rPr lang="en-US" sz="2200" i="1" dirty="0" smtClean="0">
                <a:ea typeface="ＭＳ Ｐゴシック" pitchFamily="34" charset="-128"/>
              </a:rPr>
              <a:t> à la </a:t>
            </a:r>
            <a:r>
              <a:rPr lang="en-US" sz="2200" i="1" dirty="0" err="1" smtClean="0">
                <a:ea typeface="ＭＳ Ｐゴシック" pitchFamily="34" charset="-128"/>
              </a:rPr>
              <a:t>terre</a:t>
            </a:r>
            <a:r>
              <a:rPr lang="en-US" sz="2200" i="1" dirty="0" smtClean="0">
                <a:ea typeface="ＭＳ Ｐゴシック" pitchFamily="34" charset="-128"/>
              </a:rPr>
              <a:t> et </a:t>
            </a:r>
            <a:br>
              <a:rPr lang="en-US" sz="2200" i="1" dirty="0" smtClean="0">
                <a:ea typeface="ＭＳ Ｐゴシック" pitchFamily="34" charset="-128"/>
              </a:rPr>
            </a:br>
            <a:r>
              <a:rPr lang="en-US" sz="2200" i="1" dirty="0" err="1" smtClean="0">
                <a:ea typeface="ＭＳ Ｐゴシック" pitchFamily="34" charset="-128"/>
              </a:rPr>
              <a:t>continuité</a:t>
            </a:r>
            <a:r>
              <a:rPr lang="en-US" sz="2200" i="1" dirty="0" smtClean="0">
                <a:ea typeface="ＭＳ Ｐゴシック" pitchFamily="34" charset="-128"/>
              </a:rPr>
              <a:t> des masses</a:t>
            </a:r>
          </a:p>
        </p:txBody>
      </p:sp>
      <p:pic>
        <p:nvPicPr>
          <p:cNvPr id="336900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3775075"/>
            <a:ext cx="884237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901" name="TextBox 29"/>
          <p:cNvSpPr txBox="1">
            <a:spLocks noChangeArrowheads="1"/>
          </p:cNvSpPr>
          <p:nvPr/>
        </p:nvSpPr>
        <p:spPr bwMode="auto">
          <a:xfrm>
            <a:off x="2430463" y="4606925"/>
            <a:ext cx="218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err="1" smtClean="0"/>
              <a:t>Système</a:t>
            </a:r>
            <a:r>
              <a:rPr lang="en-US" sz="1000" dirty="0" smtClean="0"/>
              <a:t> de </a:t>
            </a:r>
            <a:r>
              <a:rPr lang="en-US" sz="1000" dirty="0" err="1" smtClean="0"/>
              <a:t>soudure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err="1" smtClean="0"/>
              <a:t>exothermique</a:t>
            </a:r>
            <a:endParaRPr lang="en-US" sz="1000" dirty="0"/>
          </a:p>
        </p:txBody>
      </p:sp>
      <p:sp>
        <p:nvSpPr>
          <p:cNvPr id="336902" name="TextBox 30"/>
          <p:cNvSpPr txBox="1">
            <a:spLocks noChangeArrowheads="1"/>
          </p:cNvSpPr>
          <p:nvPr/>
        </p:nvSpPr>
        <p:spPr bwMode="auto">
          <a:xfrm>
            <a:off x="4686300" y="5926138"/>
            <a:ext cx="2192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Tiges</a:t>
            </a:r>
            <a:r>
              <a:rPr lang="en-US" sz="1000" dirty="0" smtClean="0"/>
              <a:t> de </a:t>
            </a:r>
            <a:r>
              <a:rPr lang="en-US" sz="1000" dirty="0" err="1" smtClean="0"/>
              <a:t>terre</a:t>
            </a:r>
            <a:endParaRPr lang="en-US" sz="1000" dirty="0"/>
          </a:p>
        </p:txBody>
      </p:sp>
      <p:sp>
        <p:nvSpPr>
          <p:cNvPr id="336905" name="TextBox 32"/>
          <p:cNvSpPr txBox="1">
            <a:spLocks noChangeArrowheads="1"/>
          </p:cNvSpPr>
          <p:nvPr/>
        </p:nvSpPr>
        <p:spPr bwMode="auto">
          <a:xfrm>
            <a:off x="2697164" y="5927725"/>
            <a:ext cx="1608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Boreal</a:t>
            </a:r>
            <a:r>
              <a:rPr lang="en-US" sz="1000" b="1" baseline="30000" dirty="0" err="1" smtClean="0"/>
              <a:t>nd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Connecteurs</a:t>
            </a:r>
            <a:r>
              <a:rPr lang="en-US" sz="1000" dirty="0" smtClean="0"/>
              <a:t> </a:t>
            </a:r>
            <a:r>
              <a:rPr lang="en-US" sz="1000" dirty="0" err="1" smtClean="0"/>
              <a:t>flexibles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de </a:t>
            </a:r>
            <a:r>
              <a:rPr lang="en-US" sz="1000" dirty="0" err="1" smtClean="0"/>
              <a:t>qualité</a:t>
            </a:r>
            <a:r>
              <a:rPr lang="en-US" sz="1000" dirty="0" smtClean="0"/>
              <a:t> </a:t>
            </a:r>
            <a:r>
              <a:rPr lang="en-US" sz="1000" dirty="0" err="1" smtClean="0"/>
              <a:t>supérieure</a:t>
            </a:r>
            <a:endParaRPr lang="en-US" sz="1000" dirty="0"/>
          </a:p>
        </p:txBody>
      </p:sp>
      <p:pic>
        <p:nvPicPr>
          <p:cNvPr id="336906" name="Picture 28" descr="dbre6404060k0_rs1ph_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8288" y="3743325"/>
            <a:ext cx="868362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907" name="TextBox 33"/>
          <p:cNvSpPr txBox="1">
            <a:spLocks noChangeArrowheads="1"/>
          </p:cNvSpPr>
          <p:nvPr/>
        </p:nvSpPr>
        <p:spPr bwMode="auto">
          <a:xfrm>
            <a:off x="4525963" y="4602163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Connecteurs</a:t>
            </a:r>
            <a:r>
              <a:rPr lang="en-US" sz="1000" dirty="0" smtClean="0"/>
              <a:t> </a:t>
            </a:r>
            <a:r>
              <a:rPr lang="en-US" sz="1000" dirty="0" err="1" smtClean="0"/>
              <a:t>mécaniques</a:t>
            </a:r>
            <a:r>
              <a:rPr lang="en-US" sz="1000" dirty="0" smtClean="0"/>
              <a:t> de</a:t>
            </a:r>
            <a:br>
              <a:rPr lang="en-US" sz="1000" dirty="0" smtClean="0"/>
            </a:br>
            <a:r>
              <a:rPr lang="en-US" sz="1000" dirty="0" err="1" smtClean="0"/>
              <a:t>mise</a:t>
            </a:r>
            <a:r>
              <a:rPr lang="en-US" sz="1000" dirty="0" smtClean="0"/>
              <a:t> à la </a:t>
            </a:r>
            <a:r>
              <a:rPr lang="en-US" sz="1000" dirty="0" err="1" smtClean="0"/>
              <a:t>terre</a:t>
            </a:r>
            <a:endParaRPr lang="en-US" sz="1000" dirty="0"/>
          </a:p>
        </p:txBody>
      </p:sp>
      <p:sp>
        <p:nvSpPr>
          <p:cNvPr id="336908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987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36909" name="TextBox 54"/>
          <p:cNvSpPr txBox="1">
            <a:spLocks noChangeArrowheads="1"/>
          </p:cNvSpPr>
          <p:nvPr/>
        </p:nvSpPr>
        <p:spPr bwMode="auto">
          <a:xfrm>
            <a:off x="2697163" y="2011363"/>
            <a:ext cx="424656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smtClean="0"/>
              <a:t>La </a:t>
            </a:r>
            <a:r>
              <a:rPr lang="en-US" sz="1400" b="1" dirty="0" err="1" smtClean="0"/>
              <a:t>mise</a:t>
            </a:r>
            <a:r>
              <a:rPr lang="en-US" sz="1400" b="1" dirty="0" smtClean="0"/>
              <a:t> à la </a:t>
            </a:r>
            <a:r>
              <a:rPr lang="en-US" sz="1400" b="1" dirty="0" err="1" smtClean="0"/>
              <a:t>terre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est</a:t>
            </a:r>
            <a:r>
              <a:rPr lang="en-US" sz="1400" b="1" dirty="0" smtClean="0"/>
              <a:t> le </a:t>
            </a:r>
            <a:r>
              <a:rPr lang="en-US" sz="1400" b="1" dirty="0" err="1" smtClean="0"/>
              <a:t>moyen</a:t>
            </a:r>
            <a:r>
              <a:rPr lang="en-US" sz="1400" b="1" dirty="0" smtClean="0"/>
              <a:t> par excellence </a:t>
            </a:r>
            <a:r>
              <a:rPr lang="en-US" sz="1400" b="1" dirty="0" err="1" smtClean="0"/>
              <a:t>d’assurer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tous</a:t>
            </a:r>
            <a:r>
              <a:rPr lang="en-US" sz="1400" b="1" dirty="0" smtClean="0"/>
              <a:t> les </a:t>
            </a:r>
            <a:r>
              <a:rPr lang="en-US" sz="1400" b="1" dirty="0" err="1" smtClean="0"/>
              <a:t>équipments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conducteurs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sont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raccordés</a:t>
            </a:r>
            <a:r>
              <a:rPr lang="en-US" sz="1400" b="1" dirty="0" smtClean="0"/>
              <a:t> à un </a:t>
            </a:r>
            <a:r>
              <a:rPr lang="en-US" sz="1400" b="1" dirty="0" err="1" smtClean="0"/>
              <a:t>potentiel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terre</a:t>
            </a:r>
            <a:r>
              <a:rPr lang="en-US" sz="1400" b="1" dirty="0" smtClean="0"/>
              <a:t> par </a:t>
            </a:r>
            <a:r>
              <a:rPr lang="en-US" sz="1400" b="1" dirty="0" err="1" smtClean="0"/>
              <a:t>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tige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terre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Ainsi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il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n’y</a:t>
            </a:r>
            <a:r>
              <a:rPr lang="en-US" sz="1400" b="1" dirty="0" smtClean="0"/>
              <a:t> a </a:t>
            </a:r>
            <a:r>
              <a:rPr lang="en-US" sz="1400" b="1" dirty="0" err="1" smtClean="0"/>
              <a:t>aucune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différence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dans</a:t>
            </a:r>
            <a:r>
              <a:rPr lang="en-US" sz="1400" b="1" dirty="0" smtClean="0"/>
              <a:t> le </a:t>
            </a:r>
            <a:r>
              <a:rPr lang="en-US" sz="1400" b="1" dirty="0" err="1" smtClean="0"/>
              <a:t>potentiel</a:t>
            </a:r>
            <a:r>
              <a:rPr lang="en-US" sz="1400" b="1" dirty="0" smtClean="0"/>
              <a:t> et </a:t>
            </a:r>
            <a:r>
              <a:rPr lang="en-US" sz="1400" b="1" dirty="0" err="1" smtClean="0"/>
              <a:t>aucune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possibilité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d’arcs</a:t>
            </a:r>
            <a:r>
              <a:rPr lang="en-US" sz="1400" b="1" dirty="0" smtClean="0"/>
              <a:t> entre les </a:t>
            </a:r>
            <a:r>
              <a:rPr lang="en-US" sz="1400" b="1" dirty="0" err="1" smtClean="0"/>
              <a:t>équipments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conducteurs</a:t>
            </a:r>
            <a:r>
              <a:rPr lang="en-US" sz="1400" b="1" dirty="0" smtClean="0"/>
              <a:t> et les structures </a:t>
            </a:r>
            <a:r>
              <a:rPr lang="en-US" sz="1400" b="1" dirty="0" err="1" smtClean="0"/>
              <a:t>mises</a:t>
            </a:r>
            <a:r>
              <a:rPr lang="en-US" sz="1400" b="1" dirty="0" smtClean="0"/>
              <a:t> à la </a:t>
            </a:r>
            <a:r>
              <a:rPr lang="en-US" sz="1400" b="1" dirty="0" err="1" smtClean="0"/>
              <a:t>terre</a:t>
            </a:r>
            <a:endParaRPr lang="en-US" sz="1400" b="1" dirty="0"/>
          </a:p>
        </p:txBody>
      </p:sp>
      <p:sp>
        <p:nvSpPr>
          <p:cNvPr id="336910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&amp; Betts pour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mise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à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terre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et</a:t>
            </a:r>
            <a:br>
              <a:rPr lang="en-US" sz="1700" b="1" i="1" baseline="30000" dirty="0" smtClean="0">
                <a:solidFill>
                  <a:srgbClr val="000000"/>
                </a:solidFill>
              </a:rPr>
            </a:br>
            <a:r>
              <a:rPr lang="en-US" sz="1700" b="1" i="1" baseline="30000" dirty="0" smtClean="0">
                <a:solidFill>
                  <a:srgbClr val="000000"/>
                </a:solidFill>
              </a:rPr>
              <a:t>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continuité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des masses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36911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7859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Blackburn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Boreal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Elastimold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E-Z-</a:t>
            </a:r>
            <a:r>
              <a:rPr lang="en-US" sz="1000" b="1" dirty="0" err="1" smtClean="0">
                <a:solidFill>
                  <a:srgbClr val="000000"/>
                </a:solidFill>
              </a:rPr>
              <a:t>CODE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Fisher </a:t>
            </a:r>
            <a:r>
              <a:rPr lang="en-US" sz="1000" b="1" dirty="0" err="1" smtClean="0">
                <a:solidFill>
                  <a:srgbClr val="000000"/>
                </a:solidFill>
              </a:rPr>
              <a:t>Pierce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Iberville</a:t>
            </a:r>
            <a:r>
              <a:rPr lang="en-US" sz="1000" baseline="30000" dirty="0" smtClean="0">
                <a:solidFill>
                  <a:srgbClr val="000000"/>
                </a:solidFill>
              </a:rPr>
              <a:t> 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Russellstoll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Sta-Kon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Raccords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171450" y="16510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369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463" y="2036763"/>
            <a:ext cx="2471737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49" y="5207695"/>
            <a:ext cx="785214" cy="710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34" y="5270582"/>
            <a:ext cx="1142857" cy="6571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947" name="Rectangle 2"/>
          <p:cNvSpPr>
            <a:spLocks noGrp="1" noChangeArrowheads="1"/>
          </p:cNvSpPr>
          <p:nvPr>
            <p:ph type="title"/>
          </p:nvPr>
        </p:nvSpPr>
        <p:spPr>
          <a:xfrm>
            <a:off x="2600325" y="1104900"/>
            <a:ext cx="4354513" cy="8572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err="1" smtClean="0">
                <a:ea typeface="ＭＳ Ｐゴシック" pitchFamily="34" charset="-128"/>
              </a:rPr>
              <a:t>Mise</a:t>
            </a:r>
            <a:r>
              <a:rPr lang="en-US" sz="2200" i="1" dirty="0" smtClean="0">
                <a:ea typeface="ＭＳ Ｐゴシック" pitchFamily="34" charset="-128"/>
              </a:rPr>
              <a:t> à la </a:t>
            </a:r>
            <a:r>
              <a:rPr lang="en-US" sz="2200" i="1" dirty="0" err="1" smtClean="0">
                <a:ea typeface="ＭＳ Ｐゴシック" pitchFamily="34" charset="-128"/>
              </a:rPr>
              <a:t>terre</a:t>
            </a:r>
            <a:r>
              <a:rPr lang="en-US" sz="2200" i="1" dirty="0" smtClean="0">
                <a:ea typeface="ＭＳ Ｐゴシック" pitchFamily="34" charset="-128"/>
              </a:rPr>
              <a:t> et </a:t>
            </a:r>
            <a:br>
              <a:rPr lang="en-US" sz="2200" i="1" dirty="0" smtClean="0">
                <a:ea typeface="ＭＳ Ｐゴシック" pitchFamily="34" charset="-128"/>
              </a:rPr>
            </a:br>
            <a:r>
              <a:rPr lang="en-US" sz="2200" i="1" dirty="0" err="1" smtClean="0">
                <a:ea typeface="ＭＳ Ｐゴシック" pitchFamily="34" charset="-128"/>
              </a:rPr>
              <a:t>continuité</a:t>
            </a:r>
            <a:r>
              <a:rPr lang="en-US" sz="2200" i="1" dirty="0" smtClean="0">
                <a:ea typeface="ＭＳ Ｐゴシック" pitchFamily="34" charset="-128"/>
              </a:rPr>
              <a:t> des masses</a:t>
            </a:r>
          </a:p>
        </p:txBody>
      </p:sp>
      <p:sp>
        <p:nvSpPr>
          <p:cNvPr id="338948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9970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38949" name="TextBox 54"/>
          <p:cNvSpPr txBox="1">
            <a:spLocks noChangeArrowheads="1"/>
          </p:cNvSpPr>
          <p:nvPr/>
        </p:nvSpPr>
        <p:spPr bwMode="auto">
          <a:xfrm>
            <a:off x="2571750" y="2011363"/>
            <a:ext cx="43719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 smtClean="0"/>
              <a:t>Un </a:t>
            </a:r>
            <a:r>
              <a:rPr lang="en-US" sz="1400" b="1" dirty="0" err="1" smtClean="0"/>
              <a:t>système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électrique</a:t>
            </a:r>
            <a:r>
              <a:rPr lang="en-US" sz="1400" b="1" dirty="0" smtClean="0"/>
              <a:t> mal </a:t>
            </a:r>
            <a:r>
              <a:rPr lang="en-US" sz="1400" b="1" dirty="0" err="1" smtClean="0"/>
              <a:t>installé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mis</a:t>
            </a:r>
            <a:r>
              <a:rPr lang="en-US" sz="1400" b="1" dirty="0" smtClean="0"/>
              <a:t> à la </a:t>
            </a:r>
            <a:r>
              <a:rPr lang="en-US" sz="1400" b="1" dirty="0" err="1" smtClean="0"/>
              <a:t>terre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façon</a:t>
            </a:r>
            <a:r>
              <a:rPr lang="en-US" sz="1400" b="1" dirty="0" smtClean="0"/>
              <a:t> non </a:t>
            </a:r>
            <a:r>
              <a:rPr lang="en-US" sz="1400" b="1" dirty="0" err="1" smtClean="0"/>
              <a:t>appropriée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risque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subir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pannes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d’alimentation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ce</a:t>
            </a:r>
            <a:r>
              <a:rPr lang="en-US" sz="1400" b="1" dirty="0" smtClean="0"/>
              <a:t> qui </a:t>
            </a:r>
            <a:r>
              <a:rPr lang="en-US" sz="1400" b="1" dirty="0" err="1" smtClean="0"/>
              <a:t>peut</a:t>
            </a:r>
            <a:r>
              <a:rPr lang="en-US" sz="1400" b="1" dirty="0" smtClean="0"/>
              <a:t> causer des </a:t>
            </a:r>
            <a:r>
              <a:rPr lang="en-US" sz="1400" b="1" dirty="0" err="1" smtClean="0"/>
              <a:t>problèmes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significatifs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sécurité</a:t>
            </a:r>
            <a:r>
              <a:rPr lang="en-US" sz="1400" b="1" dirty="0" smtClean="0"/>
              <a:t>, de production et </a:t>
            </a:r>
            <a:r>
              <a:rPr lang="en-US" sz="1400" b="1" dirty="0" err="1" smtClean="0"/>
              <a:t>d’exploitation</a:t>
            </a:r>
            <a:r>
              <a:rPr lang="en-US" sz="1200" b="1" dirty="0" smtClean="0"/>
              <a:t>. </a:t>
            </a:r>
            <a:endParaRPr lang="en-US" sz="1800" b="1" baseline="30000" dirty="0"/>
          </a:p>
        </p:txBody>
      </p:sp>
      <p:sp>
        <p:nvSpPr>
          <p:cNvPr id="338950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</a:t>
            </a:r>
            <a:r>
              <a:rPr lang="en-US" sz="1700" b="1" i="1" baseline="30000" dirty="0">
                <a:solidFill>
                  <a:srgbClr val="000000"/>
                </a:solidFill>
              </a:rPr>
              <a:t>&amp; Betts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pour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mise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à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terre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et</a:t>
            </a:r>
            <a:br>
              <a:rPr lang="en-US" sz="1700" b="1" i="1" baseline="30000" dirty="0" smtClean="0">
                <a:solidFill>
                  <a:srgbClr val="000000"/>
                </a:solidFill>
              </a:rPr>
            </a:br>
            <a:r>
              <a:rPr lang="en-US" sz="1700" b="1" i="1" baseline="30000" dirty="0" smtClean="0">
                <a:solidFill>
                  <a:srgbClr val="000000"/>
                </a:solidFill>
              </a:rPr>
              <a:t>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continuité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des masses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pic>
        <p:nvPicPr>
          <p:cNvPr id="36878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950" y="2058988"/>
            <a:ext cx="2101850" cy="2717800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38953" name="TextBox 33"/>
          <p:cNvSpPr txBox="1">
            <a:spLocks noChangeArrowheads="1"/>
          </p:cNvSpPr>
          <p:nvPr/>
        </p:nvSpPr>
        <p:spPr bwMode="auto">
          <a:xfrm>
            <a:off x="4492625" y="4246563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Russellstoll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 eaLnBrk="0" hangingPunct="0"/>
            <a:r>
              <a:rPr lang="en-US" sz="1000" dirty="0" err="1" smtClean="0"/>
              <a:t>Indicateur</a:t>
            </a:r>
            <a:r>
              <a:rPr lang="en-US" sz="1000" dirty="0" smtClean="0"/>
              <a:t> de </a:t>
            </a:r>
            <a:r>
              <a:rPr lang="en-US" sz="1000" dirty="0" err="1" smtClean="0"/>
              <a:t>mise</a:t>
            </a:r>
            <a:r>
              <a:rPr lang="en-US" sz="1000" dirty="0" smtClean="0"/>
              <a:t> à la </a:t>
            </a:r>
            <a:r>
              <a:rPr lang="en-US" sz="1000" dirty="0" err="1" smtClean="0"/>
              <a:t>terre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sécuritaire</a:t>
            </a:r>
            <a:endParaRPr lang="en-US" sz="1000" dirty="0"/>
          </a:p>
        </p:txBody>
      </p:sp>
      <p:sp>
        <p:nvSpPr>
          <p:cNvPr id="338954" name="TextBox 32"/>
          <p:cNvSpPr txBox="1">
            <a:spLocks noChangeArrowheads="1"/>
          </p:cNvSpPr>
          <p:nvPr/>
        </p:nvSpPr>
        <p:spPr bwMode="auto">
          <a:xfrm>
            <a:off x="2624138" y="4251325"/>
            <a:ext cx="17954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Connecteurs</a:t>
            </a:r>
            <a:r>
              <a:rPr lang="en-US" sz="1000" dirty="0" smtClean="0"/>
              <a:t> à compression E-Z-</a:t>
            </a:r>
            <a:r>
              <a:rPr lang="en-US" sz="1000" dirty="0" err="1" smtClean="0"/>
              <a:t>Ground</a:t>
            </a:r>
            <a:r>
              <a:rPr lang="en-US" sz="1000" baseline="30000" dirty="0" err="1" smtClean="0"/>
              <a:t>md</a:t>
            </a:r>
            <a:endParaRPr lang="en-US" sz="1000" dirty="0"/>
          </a:p>
        </p:txBody>
      </p:sp>
      <p:grpSp>
        <p:nvGrpSpPr>
          <p:cNvPr id="338955" name="Group 8"/>
          <p:cNvGrpSpPr>
            <a:grpSpLocks/>
          </p:cNvGrpSpPr>
          <p:nvPr/>
        </p:nvGrpSpPr>
        <p:grpSpPr bwMode="auto">
          <a:xfrm>
            <a:off x="4521200" y="4999038"/>
            <a:ext cx="2184400" cy="1256872"/>
            <a:chOff x="4673600" y="3729948"/>
            <a:chExt cx="2184400" cy="1255259"/>
          </a:xfrm>
        </p:grpSpPr>
        <p:pic>
          <p:nvPicPr>
            <p:cNvPr id="338960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49838" y="3729948"/>
              <a:ext cx="825500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962" name="TextBox 29"/>
            <p:cNvSpPr txBox="1">
              <a:spLocks noChangeArrowheads="1"/>
            </p:cNvSpPr>
            <p:nvPr/>
          </p:nvSpPr>
          <p:spPr bwMode="auto">
            <a:xfrm>
              <a:off x="4673600" y="4585610"/>
              <a:ext cx="2184400" cy="399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b="1" dirty="0" err="1" smtClean="0"/>
                <a:t>Raccords</a:t>
              </a:r>
              <a:r>
                <a:rPr lang="en-US" sz="1000" b="1" dirty="0" smtClean="0"/>
                <a:t> </a:t>
              </a:r>
              <a:r>
                <a:rPr lang="en-US" sz="1000" b="1" dirty="0" err="1" smtClean="0"/>
                <a:t>T&amp;B</a:t>
              </a:r>
              <a:r>
                <a:rPr lang="en-US" sz="1000" b="1" baseline="30000" dirty="0" err="1" smtClean="0"/>
                <a:t>md</a:t>
              </a:r>
              <a:endParaRPr lang="en-US" sz="1000" b="1" dirty="0"/>
            </a:p>
            <a:p>
              <a:pPr algn="ctr" eaLnBrk="0" hangingPunct="0"/>
              <a:r>
                <a:rPr lang="en-US" sz="1000" dirty="0" err="1" smtClean="0"/>
                <a:t>Raccords</a:t>
              </a:r>
              <a:r>
                <a:rPr lang="en-US" sz="1000" dirty="0" smtClean="0"/>
                <a:t> de </a:t>
              </a:r>
              <a:r>
                <a:rPr lang="en-US" sz="1000" dirty="0" err="1" smtClean="0"/>
                <a:t>mise</a:t>
              </a:r>
              <a:r>
                <a:rPr lang="en-US" sz="1000" dirty="0" smtClean="0"/>
                <a:t> à la </a:t>
              </a:r>
              <a:r>
                <a:rPr lang="en-US" sz="1000" dirty="0" err="1" smtClean="0"/>
                <a:t>terre</a:t>
              </a:r>
              <a:endParaRPr lang="en-US" sz="1000" dirty="0"/>
            </a:p>
          </p:txBody>
        </p:sp>
      </p:grp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171450" y="155575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3895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02766">
            <a:off x="2828925" y="4989513"/>
            <a:ext cx="149383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958" name="TextBox 30"/>
          <p:cNvSpPr txBox="1">
            <a:spLocks noChangeArrowheads="1"/>
          </p:cNvSpPr>
          <p:nvPr/>
        </p:nvSpPr>
        <p:spPr bwMode="auto">
          <a:xfrm>
            <a:off x="2476500" y="5862638"/>
            <a:ext cx="21923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Systèmes</a:t>
            </a:r>
            <a:r>
              <a:rPr lang="en-US" sz="1000" dirty="0" smtClean="0"/>
              <a:t> </a:t>
            </a:r>
            <a:r>
              <a:rPr lang="en-US" sz="1000" dirty="0" err="1" smtClean="0"/>
              <a:t>d’outils</a:t>
            </a:r>
            <a:r>
              <a:rPr lang="en-US" sz="1000" dirty="0" smtClean="0"/>
              <a:t> à compression</a:t>
            </a:r>
            <a:br>
              <a:rPr lang="en-US" sz="1000" dirty="0" smtClean="0"/>
            </a:br>
            <a:r>
              <a:rPr lang="en-US" sz="1000" dirty="0" smtClean="0"/>
              <a:t>et de matrices</a:t>
            </a:r>
            <a:endParaRPr lang="en-US" sz="1000" dirty="0"/>
          </a:p>
        </p:txBody>
      </p:sp>
      <p:sp>
        <p:nvSpPr>
          <p:cNvPr id="338959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900237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Boreal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Elastimold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E-Z-</a:t>
            </a:r>
            <a:r>
              <a:rPr lang="en-US" sz="1000" b="1" dirty="0" err="1" smtClean="0">
                <a:solidFill>
                  <a:srgbClr val="000000"/>
                </a:solidFill>
              </a:rPr>
              <a:t>CODE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Fisher </a:t>
            </a:r>
            <a:r>
              <a:rPr lang="en-US" sz="1000" b="1" dirty="0" err="1" smtClean="0">
                <a:solidFill>
                  <a:srgbClr val="000000"/>
                </a:solidFill>
              </a:rPr>
              <a:t>Pierce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Iberville</a:t>
            </a:r>
            <a:r>
              <a:rPr lang="en-US" sz="1000" baseline="30000" dirty="0" smtClean="0">
                <a:solidFill>
                  <a:srgbClr val="000000"/>
                </a:solidFill>
              </a:rPr>
              <a:t> 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Russellstoll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Sta-Kon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Raccords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79" y="3117768"/>
            <a:ext cx="676191" cy="101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95" y="3865168"/>
            <a:ext cx="457143" cy="352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9099">
            <a:off x="5861705" y="5034211"/>
            <a:ext cx="595593" cy="866316"/>
          </a:xfrm>
          <a:prstGeom prst="rect">
            <a:avLst/>
          </a:prstGeom>
        </p:spPr>
      </p:pic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314939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5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223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533798" y="1653017"/>
            <a:ext cx="6358466" cy="444363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0998" name="Rectangle 39"/>
          <p:cNvSpPr>
            <a:spLocks noChangeArrowheads="1"/>
          </p:cNvSpPr>
          <p:nvPr/>
        </p:nvSpPr>
        <p:spPr bwMode="auto">
          <a:xfrm>
            <a:off x="1531938" y="2392363"/>
            <a:ext cx="5592762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40999" name="Picture 15" descr="ExtremeTem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5925" y="2493963"/>
            <a:ext cx="66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601788" y="1887538"/>
            <a:ext cx="62658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ts val="2475"/>
              </a:lnSpc>
              <a:defRPr/>
            </a:pP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Réduction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du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coût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global des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projets</a:t>
            </a:r>
            <a:endParaRPr lang="en-US" sz="22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80975" y="2159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0701" y="1143000"/>
            <a:ext cx="5124450" cy="819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err="1" smtClean="0">
                <a:ea typeface="ＭＳ Ｐゴシック" pitchFamily="34" charset="-128"/>
              </a:rPr>
              <a:t>Réduction</a:t>
            </a:r>
            <a:r>
              <a:rPr lang="en-US" sz="2200" i="1" dirty="0" smtClean="0">
                <a:ea typeface="ＭＳ Ｐゴシック" pitchFamily="34" charset="-128"/>
              </a:rPr>
              <a:t> du </a:t>
            </a:r>
            <a:r>
              <a:rPr lang="en-US" sz="2200" i="1" dirty="0" err="1" smtClean="0">
                <a:ea typeface="ＭＳ Ｐゴシック" pitchFamily="34" charset="-128"/>
              </a:rPr>
              <a:t>coût</a:t>
            </a:r>
            <a:r>
              <a:rPr lang="en-US" sz="2200" i="1" dirty="0" smtClean="0">
                <a:ea typeface="ＭＳ Ｐゴシック" pitchFamily="34" charset="-128"/>
              </a:rPr>
              <a:t> global des </a:t>
            </a:r>
            <a:r>
              <a:rPr lang="en-US" sz="2200" i="1" dirty="0" err="1" smtClean="0">
                <a:ea typeface="ＭＳ Ｐゴシック" pitchFamily="34" charset="-128"/>
              </a:rPr>
              <a:t>projets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343044" name="TextBox 29"/>
          <p:cNvSpPr txBox="1">
            <a:spLocks noChangeArrowheads="1"/>
          </p:cNvSpPr>
          <p:nvPr/>
        </p:nvSpPr>
        <p:spPr bwMode="auto">
          <a:xfrm>
            <a:off x="2430463" y="4497388"/>
            <a:ext cx="218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Hazlux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Poteau à montage </a:t>
            </a:r>
            <a:r>
              <a:rPr lang="en-US" sz="1000" dirty="0" err="1" smtClean="0"/>
              <a:t>rapide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Quick </a:t>
            </a:r>
            <a:r>
              <a:rPr lang="en-US" sz="1000" dirty="0" err="1" smtClean="0"/>
              <a:t>Pole</a:t>
            </a:r>
            <a:r>
              <a:rPr lang="en-US" sz="1000" baseline="30000" dirty="0" err="1" smtClean="0"/>
              <a:t>mc</a:t>
            </a:r>
            <a:r>
              <a:rPr lang="en-US" sz="1000" dirty="0" smtClean="0"/>
              <a:t> pour </a:t>
            </a:r>
            <a:r>
              <a:rPr lang="en-US" sz="1000" dirty="0" err="1" smtClean="0"/>
              <a:t>luminaires</a:t>
            </a:r>
            <a:endParaRPr lang="en-US" sz="1000" dirty="0"/>
          </a:p>
        </p:txBody>
      </p:sp>
      <p:sp>
        <p:nvSpPr>
          <p:cNvPr id="343045" name="TextBox 30"/>
          <p:cNvSpPr txBox="1">
            <a:spLocks noChangeArrowheads="1"/>
          </p:cNvSpPr>
          <p:nvPr/>
        </p:nvSpPr>
        <p:spPr bwMode="auto">
          <a:xfrm>
            <a:off x="4686300" y="5926138"/>
            <a:ext cx="2192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Superstrut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 eaLnBrk="0" hangingPunct="0"/>
            <a:r>
              <a:rPr lang="en-US" sz="1000" dirty="0" err="1" smtClean="0"/>
              <a:t>Serre-câble</a:t>
            </a:r>
            <a:r>
              <a:rPr lang="en-US" sz="1000" dirty="0" smtClean="0"/>
              <a:t>/</a:t>
            </a:r>
            <a:r>
              <a:rPr lang="en-US" sz="1000" dirty="0" err="1" smtClean="0"/>
              <a:t>tuyau</a:t>
            </a:r>
            <a:r>
              <a:rPr lang="en-US" sz="1000" dirty="0" smtClean="0"/>
              <a:t> Cobra</a:t>
            </a:r>
            <a:endParaRPr lang="en-US" sz="1000" dirty="0"/>
          </a:p>
        </p:txBody>
      </p:sp>
      <p:sp>
        <p:nvSpPr>
          <p:cNvPr id="343046" name="TextBox 32"/>
          <p:cNvSpPr txBox="1">
            <a:spLocks noChangeArrowheads="1"/>
          </p:cNvSpPr>
          <p:nvPr/>
        </p:nvSpPr>
        <p:spPr bwMode="auto">
          <a:xfrm>
            <a:off x="2616199" y="5927725"/>
            <a:ext cx="17954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 eaLnBrk="0" hangingPunct="0"/>
            <a:r>
              <a:rPr lang="en-US" sz="1000" dirty="0" err="1" smtClean="0"/>
              <a:t>Connecteurs</a:t>
            </a:r>
            <a:r>
              <a:rPr lang="en-US" sz="1000" dirty="0" smtClean="0"/>
              <a:t> </a:t>
            </a:r>
            <a:r>
              <a:rPr lang="en-US" sz="1000" dirty="0" err="1" smtClean="0"/>
              <a:t>Ranger</a:t>
            </a:r>
            <a:r>
              <a:rPr lang="en-US" sz="1000" baseline="30000" dirty="0" err="1" smtClean="0"/>
              <a:t>md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smtClean="0"/>
              <a:t>pour cordons </a:t>
            </a:r>
            <a:r>
              <a:rPr lang="en-US" sz="1000" dirty="0" err="1" smtClean="0"/>
              <a:t>flexibles</a:t>
            </a:r>
            <a:endParaRPr lang="en-US" sz="1000" dirty="0"/>
          </a:p>
        </p:txBody>
      </p:sp>
      <p:sp>
        <p:nvSpPr>
          <p:cNvPr id="343047" name="TextBox 33"/>
          <p:cNvSpPr txBox="1">
            <a:spLocks noChangeArrowheads="1"/>
          </p:cNvSpPr>
          <p:nvPr/>
        </p:nvSpPr>
        <p:spPr bwMode="auto">
          <a:xfrm>
            <a:off x="4525963" y="4554538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Emergi-Lite</a:t>
            </a:r>
            <a:r>
              <a:rPr lang="en-US" sz="1000" b="1" baseline="30000" dirty="0" err="1" smtClean="0"/>
              <a:t>kd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Lumacell</a:t>
            </a:r>
            <a:r>
              <a:rPr lang="en-US" sz="1000" b="1" baseline="30000" dirty="0" err="1" smtClean="0"/>
              <a:t>md</a:t>
            </a:r>
            <a:r>
              <a:rPr lang="en-US" sz="1000" b="1" dirty="0" smtClean="0"/>
              <a:t>/Ready-</a:t>
            </a:r>
            <a:r>
              <a:rPr lang="en-US" sz="1000" b="1" dirty="0" err="1" smtClean="0"/>
              <a:t>Lite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 eaLnBrk="0" hangingPunct="0"/>
            <a:r>
              <a:rPr lang="en-US" sz="1000" dirty="0" err="1" smtClean="0"/>
              <a:t>Nexus</a:t>
            </a:r>
            <a:r>
              <a:rPr lang="en-US" sz="1000" baseline="30000" dirty="0" err="1" smtClean="0"/>
              <a:t>md</a:t>
            </a:r>
            <a:r>
              <a:rPr lang="en-US" sz="1000" dirty="0" smtClean="0"/>
              <a:t> — </a:t>
            </a:r>
            <a:r>
              <a:rPr lang="en-US" sz="1000" dirty="0" err="1" smtClean="0"/>
              <a:t>Système</a:t>
            </a:r>
            <a:r>
              <a:rPr lang="en-US" sz="1000" dirty="0" smtClean="0"/>
              <a:t> de </a:t>
            </a:r>
            <a:r>
              <a:rPr lang="en-US" sz="1000" dirty="0" err="1" smtClean="0"/>
              <a:t>gestion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de </a:t>
            </a:r>
            <a:r>
              <a:rPr lang="en-US" sz="1000" dirty="0" err="1" smtClean="0"/>
              <a:t>l’éclairage</a:t>
            </a:r>
            <a:r>
              <a:rPr lang="en-US" sz="1000" dirty="0" smtClean="0"/>
              <a:t> de </a:t>
            </a:r>
            <a:r>
              <a:rPr lang="en-US" sz="1000" dirty="0" err="1" smtClean="0"/>
              <a:t>secours</a:t>
            </a:r>
            <a:endParaRPr lang="en-US" sz="1000" dirty="0"/>
          </a:p>
        </p:txBody>
      </p:sp>
      <p:sp>
        <p:nvSpPr>
          <p:cNvPr id="343048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22256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43049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</a:t>
            </a:r>
            <a:r>
              <a:rPr lang="en-US" sz="1700" b="1" i="1" baseline="30000" dirty="0">
                <a:solidFill>
                  <a:srgbClr val="000000"/>
                </a:solidFill>
              </a:rPr>
              <a:t>&amp; Betts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pour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réduction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du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coût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global des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projets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43050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2024062" cy="402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Blackburn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Carlon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Emergi-Lite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Hazlux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Iberville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Lumacell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Marrette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Microlectric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NuTek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Kopex-Ex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PMA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Ready-</a:t>
            </a:r>
            <a:r>
              <a:rPr lang="en-US" sz="1000" b="1" dirty="0" err="1" smtClean="0">
                <a:solidFill>
                  <a:srgbClr val="000000"/>
                </a:solidFill>
              </a:rPr>
              <a:t>lite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Sta-Kon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Steel </a:t>
            </a:r>
            <a:r>
              <a:rPr lang="en-US" sz="1000" b="1" dirty="0" err="1" smtClean="0">
                <a:solidFill>
                  <a:srgbClr val="000000"/>
                </a:solidFill>
              </a:rPr>
              <a:t>City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Superstrut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Chemins</a:t>
            </a:r>
            <a:r>
              <a:rPr lang="en-US" sz="1000" b="1" dirty="0" smtClean="0">
                <a:solidFill>
                  <a:srgbClr val="000000"/>
                </a:solidFill>
              </a:rPr>
              <a:t> de </a:t>
            </a:r>
            <a:r>
              <a:rPr lang="en-US" sz="1000" b="1" dirty="0" err="1" smtClean="0">
                <a:solidFill>
                  <a:srgbClr val="000000"/>
                </a:solidFill>
              </a:rPr>
              <a:t>câbles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Raccords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Ty-</a:t>
            </a:r>
            <a:r>
              <a:rPr lang="en-US" sz="1000" b="1" dirty="0" err="1" smtClean="0">
                <a:solidFill>
                  <a:srgbClr val="000000"/>
                </a:solidFill>
              </a:rPr>
              <a:t>Rap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43052" name="TextBox 54"/>
          <p:cNvSpPr txBox="1">
            <a:spLocks noChangeArrowheads="1"/>
          </p:cNvSpPr>
          <p:nvPr/>
        </p:nvSpPr>
        <p:spPr bwMode="auto">
          <a:xfrm>
            <a:off x="2524125" y="2011363"/>
            <a:ext cx="43815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err="1" smtClean="0"/>
              <a:t>Travailler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intelligemment</a:t>
            </a:r>
            <a:r>
              <a:rPr lang="en-US" sz="1400" b="1" dirty="0" smtClean="0"/>
              <a:t> et </a:t>
            </a:r>
            <a:r>
              <a:rPr lang="en-US" sz="1400" b="1" dirty="0" err="1" smtClean="0"/>
              <a:t>éliminer</a:t>
            </a:r>
            <a:r>
              <a:rPr lang="en-US" sz="1400" b="1" dirty="0" smtClean="0"/>
              <a:t> le </a:t>
            </a:r>
            <a:r>
              <a:rPr lang="en-US" sz="1400" b="1" dirty="0" err="1" smtClean="0"/>
              <a:t>gaspillage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Que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soit</a:t>
            </a:r>
            <a:r>
              <a:rPr lang="en-US" sz="1400" b="1" dirty="0" smtClean="0"/>
              <a:t> la main-d’oeuvre, les </a:t>
            </a:r>
            <a:r>
              <a:rPr lang="en-US" sz="1400" b="1" dirty="0" err="1" smtClean="0"/>
              <a:t>matériaux</a:t>
            </a:r>
            <a:r>
              <a:rPr lang="en-US" sz="1400" b="1" dirty="0" smtClean="0"/>
              <a:t>, la </a:t>
            </a:r>
            <a:r>
              <a:rPr lang="en-US" sz="1400" b="1" dirty="0" err="1" smtClean="0"/>
              <a:t>logistique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ou</a:t>
            </a:r>
            <a:r>
              <a:rPr lang="en-US" sz="1400" b="1" dirty="0" smtClean="0"/>
              <a:t> les </a:t>
            </a:r>
            <a:r>
              <a:rPr lang="en-US" sz="1400" b="1" dirty="0" err="1" smtClean="0"/>
              <a:t>procédés</a:t>
            </a:r>
            <a:r>
              <a:rPr lang="en-US" sz="1400" b="1" dirty="0" smtClean="0"/>
              <a:t>, les </a:t>
            </a:r>
            <a:r>
              <a:rPr lang="en-US" sz="1400" b="1" dirty="0" err="1" smtClean="0"/>
              <a:t>gestionnaires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doivent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être</a:t>
            </a:r>
            <a:r>
              <a:rPr lang="en-US" sz="1400" b="1" dirty="0" smtClean="0"/>
              <a:t> à </a:t>
            </a:r>
            <a:r>
              <a:rPr lang="en-US" sz="1400" b="1" dirty="0" err="1" smtClean="0"/>
              <a:t>l’affût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façons</a:t>
            </a:r>
            <a:r>
              <a:rPr lang="en-US" sz="1400" b="1" dirty="0" smtClean="0"/>
              <a:t> les plus </a:t>
            </a:r>
            <a:r>
              <a:rPr lang="en-US" sz="1400" b="1" dirty="0" err="1" smtClean="0"/>
              <a:t>efficaces</a:t>
            </a:r>
            <a:r>
              <a:rPr lang="en-US" sz="1400" b="1" dirty="0" smtClean="0"/>
              <a:t> pour assurer le bon </a:t>
            </a:r>
            <a:r>
              <a:rPr lang="en-US" sz="1400" b="1" dirty="0" err="1" smtClean="0"/>
              <a:t>fonctionnement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leurs</a:t>
            </a:r>
            <a:r>
              <a:rPr lang="en-US" sz="1400" b="1" dirty="0" smtClean="0"/>
              <a:t> installations. </a:t>
            </a:r>
            <a:endParaRPr lang="en-US" sz="1400" b="1" dirty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71450" y="2159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43054" name="Picture 38" descr="Petrochemical_is9276741_rev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275" y="2051050"/>
            <a:ext cx="2020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45" y="2756741"/>
            <a:ext cx="367636" cy="1695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1" y="3563528"/>
            <a:ext cx="1009650" cy="991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16" y="5163668"/>
            <a:ext cx="751693" cy="751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6" y="5279986"/>
            <a:ext cx="432351" cy="6485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2" name="TextBox 30"/>
          <p:cNvSpPr txBox="1">
            <a:spLocks noChangeArrowheads="1"/>
          </p:cNvSpPr>
          <p:nvPr/>
        </p:nvSpPr>
        <p:spPr bwMode="auto">
          <a:xfrm>
            <a:off x="4686300" y="6126163"/>
            <a:ext cx="21923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Marrette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 eaLnBrk="0" hangingPunct="0"/>
            <a:r>
              <a:rPr lang="en-US" sz="1000" dirty="0" err="1" smtClean="0"/>
              <a:t>Connecteurs</a:t>
            </a:r>
            <a:r>
              <a:rPr lang="en-US" sz="1000" dirty="0" smtClean="0"/>
              <a:t> de </a:t>
            </a:r>
            <a:r>
              <a:rPr lang="en-US" sz="1000" dirty="0" err="1" smtClean="0"/>
              <a:t>fils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smtClean="0"/>
              <a:t>à large </a:t>
            </a:r>
            <a:r>
              <a:rPr lang="en-US" sz="1000" dirty="0" err="1" smtClean="0"/>
              <a:t>gamme</a:t>
            </a:r>
            <a:r>
              <a:rPr lang="en-US" sz="1000" dirty="0" smtClean="0"/>
              <a:t> de </a:t>
            </a:r>
            <a:r>
              <a:rPr lang="en-US" sz="1000" dirty="0" err="1" smtClean="0"/>
              <a:t>calibres</a:t>
            </a:r>
            <a:endParaRPr lang="en-US" sz="1000" dirty="0"/>
          </a:p>
        </p:txBody>
      </p:sp>
      <p:sp>
        <p:nvSpPr>
          <p:cNvPr id="345093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2301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45094" name="TextBox 68"/>
          <p:cNvSpPr txBox="1">
            <a:spLocks noChangeArrowheads="1"/>
          </p:cNvSpPr>
          <p:nvPr/>
        </p:nvSpPr>
        <p:spPr bwMode="auto">
          <a:xfrm>
            <a:off x="7015163" y="1312863"/>
            <a:ext cx="2128837" cy="72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&amp; Betts pour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réduction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du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coût</a:t>
            </a:r>
            <a:r>
              <a:rPr lang="en-US" sz="1700" b="1" i="1" baseline="30000" smtClean="0">
                <a:solidFill>
                  <a:srgbClr val="000000"/>
                </a:solidFill>
              </a:rPr>
              <a:t> global des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projets</a:t>
            </a:r>
            <a:endParaRPr lang="en-US" sz="1700" b="1" i="1" baseline="30000" dirty="0" smtClean="0">
              <a:solidFill>
                <a:srgbClr val="000000"/>
              </a:solidFill>
            </a:endParaRPr>
          </a:p>
          <a:p>
            <a:pPr eaLnBrk="0" hangingPunct="0"/>
            <a:endParaRPr lang="en-US" sz="1100" b="1" i="1" baseline="30000" dirty="0">
              <a:solidFill>
                <a:srgbClr val="000000"/>
              </a:solidFill>
            </a:endParaRPr>
          </a:p>
        </p:txBody>
      </p:sp>
      <p:sp>
        <p:nvSpPr>
          <p:cNvPr id="345096" name="TextBox 19"/>
          <p:cNvSpPr txBox="1">
            <a:spLocks noChangeArrowheads="1"/>
          </p:cNvSpPr>
          <p:nvPr/>
        </p:nvSpPr>
        <p:spPr bwMode="auto">
          <a:xfrm>
            <a:off x="2505075" y="1946275"/>
            <a:ext cx="44100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smtClean="0"/>
              <a:t>Des </a:t>
            </a:r>
            <a:r>
              <a:rPr lang="en-US" sz="1400" b="1" dirty="0" err="1" smtClean="0"/>
              <a:t>produits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novateurs</a:t>
            </a:r>
            <a:r>
              <a:rPr lang="en-US" sz="1400" b="1" dirty="0" smtClean="0"/>
              <a:t>, de </a:t>
            </a:r>
            <a:r>
              <a:rPr lang="en-US" sz="1400" b="1" dirty="0" err="1" smtClean="0"/>
              <a:t>qualité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supérieure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peuvent</a:t>
            </a:r>
            <a:r>
              <a:rPr lang="en-US" sz="1400" b="1" dirty="0" smtClean="0"/>
              <a:t> aider à </a:t>
            </a:r>
            <a:r>
              <a:rPr lang="en-US" sz="1400" b="1" dirty="0" err="1" smtClean="0"/>
              <a:t>réduire</a:t>
            </a:r>
            <a:r>
              <a:rPr lang="en-US" sz="1400" b="1" dirty="0" smtClean="0"/>
              <a:t> le </a:t>
            </a:r>
            <a:r>
              <a:rPr lang="en-US" sz="1400" b="1" dirty="0" err="1" smtClean="0"/>
              <a:t>coût</a:t>
            </a:r>
            <a:r>
              <a:rPr lang="en-US" sz="1400" b="1" dirty="0" smtClean="0"/>
              <a:t> global </a:t>
            </a:r>
            <a:r>
              <a:rPr lang="en-US" sz="1400" b="1" dirty="0" err="1" smtClean="0"/>
              <a:t>associé</a:t>
            </a:r>
            <a:r>
              <a:rPr lang="en-US" sz="1400" b="1" dirty="0" smtClean="0"/>
              <a:t> à la maintenance des </a:t>
            </a:r>
            <a:r>
              <a:rPr lang="en-US" sz="1400" b="1" dirty="0" err="1" smtClean="0"/>
              <a:t>systèmes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électriques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dans</a:t>
            </a:r>
            <a:r>
              <a:rPr lang="en-US" sz="1400" b="1" dirty="0" smtClean="0"/>
              <a:t> les installations de </a:t>
            </a:r>
            <a:r>
              <a:rPr lang="en-US" sz="1400" b="1" dirty="0" err="1" smtClean="0"/>
              <a:t>traitement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eaux</a:t>
            </a:r>
            <a:r>
              <a:rPr lang="en-US" sz="1400" b="1" dirty="0" smtClean="0"/>
              <a:t> et des </a:t>
            </a:r>
            <a:r>
              <a:rPr lang="en-US" sz="1400" b="1" dirty="0" err="1" smtClean="0"/>
              <a:t>eaux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usées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D’une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réduction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coûts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d’installation</a:t>
            </a:r>
            <a:r>
              <a:rPr lang="en-US" sz="1400" b="1" dirty="0" smtClean="0"/>
              <a:t> et de maintenance en passant par </a:t>
            </a:r>
            <a:r>
              <a:rPr lang="en-US" sz="1400" b="1" dirty="0" err="1" smtClean="0"/>
              <a:t>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réduction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significative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investissements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consacrés</a:t>
            </a:r>
            <a:r>
              <a:rPr lang="en-US" sz="1400" b="1" dirty="0" smtClean="0"/>
              <a:t> aux stocks, des </a:t>
            </a:r>
            <a:r>
              <a:rPr lang="en-US" sz="1400" b="1" dirty="0" err="1" smtClean="0"/>
              <a:t>économies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taille</a:t>
            </a:r>
            <a:r>
              <a:rPr lang="en-US" sz="1400" b="1" dirty="0" smtClean="0"/>
              <a:t> se </a:t>
            </a:r>
            <a:r>
              <a:rPr lang="en-US" sz="1400" b="1" dirty="0" err="1" smtClean="0"/>
              <a:t>réalisent</a:t>
            </a:r>
            <a:r>
              <a:rPr lang="en-US" sz="1200" b="1" dirty="0" smtClean="0"/>
              <a:t>. </a:t>
            </a:r>
            <a:endParaRPr lang="en-US" sz="1200" b="1" dirty="0"/>
          </a:p>
        </p:txBody>
      </p:sp>
      <p:sp>
        <p:nvSpPr>
          <p:cNvPr id="345097" name="TextBox 32"/>
          <p:cNvSpPr txBox="1">
            <a:spLocks noChangeArrowheads="1"/>
          </p:cNvSpPr>
          <p:nvPr/>
        </p:nvSpPr>
        <p:spPr bwMode="auto">
          <a:xfrm>
            <a:off x="2381250" y="6127750"/>
            <a:ext cx="22574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smtClean="0"/>
              <a:t>Shrink-</a:t>
            </a:r>
            <a:r>
              <a:rPr lang="en-US" sz="1000" b="1" dirty="0" err="1" smtClean="0"/>
              <a:t>Kon</a:t>
            </a:r>
            <a:r>
              <a:rPr lang="en-US" sz="1000" b="1" baseline="30000" dirty="0" err="1" smtClean="0"/>
              <a:t>mc</a:t>
            </a:r>
            <a:endParaRPr lang="en-US" sz="1000" b="1" dirty="0"/>
          </a:p>
          <a:p>
            <a:pPr algn="ctr" eaLnBrk="0" hangingPunct="0"/>
            <a:r>
              <a:rPr lang="en-US" sz="1000" dirty="0" err="1" smtClean="0"/>
              <a:t>Ruban</a:t>
            </a:r>
            <a:r>
              <a:rPr lang="en-US" sz="1000" dirty="0" smtClean="0"/>
              <a:t> </a:t>
            </a:r>
            <a:r>
              <a:rPr lang="en-US" sz="1000" dirty="0" err="1" smtClean="0"/>
              <a:t>isolant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smtClean="0"/>
              <a:t>à auto-</a:t>
            </a:r>
            <a:r>
              <a:rPr lang="en-US" sz="1000" dirty="0" err="1" smtClean="0"/>
              <a:t>fusionnement</a:t>
            </a:r>
            <a:endParaRPr lang="en-US" sz="1000" dirty="0"/>
          </a:p>
        </p:txBody>
      </p:sp>
      <p:sp>
        <p:nvSpPr>
          <p:cNvPr id="345098" name="TextBox 29"/>
          <p:cNvSpPr txBox="1">
            <a:spLocks noChangeArrowheads="1"/>
          </p:cNvSpPr>
          <p:nvPr/>
        </p:nvSpPr>
        <p:spPr bwMode="auto">
          <a:xfrm>
            <a:off x="2430463" y="4930775"/>
            <a:ext cx="218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Raccords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Raccords</a:t>
            </a:r>
            <a:r>
              <a:rPr lang="en-US" sz="1000" dirty="0" smtClean="0"/>
              <a:t> Star </a:t>
            </a:r>
            <a:r>
              <a:rPr lang="en-US" sz="1000" dirty="0" err="1"/>
              <a:t>Teck</a:t>
            </a:r>
            <a:r>
              <a:rPr lang="en-US" sz="1000" dirty="0"/>
              <a:t> </a:t>
            </a:r>
            <a:r>
              <a:rPr lang="en-US" sz="1000" dirty="0" err="1" smtClean="0"/>
              <a:t>Extreme</a:t>
            </a:r>
            <a:r>
              <a:rPr lang="en-US" sz="1000" baseline="30000" dirty="0" err="1" smtClean="0"/>
              <a:t>md</a:t>
            </a:r>
            <a:r>
              <a:rPr lang="en-US" sz="1000" dirty="0" smtClean="0"/>
              <a:t> </a:t>
            </a:r>
            <a:r>
              <a:rPr lang="en-US" sz="1000" dirty="0" err="1" smtClean="0"/>
              <a:t>Director</a:t>
            </a:r>
            <a:r>
              <a:rPr lang="en-US" sz="1000" b="1" baseline="30000" dirty="0" err="1" smtClean="0"/>
              <a:t>mc</a:t>
            </a:r>
            <a:endParaRPr lang="en-US" sz="1000" b="1" baseline="30000" dirty="0"/>
          </a:p>
        </p:txBody>
      </p:sp>
      <p:sp>
        <p:nvSpPr>
          <p:cNvPr id="345099" name="TextBox 33"/>
          <p:cNvSpPr txBox="1">
            <a:spLocks noChangeArrowheads="1"/>
          </p:cNvSpPr>
          <p:nvPr/>
        </p:nvSpPr>
        <p:spPr bwMode="auto">
          <a:xfrm>
            <a:off x="4525963" y="4926013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Chemins</a:t>
            </a:r>
            <a:r>
              <a:rPr lang="en-US" sz="1000" b="1" dirty="0" smtClean="0"/>
              <a:t> de </a:t>
            </a:r>
            <a:r>
              <a:rPr lang="en-US" sz="1000" b="1" dirty="0" err="1" smtClean="0"/>
              <a:t>câbles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endParaRPr lang="en-US" sz="1000" b="1" dirty="0" smtClean="0"/>
          </a:p>
          <a:p>
            <a:pPr algn="ctr" eaLnBrk="0" hangingPunct="0"/>
            <a:r>
              <a:rPr lang="en-US" sz="1000" dirty="0" smtClean="0"/>
              <a:t>Express </a:t>
            </a:r>
            <a:r>
              <a:rPr lang="en-US" sz="1000" dirty="0" err="1" smtClean="0"/>
              <a:t>Tray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80975" y="2159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45101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814512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Blackburn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Carlon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Emergi-Lite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Hazlux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Iberville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Lumacell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Marrette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Microlectric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NuTek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Kopex-Ex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PMA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Ready-</a:t>
            </a:r>
            <a:r>
              <a:rPr lang="en-US" sz="1000" b="1" dirty="0" err="1" smtClean="0">
                <a:solidFill>
                  <a:srgbClr val="000000"/>
                </a:solidFill>
              </a:rPr>
              <a:t>lite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mc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Sta-Kon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Steel </a:t>
            </a:r>
            <a:r>
              <a:rPr lang="en-US" sz="1000" b="1" dirty="0" err="1" smtClean="0">
                <a:solidFill>
                  <a:srgbClr val="000000"/>
                </a:solidFill>
              </a:rPr>
              <a:t>City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Superstrut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Chemins</a:t>
            </a:r>
            <a:r>
              <a:rPr lang="en-US" sz="1000" b="1" dirty="0" smtClean="0">
                <a:solidFill>
                  <a:srgbClr val="000000"/>
                </a:solidFill>
              </a:rPr>
              <a:t> de </a:t>
            </a:r>
            <a:r>
              <a:rPr lang="en-US" sz="1000" b="1" dirty="0" err="1" smtClean="0">
                <a:solidFill>
                  <a:srgbClr val="000000"/>
                </a:solidFill>
              </a:rPr>
              <a:t>câbles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Raccords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 err="1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Ty-</a:t>
            </a:r>
            <a:r>
              <a:rPr lang="en-US" sz="1000" b="1" dirty="0" err="1" smtClean="0">
                <a:solidFill>
                  <a:srgbClr val="000000"/>
                </a:solidFill>
              </a:rPr>
              <a:t>Rap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md</a:t>
            </a:r>
            <a:endParaRPr lang="en-US" sz="1000" b="1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408887"/>
              </p:ext>
            </p:extLst>
          </p:nvPr>
        </p:nvGraphicFramePr>
        <p:xfrm>
          <a:off x="341056" y="2026562"/>
          <a:ext cx="2089407" cy="270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12" name="Acrobat Document" r:id="rId5" imgW="5829300" imgH="7543800" progId="AcroExch.Document.7">
                  <p:embed/>
                </p:oleObj>
              </mc:Choice>
              <mc:Fallback>
                <p:oleObj name="Acrobat Document" r:id="rId5" imgW="5829300" imgH="7543800" progId="AcroExch.Document.7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056" y="2026562"/>
                        <a:ext cx="2089407" cy="2704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3" b="22008"/>
          <a:stretch/>
        </p:blipFill>
        <p:spPr>
          <a:xfrm>
            <a:off x="2936081" y="5435034"/>
            <a:ext cx="1155700" cy="692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9"/>
          <a:stretch/>
        </p:blipFill>
        <p:spPr>
          <a:xfrm>
            <a:off x="5400675" y="5450461"/>
            <a:ext cx="763587" cy="675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67" y="3845061"/>
            <a:ext cx="1085714" cy="1085714"/>
          </a:xfrm>
          <a:prstGeom prst="rect">
            <a:avLst/>
          </a:prstGeom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3778318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649" y="1085850"/>
            <a:ext cx="5210175" cy="828675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err="1" smtClean="0">
                <a:ea typeface="ＭＳ Ｐゴシック" pitchFamily="34" charset="-128"/>
              </a:rPr>
              <a:t>Réduction</a:t>
            </a:r>
            <a:r>
              <a:rPr lang="en-US" sz="2200" i="1" dirty="0" smtClean="0">
                <a:ea typeface="ＭＳ Ｐゴシック" pitchFamily="34" charset="-128"/>
              </a:rPr>
              <a:t> du </a:t>
            </a:r>
            <a:r>
              <a:rPr lang="en-US" sz="2200" i="1" dirty="0" err="1" smtClean="0">
                <a:ea typeface="ＭＳ Ｐゴシック" pitchFamily="34" charset="-128"/>
              </a:rPr>
              <a:t>coût</a:t>
            </a:r>
            <a:r>
              <a:rPr lang="en-US" sz="2200" i="1" dirty="0" smtClean="0">
                <a:ea typeface="ＭＳ Ｐゴシック" pitchFamily="34" charset="-128"/>
              </a:rPr>
              <a:t> global des </a:t>
            </a:r>
            <a:r>
              <a:rPr lang="en-US" sz="2200" i="1" dirty="0" err="1" smtClean="0">
                <a:ea typeface="ＭＳ Ｐゴシック" pitchFamily="34" charset="-128"/>
              </a:rPr>
              <a:t>projets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39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21875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4714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651" y="990600"/>
            <a:ext cx="5534024" cy="904875"/>
          </a:xfrm>
        </p:spPr>
        <p:txBody>
          <a:bodyPr/>
          <a:lstStyle/>
          <a:p>
            <a:pPr eaLnBrk="1" hangingPunct="1">
              <a:lnSpc>
                <a:spcPts val="2475"/>
              </a:lnSpc>
            </a:pPr>
            <a:r>
              <a:rPr lang="en-US" sz="3300" i="1" dirty="0" smtClean="0">
                <a:ea typeface="ＭＳ Ｐゴシック" pitchFamily="34" charset="-128"/>
              </a:rPr>
              <a:t>Merci de </a:t>
            </a:r>
            <a:r>
              <a:rPr lang="en-US" sz="3300" i="1" dirty="0" err="1" smtClean="0">
                <a:ea typeface="ＭＳ Ｐゴシック" pitchFamily="34" charset="-128"/>
              </a:rPr>
              <a:t>votre</a:t>
            </a:r>
            <a:r>
              <a:rPr lang="en-US" sz="3300" i="1" dirty="0" smtClean="0">
                <a:ea typeface="ＭＳ Ｐゴシック" pitchFamily="34" charset="-128"/>
              </a:rPr>
              <a:t> attention !!!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80975" y="174625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68" y="5324050"/>
            <a:ext cx="1679864" cy="37736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23624"/>
              </p:ext>
            </p:extLst>
          </p:nvPr>
        </p:nvGraphicFramePr>
        <p:xfrm>
          <a:off x="3526234" y="1878290"/>
          <a:ext cx="2396331" cy="310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33" name="Acrobat Document" r:id="rId6" imgW="5829300" imgH="7543800" progId="AcroExch.Document.7">
                  <p:embed/>
                </p:oleObj>
              </mc:Choice>
              <mc:Fallback>
                <p:oleObj name="Acrobat Document" r:id="rId6" imgW="5829300" imgH="7543800" progId="AcroExch.Document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6234" y="1878290"/>
                        <a:ext cx="2396331" cy="31014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39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9970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295941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2" y="1122363"/>
            <a:ext cx="4687887" cy="1354137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Solutions techniques T&amp;B pour </a:t>
            </a:r>
            <a:r>
              <a:rPr lang="en-US" sz="2200" i="1" dirty="0" err="1" smtClean="0">
                <a:ea typeface="ＭＳ Ｐゴシック" pitchFamily="34" charset="-128"/>
              </a:rPr>
              <a:t>tous</a:t>
            </a:r>
            <a:r>
              <a:rPr lang="en-US" sz="2200" i="1" dirty="0" smtClean="0">
                <a:ea typeface="ＭＳ Ｐゴシック" pitchFamily="34" charset="-128"/>
              </a:rPr>
              <a:t> les </a:t>
            </a:r>
            <a:r>
              <a:rPr lang="en-US" sz="2200" i="1" dirty="0" err="1" smtClean="0">
                <a:ea typeface="ＭＳ Ｐゴシック" pitchFamily="34" charset="-128"/>
              </a:rPr>
              <a:t>domaines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r>
              <a:rPr lang="en-US" sz="2200" i="1" dirty="0" err="1" smtClean="0">
                <a:ea typeface="ＭＳ Ｐゴシック" pitchFamily="34" charset="-128"/>
              </a:rPr>
              <a:t>d’application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20498" name="TextBox 71"/>
          <p:cNvSpPr txBox="1">
            <a:spLocks noChangeArrowheads="1"/>
          </p:cNvSpPr>
          <p:nvPr/>
        </p:nvSpPr>
        <p:spPr bwMode="auto">
          <a:xfrm>
            <a:off x="115888" y="2433638"/>
            <a:ext cx="24669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 dirty="0">
                <a:solidFill>
                  <a:srgbClr val="000000"/>
                </a:solidFill>
              </a:rPr>
              <a:t>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Traitement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 des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eaux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usées</a:t>
            </a:r>
            <a:endParaRPr lang="en-US" sz="1600" b="1" baseline="30000" dirty="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 dirty="0" smtClean="0">
                <a:solidFill>
                  <a:srgbClr val="000000"/>
                </a:solidFill>
              </a:rPr>
              <a:t> Station de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relèvement</a:t>
            </a:r>
            <a:endParaRPr lang="en-US" sz="1600" baseline="100000" dirty="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 dirty="0">
                <a:solidFill>
                  <a:srgbClr val="000000"/>
                </a:solidFill>
              </a:rPr>
              <a:t> 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Traitement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 de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l’eau</a:t>
            </a:r>
            <a:endParaRPr lang="en-US" sz="1600" baseline="100000" dirty="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 dirty="0">
                <a:solidFill>
                  <a:srgbClr val="000000"/>
                </a:solidFill>
              </a:rPr>
              <a:t> 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Usine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 de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dessalement</a:t>
            </a:r>
            <a:endParaRPr lang="en-US" sz="1600" baseline="100000" dirty="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 dirty="0">
                <a:solidFill>
                  <a:srgbClr val="000000"/>
                </a:solidFill>
              </a:rPr>
              <a:t> 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Traitement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 des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eaux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grises</a:t>
            </a:r>
            <a:endParaRPr lang="en-US" sz="1600" baseline="100000" dirty="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 dirty="0">
                <a:solidFill>
                  <a:srgbClr val="000000"/>
                </a:solidFill>
              </a:rPr>
              <a:t> 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Traitement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 des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eaux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industrielles</a:t>
            </a:r>
            <a:endParaRPr lang="en-US" sz="1600" baseline="100000" dirty="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 dirty="0">
                <a:solidFill>
                  <a:srgbClr val="000000"/>
                </a:solidFill>
              </a:rPr>
              <a:t>  </a:t>
            </a:r>
            <a:r>
              <a:rPr lang="en-US" sz="1600" b="1" baseline="30000" dirty="0" err="1" smtClean="0">
                <a:solidFill>
                  <a:srgbClr val="000000"/>
                </a:solidFill>
              </a:rPr>
              <a:t>Sous</a:t>
            </a:r>
            <a:r>
              <a:rPr lang="en-US" sz="1600" b="1" baseline="30000" dirty="0" smtClean="0">
                <a:solidFill>
                  <a:srgbClr val="000000"/>
                </a:solidFill>
              </a:rPr>
              <a:t>-stations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145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95944" name="Picture 2" descr="WasteWater_HighRes_Transparent_3301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2725" y="1471613"/>
            <a:ext cx="7661275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87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2111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297989" name="TextBox 55"/>
          <p:cNvSpPr txBox="1">
            <a:spLocks noChangeArrowheads="1"/>
          </p:cNvSpPr>
          <p:nvPr/>
        </p:nvSpPr>
        <p:spPr bwMode="auto">
          <a:xfrm>
            <a:off x="1465263" y="1876425"/>
            <a:ext cx="6159500" cy="370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 smtClean="0"/>
              <a:t>Service </a:t>
            </a:r>
            <a:r>
              <a:rPr lang="en-US" sz="1400" dirty="0" err="1" smtClean="0"/>
              <a:t>continu</a:t>
            </a:r>
            <a:r>
              <a:rPr lang="en-US" sz="1400" dirty="0" smtClean="0"/>
              <a:t> et </a:t>
            </a:r>
            <a:r>
              <a:rPr lang="en-US" sz="1400" dirty="0" err="1" smtClean="0"/>
              <a:t>viabilité</a:t>
            </a:r>
            <a:endParaRPr lang="en-US" sz="1400" dirty="0"/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 smtClean="0"/>
              <a:t>Protection </a:t>
            </a:r>
            <a:r>
              <a:rPr lang="en-US" sz="1400" dirty="0" err="1" smtClean="0"/>
              <a:t>contre</a:t>
            </a:r>
            <a:r>
              <a:rPr lang="en-US" sz="1400" dirty="0" smtClean="0"/>
              <a:t> la corrosion et les </a:t>
            </a:r>
            <a:r>
              <a:rPr lang="en-US" sz="1400" dirty="0" err="1" smtClean="0"/>
              <a:t>environnements</a:t>
            </a:r>
            <a:r>
              <a:rPr lang="en-US" sz="1400" dirty="0" smtClean="0"/>
              <a:t> </a:t>
            </a:r>
            <a:r>
              <a:rPr lang="en-US" sz="1400" dirty="0" err="1" smtClean="0"/>
              <a:t>défavorables</a:t>
            </a:r>
            <a:endParaRPr lang="en-US" sz="1400" dirty="0"/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 smtClean="0"/>
              <a:t>Protection </a:t>
            </a:r>
            <a:r>
              <a:rPr lang="en-US" sz="1400" dirty="0" err="1" smtClean="0"/>
              <a:t>contre</a:t>
            </a:r>
            <a:r>
              <a:rPr lang="en-US" sz="1400" dirty="0" smtClean="0"/>
              <a:t> </a:t>
            </a:r>
            <a:r>
              <a:rPr lang="en-US" sz="1400" dirty="0" err="1" smtClean="0"/>
              <a:t>l’infiltration</a:t>
            </a:r>
            <a:r>
              <a:rPr lang="en-US" sz="1400" dirty="0" smtClean="0"/>
              <a:t> de </a:t>
            </a:r>
            <a:r>
              <a:rPr lang="en-US" sz="1400" dirty="0" err="1" smtClean="0"/>
              <a:t>liquides</a:t>
            </a:r>
            <a:endParaRPr lang="en-US" sz="1400" dirty="0"/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 err="1" smtClean="0"/>
              <a:t>Sécurité</a:t>
            </a:r>
            <a:endParaRPr lang="en-US" sz="1400" dirty="0"/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 smtClean="0"/>
              <a:t>Protection </a:t>
            </a:r>
            <a:r>
              <a:rPr lang="en-US" sz="1400" dirty="0" err="1" smtClean="0"/>
              <a:t>contre</a:t>
            </a:r>
            <a:r>
              <a:rPr lang="en-US" sz="1400" dirty="0" smtClean="0"/>
              <a:t> les emplacements </a:t>
            </a:r>
            <a:r>
              <a:rPr lang="en-US" sz="1400" dirty="0" err="1" smtClean="0"/>
              <a:t>dangereux</a:t>
            </a:r>
            <a:endParaRPr lang="en-US" sz="1400" dirty="0"/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 err="1" smtClean="0"/>
              <a:t>Qualité</a:t>
            </a:r>
            <a:r>
              <a:rPr lang="en-US" sz="1400" dirty="0" smtClean="0"/>
              <a:t>, </a:t>
            </a:r>
            <a:r>
              <a:rPr lang="en-US" sz="1400" dirty="0" err="1" smtClean="0"/>
              <a:t>efficacité</a:t>
            </a:r>
            <a:r>
              <a:rPr lang="en-US" sz="1400" dirty="0" smtClean="0"/>
              <a:t> et </a:t>
            </a:r>
            <a:r>
              <a:rPr lang="en-US" sz="1400" dirty="0" err="1" smtClean="0"/>
              <a:t>fiabilité</a:t>
            </a:r>
            <a:r>
              <a:rPr lang="en-US" sz="1400" dirty="0" smtClean="0"/>
              <a:t> de </a:t>
            </a:r>
            <a:r>
              <a:rPr lang="en-US" sz="1400" dirty="0" err="1" smtClean="0"/>
              <a:t>l’alimentation</a:t>
            </a:r>
            <a:endParaRPr lang="en-US" sz="1400" dirty="0"/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 err="1" smtClean="0"/>
              <a:t>Mise</a:t>
            </a:r>
            <a:r>
              <a:rPr lang="en-US" sz="1400" dirty="0" smtClean="0"/>
              <a:t> à la </a:t>
            </a:r>
            <a:r>
              <a:rPr lang="en-US" sz="1400" dirty="0" err="1" smtClean="0"/>
              <a:t>terre</a:t>
            </a:r>
            <a:r>
              <a:rPr lang="en-US" sz="1400" dirty="0" smtClean="0"/>
              <a:t> et </a:t>
            </a:r>
            <a:r>
              <a:rPr lang="en-US" sz="1400" dirty="0" err="1" smtClean="0"/>
              <a:t>continuité</a:t>
            </a:r>
            <a:r>
              <a:rPr lang="en-US" sz="1400" dirty="0" smtClean="0"/>
              <a:t> des masses</a:t>
            </a:r>
            <a:endParaRPr lang="en-US" sz="1400" dirty="0"/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 err="1" smtClean="0"/>
              <a:t>Réduction</a:t>
            </a:r>
            <a:r>
              <a:rPr lang="en-US" sz="1400" dirty="0" smtClean="0"/>
              <a:t> du </a:t>
            </a:r>
            <a:r>
              <a:rPr lang="en-US" sz="1400" dirty="0" err="1" smtClean="0"/>
              <a:t>coût</a:t>
            </a:r>
            <a:r>
              <a:rPr lang="en-US" sz="1400" dirty="0" smtClean="0"/>
              <a:t> global des </a:t>
            </a:r>
            <a:r>
              <a:rPr lang="en-US" sz="1400" dirty="0" err="1" smtClean="0"/>
              <a:t>projets</a:t>
            </a:r>
            <a:endParaRPr lang="en-US" sz="1400" dirty="0"/>
          </a:p>
        </p:txBody>
      </p:sp>
      <p:sp>
        <p:nvSpPr>
          <p:cNvPr id="2979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16063" y="935038"/>
            <a:ext cx="6599237" cy="827087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Solutions T&amp;B pour les applications </a:t>
            </a:r>
            <a:r>
              <a:rPr lang="en-US" sz="2200" i="1" dirty="0" err="1" smtClean="0">
                <a:ea typeface="ＭＳ Ｐゴシック" pitchFamily="34" charset="-128"/>
              </a:rPr>
              <a:t>chimiques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90500" y="136525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97992" name="Picture 20" descr="GroundBon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288" y="4716463"/>
            <a:ext cx="40640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3" name="Picture 23" descr="Pow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938" y="4244975"/>
            <a:ext cx="43656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4" name="Picture 18" descr="Continuou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3" y="1870075"/>
            <a:ext cx="4206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5" name="Picture 19" descr="Corrosi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4700" y="2312988"/>
            <a:ext cx="4238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6" name="Picture 21" descr="Hazardous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6925" y="3752850"/>
            <a:ext cx="4095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7" name="Picture 22" descr="LiquidIngress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6288" y="2774950"/>
            <a:ext cx="4333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8" name="Picture 17" descr="Safety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4700" y="3263900"/>
            <a:ext cx="4333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9" name="Picture 25" descr="CostReduct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6763" y="5235575"/>
            <a:ext cx="4238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5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987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 bwMode="auto">
          <a:xfrm>
            <a:off x="1453464" y="1608667"/>
            <a:ext cx="6372538" cy="4453465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0038" name="Rectangle 39"/>
          <p:cNvSpPr>
            <a:spLocks noChangeArrowheads="1"/>
          </p:cNvSpPr>
          <p:nvPr/>
        </p:nvSpPr>
        <p:spPr bwMode="auto">
          <a:xfrm>
            <a:off x="2052638" y="2751138"/>
            <a:ext cx="5778500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00039" name="Picture 18" descr="Continuo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5613" y="2820988"/>
            <a:ext cx="73660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08238" y="2254250"/>
            <a:ext cx="543083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Service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continu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et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viabilité</a:t>
            </a:r>
            <a:endParaRPr lang="en-US" sz="2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90500" y="155575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700" y="1047750"/>
            <a:ext cx="4244975" cy="99060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Service </a:t>
            </a:r>
            <a:r>
              <a:rPr lang="en-US" sz="2200" i="1" dirty="0" err="1" smtClean="0">
                <a:ea typeface="ＭＳ Ｐゴシック" pitchFamily="34" charset="-128"/>
              </a:rPr>
              <a:t>continu</a:t>
            </a:r>
            <a:r>
              <a:rPr lang="en-US" sz="2200" i="1" dirty="0" smtClean="0">
                <a:ea typeface="ＭＳ Ｐゴシック" pitchFamily="34" charset="-128"/>
              </a:rPr>
              <a:t> et </a:t>
            </a:r>
            <a:r>
              <a:rPr lang="en-US" sz="2200" i="1" dirty="0" err="1" smtClean="0">
                <a:ea typeface="ＭＳ Ｐゴシック" pitchFamily="34" charset="-128"/>
              </a:rPr>
              <a:t>viabilité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pic>
        <p:nvPicPr>
          <p:cNvPr id="302084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8806" y="3483769"/>
            <a:ext cx="1201737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5" name="TextBox 29"/>
          <p:cNvSpPr txBox="1">
            <a:spLocks noChangeArrowheads="1"/>
          </p:cNvSpPr>
          <p:nvPr/>
        </p:nvSpPr>
        <p:spPr bwMode="auto">
          <a:xfrm>
            <a:off x="2701925" y="4375945"/>
            <a:ext cx="218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Blackburn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Cosses</a:t>
            </a:r>
            <a:r>
              <a:rPr lang="en-US" sz="1000" dirty="0" smtClean="0"/>
              <a:t> </a:t>
            </a:r>
            <a:r>
              <a:rPr lang="en-US" sz="1000" dirty="0" err="1" smtClean="0"/>
              <a:t>débranchables</a:t>
            </a:r>
            <a:r>
              <a:rPr lang="en-US" sz="1000" dirty="0" smtClean="0"/>
              <a:t> pour</a:t>
            </a:r>
            <a:br>
              <a:rPr lang="en-US" sz="1000" dirty="0" smtClean="0"/>
            </a:br>
            <a:r>
              <a:rPr lang="en-US" sz="1000" dirty="0" err="1" smtClean="0"/>
              <a:t>câble</a:t>
            </a:r>
            <a:r>
              <a:rPr lang="en-US" sz="1000" dirty="0" smtClean="0"/>
              <a:t> </a:t>
            </a:r>
            <a:r>
              <a:rPr lang="en-US" sz="1000" dirty="0" err="1" smtClean="0"/>
              <a:t>conducteur</a:t>
            </a:r>
            <a:r>
              <a:rPr lang="en-US" sz="1000" dirty="0" smtClean="0"/>
              <a:t> de </a:t>
            </a:r>
            <a:r>
              <a:rPr lang="en-US" sz="1000" dirty="0" err="1" smtClean="0"/>
              <a:t>moteurs</a:t>
            </a:r>
            <a:endParaRPr lang="en-US" sz="1000" dirty="0"/>
          </a:p>
        </p:txBody>
      </p:sp>
      <p:sp>
        <p:nvSpPr>
          <p:cNvPr id="302086" name="TextBox 32"/>
          <p:cNvSpPr txBox="1">
            <a:spLocks noChangeArrowheads="1"/>
          </p:cNvSpPr>
          <p:nvPr/>
        </p:nvSpPr>
        <p:spPr bwMode="auto">
          <a:xfrm>
            <a:off x="2476500" y="6016625"/>
            <a:ext cx="25050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Raccords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 eaLnBrk="0" hangingPunct="0"/>
            <a:r>
              <a:rPr lang="en-US" sz="1000" dirty="0" err="1"/>
              <a:t>Liquatite</a:t>
            </a:r>
            <a:r>
              <a:rPr lang="en-US" sz="1000" baseline="30000" dirty="0"/>
              <a:t>®</a:t>
            </a:r>
            <a:r>
              <a:rPr lang="en-US" sz="1000" dirty="0"/>
              <a:t> </a:t>
            </a:r>
            <a:r>
              <a:rPr lang="en-US" sz="1000" dirty="0" smtClean="0"/>
              <a:t>— Conduits </a:t>
            </a:r>
            <a:r>
              <a:rPr lang="en-US" sz="1000" dirty="0" err="1" smtClean="0"/>
              <a:t>flexibles</a:t>
            </a:r>
            <a:r>
              <a:rPr lang="en-US" sz="1000" dirty="0" smtClean="0"/>
              <a:t> </a:t>
            </a:r>
            <a:r>
              <a:rPr lang="en-US" sz="1000" dirty="0" err="1" smtClean="0"/>
              <a:t>étanches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err="1" smtClean="0"/>
              <a:t>métalliques</a:t>
            </a:r>
            <a:r>
              <a:rPr lang="en-US" sz="1000" dirty="0" smtClean="0"/>
              <a:t> et non </a:t>
            </a:r>
            <a:r>
              <a:rPr lang="en-US" sz="1000" dirty="0" err="1" smtClean="0"/>
              <a:t>métalliques</a:t>
            </a:r>
            <a:endParaRPr lang="en-US" sz="1000" dirty="0"/>
          </a:p>
        </p:txBody>
      </p:sp>
      <p:sp>
        <p:nvSpPr>
          <p:cNvPr id="302087" name="TextBox 33"/>
          <p:cNvSpPr txBox="1">
            <a:spLocks noChangeArrowheads="1"/>
          </p:cNvSpPr>
          <p:nvPr/>
        </p:nvSpPr>
        <p:spPr bwMode="auto">
          <a:xfrm>
            <a:off x="4424363" y="4375945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Raccords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  <a:p>
            <a:pPr algn="ctr" eaLnBrk="0" hangingPunct="0"/>
            <a:r>
              <a:rPr lang="en-US" sz="1000" dirty="0" err="1" smtClean="0"/>
              <a:t>Raccords</a:t>
            </a:r>
            <a:r>
              <a:rPr lang="en-US" sz="1000" dirty="0" smtClean="0"/>
              <a:t> Silver </a:t>
            </a:r>
            <a:r>
              <a:rPr lang="en-US" sz="1000" dirty="0" err="1" smtClean="0"/>
              <a:t>Grip</a:t>
            </a:r>
            <a:r>
              <a:rPr lang="en-US" sz="1000" baseline="30000" dirty="0" err="1" smtClean="0"/>
              <a:t>md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pour cordons </a:t>
            </a:r>
            <a:r>
              <a:rPr lang="en-US" sz="1000" dirty="0" err="1" smtClean="0"/>
              <a:t>flexibles</a:t>
            </a:r>
            <a:endParaRPr lang="en-US" sz="1000" dirty="0"/>
          </a:p>
        </p:txBody>
      </p:sp>
      <p:sp>
        <p:nvSpPr>
          <p:cNvPr id="302088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18827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02089" name="TextBox 54"/>
          <p:cNvSpPr txBox="1">
            <a:spLocks noChangeArrowheads="1"/>
          </p:cNvSpPr>
          <p:nvPr/>
        </p:nvSpPr>
        <p:spPr bwMode="auto">
          <a:xfrm>
            <a:off x="2697163" y="2011363"/>
            <a:ext cx="42370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400" b="1" dirty="0" err="1" smtClean="0"/>
              <a:t>Afin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d’éviter</a:t>
            </a:r>
            <a:r>
              <a:rPr lang="en-US" sz="1400" b="1" dirty="0" smtClean="0"/>
              <a:t> les temps </a:t>
            </a:r>
            <a:r>
              <a:rPr lang="en-US" sz="1400" b="1" dirty="0" err="1" smtClean="0"/>
              <a:t>d’arrêts</a:t>
            </a:r>
            <a:r>
              <a:rPr lang="en-US" sz="1400" b="1" dirty="0" smtClean="0"/>
              <a:t> non </a:t>
            </a:r>
            <a:r>
              <a:rPr lang="en-US" sz="1400" b="1" dirty="0" err="1" smtClean="0"/>
              <a:t>planifiés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dont</a:t>
            </a:r>
            <a:r>
              <a:rPr lang="en-US" sz="1400" b="1" dirty="0" smtClean="0"/>
              <a:t> les </a:t>
            </a:r>
            <a:r>
              <a:rPr lang="en-US" sz="1400" b="1" dirty="0" err="1" smtClean="0"/>
              <a:t>coûts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risquent</a:t>
            </a:r>
            <a:r>
              <a:rPr lang="en-US" sz="1400" b="1" dirty="0" smtClean="0"/>
              <a:t> d’être </a:t>
            </a:r>
            <a:r>
              <a:rPr lang="en-US" sz="1400" b="1" dirty="0" err="1" smtClean="0"/>
              <a:t>très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élevés</a:t>
            </a:r>
            <a:r>
              <a:rPr lang="en-US" sz="1400" b="1" dirty="0" smtClean="0"/>
              <a:t>, et </a:t>
            </a:r>
            <a:r>
              <a:rPr lang="en-US" sz="1400" b="1" dirty="0" err="1" smtClean="0"/>
              <a:t>afin</a:t>
            </a:r>
            <a:r>
              <a:rPr lang="en-US" sz="1400" b="1" dirty="0" smtClean="0"/>
              <a:t> de respecter la </a:t>
            </a:r>
            <a:r>
              <a:rPr lang="en-US" sz="1400" b="1" dirty="0" err="1" smtClean="0"/>
              <a:t>réglementation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environnementale</a:t>
            </a:r>
            <a:r>
              <a:rPr lang="en-US" sz="1400" b="1" dirty="0" smtClean="0"/>
              <a:t>, Thomas &amp; Betts </a:t>
            </a:r>
            <a:r>
              <a:rPr lang="en-US" sz="1400" b="1" dirty="0" err="1" smtClean="0"/>
              <a:t>offre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toute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une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gamme</a:t>
            </a:r>
            <a:r>
              <a:rPr lang="en-US" sz="1400" b="1" dirty="0" smtClean="0"/>
              <a:t> de solutions </a:t>
            </a:r>
            <a:r>
              <a:rPr lang="en-US" sz="1400" b="1" dirty="0" err="1" smtClean="0"/>
              <a:t>axées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sur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une</a:t>
            </a:r>
            <a:r>
              <a:rPr lang="en-US" sz="1400" b="1" dirty="0" smtClean="0"/>
              <a:t> exploitation </a:t>
            </a:r>
            <a:r>
              <a:rPr lang="en-US" sz="1400" b="1" dirty="0" err="1" smtClean="0"/>
              <a:t>sécuritaire</a:t>
            </a:r>
            <a:r>
              <a:rPr lang="en-US" sz="1400" b="1" dirty="0" smtClean="0"/>
              <a:t> et un service </a:t>
            </a:r>
            <a:r>
              <a:rPr lang="en-US" sz="1400" b="1" dirty="0" err="1" smtClean="0"/>
              <a:t>continu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302090" name="TextBox 68"/>
          <p:cNvSpPr txBox="1">
            <a:spLocks noChangeArrowheads="1"/>
          </p:cNvSpPr>
          <p:nvPr/>
        </p:nvSpPr>
        <p:spPr bwMode="auto">
          <a:xfrm>
            <a:off x="7105650" y="1312864"/>
            <a:ext cx="2038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</a:t>
            </a:r>
            <a:r>
              <a:rPr lang="en-US" sz="1700" b="1" i="1" baseline="30000" dirty="0">
                <a:solidFill>
                  <a:srgbClr val="000000"/>
                </a:solidFill>
              </a:rPr>
              <a:t>&amp; Betts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pour le service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continu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et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viabilité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02091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2024062" cy="484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Blackburn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Carlon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Elastimold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Emergi-Lite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Hi-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Tech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Homac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Joslyn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Hi-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Voltage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Kopex-Ex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Lumacell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Ocal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PMA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Ready-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Lite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Red-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Dot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Reznor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Russellstoll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Shrink-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Kon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Sta-Kon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Superstrut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Chemins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de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câblesT&amp;B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Raccords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T&amp;B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52400" y="155575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020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413" y="2119313"/>
            <a:ext cx="2347912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95" name="TextBox 30"/>
          <p:cNvSpPr txBox="1">
            <a:spLocks noChangeArrowheads="1"/>
          </p:cNvSpPr>
          <p:nvPr/>
        </p:nvSpPr>
        <p:spPr bwMode="auto">
          <a:xfrm>
            <a:off x="4686300" y="6049963"/>
            <a:ext cx="21923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Chemins</a:t>
            </a:r>
            <a:r>
              <a:rPr lang="en-US" sz="1000" b="1" dirty="0" smtClean="0"/>
              <a:t> de </a:t>
            </a:r>
            <a:r>
              <a:rPr lang="en-US" sz="1000" b="1" dirty="0" err="1" smtClean="0"/>
              <a:t>câbles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T&amp;B</a:t>
            </a:r>
            <a:r>
              <a:rPr lang="en-US" sz="1000" b="1" baseline="30000" dirty="0" err="1" smtClean="0"/>
              <a:t>md</a:t>
            </a:r>
            <a:endParaRPr lang="en-US" sz="1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25" y="3375818"/>
            <a:ext cx="852488" cy="85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92" y="5018087"/>
            <a:ext cx="1188152" cy="1008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25119" r="14246" b="18632"/>
          <a:stretch/>
        </p:blipFill>
        <p:spPr>
          <a:xfrm>
            <a:off x="5032847" y="5018087"/>
            <a:ext cx="1499243" cy="882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1" name="Rectangle 2"/>
          <p:cNvSpPr>
            <a:spLocks noGrp="1" noChangeArrowheads="1"/>
          </p:cNvSpPr>
          <p:nvPr>
            <p:ph type="title"/>
          </p:nvPr>
        </p:nvSpPr>
        <p:spPr>
          <a:xfrm>
            <a:off x="2517775" y="1066800"/>
            <a:ext cx="4856163" cy="87630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Service </a:t>
            </a:r>
            <a:r>
              <a:rPr lang="en-US" sz="2200" i="1" dirty="0" err="1" smtClean="0">
                <a:ea typeface="ＭＳ Ｐゴシック" pitchFamily="34" charset="-128"/>
              </a:rPr>
              <a:t>continu</a:t>
            </a:r>
            <a:r>
              <a:rPr lang="en-US" sz="2200" i="1" dirty="0" smtClean="0">
                <a:ea typeface="ＭＳ Ｐゴシック" pitchFamily="34" charset="-128"/>
              </a:rPr>
              <a:t> et </a:t>
            </a:r>
            <a:r>
              <a:rPr lang="en-US" sz="2200" i="1" dirty="0" err="1" smtClean="0">
                <a:ea typeface="ＭＳ Ｐゴシック" pitchFamily="34" charset="-128"/>
              </a:rPr>
              <a:t>viabilité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304132" name="TextBox 29"/>
          <p:cNvSpPr txBox="1">
            <a:spLocks noChangeArrowheads="1"/>
          </p:cNvSpPr>
          <p:nvPr/>
        </p:nvSpPr>
        <p:spPr bwMode="auto">
          <a:xfrm>
            <a:off x="2303463" y="4006850"/>
            <a:ext cx="2424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 baseline="30000" dirty="0" err="1" smtClean="0"/>
              <a:t>Russellstoll</a:t>
            </a:r>
            <a:r>
              <a:rPr lang="en-US" sz="800" b="1" baseline="100000" dirty="0" err="1" smtClean="0"/>
              <a:t>mc</a:t>
            </a:r>
            <a:endParaRPr lang="en-US" sz="1400" b="1" baseline="30000" dirty="0"/>
          </a:p>
          <a:p>
            <a:pPr algn="ctr" eaLnBrk="0" hangingPunct="0"/>
            <a:r>
              <a:rPr lang="en-US" sz="1400" baseline="30000" dirty="0" err="1" smtClean="0"/>
              <a:t>Connecteurs</a:t>
            </a:r>
            <a:r>
              <a:rPr lang="en-US" sz="1400" baseline="30000" dirty="0" smtClean="0"/>
              <a:t> </a:t>
            </a:r>
            <a:br>
              <a:rPr lang="en-US" sz="1400" baseline="30000" dirty="0" smtClean="0"/>
            </a:br>
            <a:r>
              <a:rPr lang="en-US" sz="1400" baseline="30000" dirty="0" smtClean="0"/>
              <a:t>à broche et </a:t>
            </a:r>
            <a:r>
              <a:rPr lang="en-US" sz="1400" baseline="30000" dirty="0" err="1" smtClean="0"/>
              <a:t>manchon</a:t>
            </a:r>
            <a:endParaRPr lang="en-US" sz="1400" baseline="30000" dirty="0"/>
          </a:p>
        </p:txBody>
      </p:sp>
      <p:sp>
        <p:nvSpPr>
          <p:cNvPr id="304133" name="TextBox 30"/>
          <p:cNvSpPr txBox="1">
            <a:spLocks noChangeArrowheads="1"/>
          </p:cNvSpPr>
          <p:nvPr/>
        </p:nvSpPr>
        <p:spPr bwMode="auto">
          <a:xfrm>
            <a:off x="4686300" y="5564188"/>
            <a:ext cx="2192338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 baseline="100000" dirty="0"/>
              <a:t>®</a:t>
            </a:r>
            <a:endParaRPr lang="en-US" sz="1400" b="1" baseline="30000" dirty="0"/>
          </a:p>
          <a:p>
            <a:pPr algn="ctr" eaLnBrk="0" hangingPunct="0"/>
            <a:r>
              <a:rPr lang="en-US" sz="1400" b="1" baseline="30000" dirty="0" smtClean="0"/>
              <a:t>Shrink-</a:t>
            </a:r>
            <a:r>
              <a:rPr lang="en-US" sz="1400" b="1" baseline="30000" dirty="0" err="1" smtClean="0"/>
              <a:t>Kon</a:t>
            </a:r>
            <a:r>
              <a:rPr lang="en-US" sz="800" b="1" baseline="100000" dirty="0" err="1" smtClean="0"/>
              <a:t>mc</a:t>
            </a:r>
            <a:endParaRPr lang="en-US" sz="800" b="1" baseline="100000" dirty="0"/>
          </a:p>
          <a:p>
            <a:pPr algn="ctr" eaLnBrk="0" hangingPunct="0"/>
            <a:r>
              <a:rPr lang="en-US" sz="800" b="1" baseline="100000" dirty="0"/>
              <a:t> </a:t>
            </a:r>
            <a:r>
              <a:rPr lang="en-US" sz="1400" baseline="30000" dirty="0" err="1" smtClean="0"/>
              <a:t>Isolants</a:t>
            </a:r>
            <a:r>
              <a:rPr lang="en-US" sz="1400" baseline="30000" dirty="0" smtClean="0"/>
              <a:t> pour </a:t>
            </a:r>
            <a:r>
              <a:rPr lang="en-US" sz="1400" baseline="30000" dirty="0" err="1" smtClean="0"/>
              <a:t>fils</a:t>
            </a:r>
            <a:r>
              <a:rPr lang="en-US" sz="1400" baseline="30000" dirty="0" smtClean="0"/>
              <a:t> </a:t>
            </a:r>
            <a:br>
              <a:rPr lang="en-US" sz="1400" baseline="30000" dirty="0" smtClean="0"/>
            </a:br>
            <a:r>
              <a:rPr lang="en-US" sz="1400" baseline="30000" dirty="0" smtClean="0"/>
              <a:t>et </a:t>
            </a:r>
            <a:r>
              <a:rPr lang="en-US" sz="1400" baseline="30000" dirty="0" err="1" smtClean="0"/>
              <a:t>connecteurs</a:t>
            </a:r>
            <a:endParaRPr lang="en-US" sz="1400" baseline="30000" dirty="0"/>
          </a:p>
        </p:txBody>
      </p:sp>
      <p:sp>
        <p:nvSpPr>
          <p:cNvPr id="304134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949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04135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&amp; Betts pour le service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continu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et la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viabilité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04137" name="TextBox 19"/>
          <p:cNvSpPr txBox="1">
            <a:spLocks noChangeArrowheads="1"/>
          </p:cNvSpPr>
          <p:nvPr/>
        </p:nvSpPr>
        <p:spPr bwMode="auto">
          <a:xfrm>
            <a:off x="2552701" y="1946275"/>
            <a:ext cx="44100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 smtClean="0"/>
              <a:t>En </a:t>
            </a:r>
            <a:r>
              <a:rPr lang="en-US" sz="1400" b="1" dirty="0" err="1" smtClean="0"/>
              <a:t>environnements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exigeants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où</a:t>
            </a:r>
            <a:r>
              <a:rPr lang="en-US" sz="1400" b="1" dirty="0" smtClean="0"/>
              <a:t> le service </a:t>
            </a:r>
            <a:r>
              <a:rPr lang="en-US" sz="1400" b="1" dirty="0" err="1" smtClean="0"/>
              <a:t>doit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être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ininterrompu</a:t>
            </a:r>
            <a:r>
              <a:rPr lang="en-US" sz="1400" b="1" dirty="0" smtClean="0"/>
              <a:t>, un </a:t>
            </a:r>
            <a:r>
              <a:rPr lang="en-US" sz="1400" b="1" dirty="0" err="1" smtClean="0"/>
              <a:t>seul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dérapage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peut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entraîner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résultats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coûteux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voire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même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désastreux</a:t>
            </a:r>
            <a:r>
              <a:rPr lang="en-US" sz="1200" b="1" dirty="0" smtClean="0"/>
              <a:t>.</a:t>
            </a:r>
            <a:endParaRPr lang="en-US" sz="1200" dirty="0"/>
          </a:p>
        </p:txBody>
      </p:sp>
      <p:pic>
        <p:nvPicPr>
          <p:cNvPr id="30413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3350" y="4611688"/>
            <a:ext cx="1195388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1763" y="3149600"/>
            <a:ext cx="1146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4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3875" y="3141663"/>
            <a:ext cx="906463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42" name="TextBox 32"/>
          <p:cNvSpPr txBox="1">
            <a:spLocks noChangeArrowheads="1"/>
          </p:cNvSpPr>
          <p:nvPr/>
        </p:nvSpPr>
        <p:spPr bwMode="auto">
          <a:xfrm>
            <a:off x="2549525" y="5565775"/>
            <a:ext cx="20129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 smtClean="0"/>
              <a:t>PMA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/>
            <a:r>
              <a:rPr lang="en-US" sz="1000" dirty="0" smtClean="0"/>
              <a:t>Conduits et </a:t>
            </a:r>
            <a:r>
              <a:rPr lang="en-US" sz="1000" dirty="0" err="1" smtClean="0"/>
              <a:t>raccords</a:t>
            </a:r>
            <a:r>
              <a:rPr lang="en-US" sz="1000" dirty="0" smtClean="0"/>
              <a:t> en nylon</a:t>
            </a:r>
            <a:br>
              <a:rPr lang="en-US" sz="1000" dirty="0" smtClean="0"/>
            </a:br>
            <a:r>
              <a:rPr lang="en-US" sz="1000" dirty="0" smtClean="0"/>
              <a:t>à résistance </a:t>
            </a:r>
            <a:r>
              <a:rPr lang="en-US" sz="1000" dirty="0" err="1" smtClean="0"/>
              <a:t>thermique</a:t>
            </a:r>
            <a:r>
              <a:rPr lang="en-US" sz="1000" dirty="0" smtClean="0"/>
              <a:t> </a:t>
            </a:r>
            <a:r>
              <a:rPr lang="en-US" sz="1000" dirty="0" err="1" smtClean="0"/>
              <a:t>élevée</a:t>
            </a:r>
            <a:endParaRPr lang="en-US" sz="1000" dirty="0"/>
          </a:p>
        </p:txBody>
      </p:sp>
      <p:sp>
        <p:nvSpPr>
          <p:cNvPr id="304143" name="TextBox 33"/>
          <p:cNvSpPr txBox="1">
            <a:spLocks noChangeArrowheads="1"/>
          </p:cNvSpPr>
          <p:nvPr/>
        </p:nvSpPr>
        <p:spPr bwMode="auto">
          <a:xfrm>
            <a:off x="4518025" y="4002088"/>
            <a:ext cx="2527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 baseline="30000" dirty="0" err="1" smtClean="0"/>
              <a:t>Ocal</a:t>
            </a:r>
            <a:r>
              <a:rPr lang="en-US" sz="700" b="1" baseline="100000" dirty="0" err="1" smtClean="0"/>
              <a:t>mc</a:t>
            </a:r>
            <a:endParaRPr lang="en-US" sz="700" b="1" baseline="30000" dirty="0"/>
          </a:p>
          <a:p>
            <a:pPr algn="ctr" eaLnBrk="0" hangingPunct="0"/>
            <a:r>
              <a:rPr lang="en-US" sz="1400" baseline="30000" dirty="0" err="1" smtClean="0"/>
              <a:t>Systèmes</a:t>
            </a:r>
            <a:r>
              <a:rPr lang="en-US" sz="1400" baseline="30000" dirty="0" smtClean="0"/>
              <a:t> de conduits à</a:t>
            </a:r>
            <a:br>
              <a:rPr lang="en-US" sz="1400" baseline="30000" dirty="0" smtClean="0"/>
            </a:br>
            <a:r>
              <a:rPr lang="en-US" sz="1400" baseline="30000" dirty="0" err="1" smtClean="0"/>
              <a:t>revêtement</a:t>
            </a:r>
            <a:r>
              <a:rPr lang="en-US" sz="1400" baseline="30000" dirty="0" smtClean="0"/>
              <a:t> de PVC</a:t>
            </a:r>
            <a:endParaRPr lang="en-US" sz="1400" baseline="30000" dirty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171450" y="155575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04145" name="Picture 25" descr="stex_tc1ph_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1188" y="4687888"/>
            <a:ext cx="763587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46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2024062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Blackburn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Carlon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Elastimold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Emergi-Lite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Hi-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Tech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Homac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Joslyn</a:t>
            </a:r>
            <a:r>
              <a:rPr lang="en-US" sz="1500" b="1" baseline="30000" dirty="0">
                <a:solidFill>
                  <a:srgbClr val="000000"/>
                </a:solidFill>
              </a:rPr>
              <a:t> 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Hi-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Voltage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Kopex-Ex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Lumacell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Ocal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PMA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Ready-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Lite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Red-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Dot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Reznor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Russellstoll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Shrink-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Kon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Sta-Kon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Superstrut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Chemins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de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câblesT&amp;B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Raccords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T&amp;B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569105"/>
              </p:ext>
            </p:extLst>
          </p:nvPr>
        </p:nvGraphicFramePr>
        <p:xfrm>
          <a:off x="381000" y="2001838"/>
          <a:ext cx="2046588" cy="264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5" name="Acrobat Document" r:id="rId9" imgW="5829300" imgH="7543800" progId="AcroExch.Document.7">
                  <p:embed/>
                </p:oleObj>
              </mc:Choice>
              <mc:Fallback>
                <p:oleObj name="Acrobat Document" r:id="rId9" imgW="5829300" imgH="7543800" progId="AcroExch.Document.7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01838"/>
                        <a:ext cx="2046588" cy="2648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78" name="TextBox 39"/>
          <p:cNvSpPr txBox="1">
            <a:spLocks noChangeArrowheads="1"/>
          </p:cNvSpPr>
          <p:nvPr/>
        </p:nvSpPr>
        <p:spPr bwMode="auto">
          <a:xfrm>
            <a:off x="317499" y="6375400"/>
            <a:ext cx="21494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512146" y="1634067"/>
            <a:ext cx="6348308" cy="443653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6181" name="Rectangle 39"/>
          <p:cNvSpPr>
            <a:spLocks noChangeArrowheads="1"/>
          </p:cNvSpPr>
          <p:nvPr/>
        </p:nvSpPr>
        <p:spPr bwMode="auto">
          <a:xfrm>
            <a:off x="2600325" y="3840163"/>
            <a:ext cx="5280025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06182" name="Picture 13" descr="Corrosion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2025" y="3884613"/>
            <a:ext cx="7175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790825" y="3790950"/>
            <a:ext cx="50768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Protection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contre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la corrosion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et les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environnements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défavorables</a:t>
            </a:r>
            <a:endParaRPr lang="en-US" sz="2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90500" y="146050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5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24100" y="1009650"/>
            <a:ext cx="4619625" cy="923925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Protection </a:t>
            </a:r>
            <a:r>
              <a:rPr lang="en-US" sz="2200" i="1" dirty="0" err="1" smtClean="0">
                <a:ea typeface="ＭＳ Ｐゴシック" pitchFamily="34" charset="-128"/>
              </a:rPr>
              <a:t>contre</a:t>
            </a:r>
            <a:r>
              <a:rPr lang="en-US" sz="2200" i="1" dirty="0" smtClean="0">
                <a:ea typeface="ＭＳ Ｐゴシック" pitchFamily="34" charset="-128"/>
              </a:rPr>
              <a:t> la corrosion et les </a:t>
            </a:r>
            <a:r>
              <a:rPr lang="en-US" sz="2200" i="1" dirty="0" err="1" smtClean="0">
                <a:ea typeface="ＭＳ Ｐゴシック" pitchFamily="34" charset="-128"/>
              </a:rPr>
              <a:t>environnements</a:t>
            </a:r>
            <a:r>
              <a:rPr lang="en-US" sz="2200" i="1" dirty="0" smtClean="0">
                <a:ea typeface="ＭＳ Ｐゴシック" pitchFamily="34" charset="-128"/>
              </a:rPr>
              <a:t> </a:t>
            </a:r>
            <a:r>
              <a:rPr lang="en-US" sz="2200" i="1" dirty="0" err="1" smtClean="0">
                <a:ea typeface="ＭＳ Ｐゴシック" pitchFamily="34" charset="-128"/>
              </a:rPr>
              <a:t>défavorables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pic>
        <p:nvPicPr>
          <p:cNvPr id="308227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0263" y="4832350"/>
            <a:ext cx="820737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8" name="TextBox 32"/>
          <p:cNvSpPr txBox="1">
            <a:spLocks noChangeArrowheads="1"/>
          </p:cNvSpPr>
          <p:nvPr/>
        </p:nvSpPr>
        <p:spPr bwMode="auto">
          <a:xfrm>
            <a:off x="1847850" y="5689600"/>
            <a:ext cx="13239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smtClean="0"/>
              <a:t>Ty-</a:t>
            </a:r>
            <a:r>
              <a:rPr lang="en-US" sz="1000" b="1" dirty="0" err="1" smtClean="0"/>
              <a:t>Rap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Attaches en</a:t>
            </a:r>
            <a:br>
              <a:rPr lang="en-US" sz="1000" dirty="0" smtClean="0"/>
            </a:br>
            <a:r>
              <a:rPr lang="en-US" sz="1000" dirty="0" err="1" smtClean="0"/>
              <a:t>acier</a:t>
            </a:r>
            <a:r>
              <a:rPr lang="en-US" sz="1000" dirty="0" smtClean="0"/>
              <a:t> </a:t>
            </a:r>
            <a:r>
              <a:rPr lang="en-US" sz="1000" dirty="0" err="1" smtClean="0"/>
              <a:t>inoxydable</a:t>
            </a:r>
            <a:endParaRPr lang="en-US" sz="1000" dirty="0"/>
          </a:p>
        </p:txBody>
      </p:sp>
      <p:pic>
        <p:nvPicPr>
          <p:cNvPr id="308229" name="Picture 28" descr="dbre6404060k0_rs1ph_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6538" y="5053013"/>
            <a:ext cx="931862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30" name="TextBox 33"/>
          <p:cNvSpPr txBox="1">
            <a:spLocks noChangeArrowheads="1"/>
          </p:cNvSpPr>
          <p:nvPr/>
        </p:nvSpPr>
        <p:spPr bwMode="auto">
          <a:xfrm>
            <a:off x="4838700" y="5732463"/>
            <a:ext cx="20097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Kopex-Ex</a:t>
            </a:r>
            <a:r>
              <a:rPr lang="en-US" sz="1000" b="1" baseline="30000" dirty="0" err="1" smtClean="0"/>
              <a:t>mc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Conduits </a:t>
            </a:r>
            <a:r>
              <a:rPr lang="en-US" sz="1000" dirty="0" err="1" smtClean="0"/>
              <a:t>flexibles</a:t>
            </a:r>
            <a:r>
              <a:rPr lang="en-US" sz="1000" dirty="0" smtClean="0"/>
              <a:t> et </a:t>
            </a:r>
            <a:r>
              <a:rPr lang="en-US" sz="1000" dirty="0" err="1" smtClean="0"/>
              <a:t>raccords</a:t>
            </a:r>
            <a:endParaRPr lang="en-US" sz="1000" dirty="0"/>
          </a:p>
          <a:p>
            <a:pPr algn="ctr" eaLnBrk="0" hangingPunct="0"/>
            <a:r>
              <a:rPr lang="en-US" sz="1000" dirty="0" err="1" smtClean="0"/>
              <a:t>étanches</a:t>
            </a:r>
            <a:r>
              <a:rPr lang="en-US" sz="1000" dirty="0" smtClean="0"/>
              <a:t> en </a:t>
            </a:r>
            <a:r>
              <a:rPr lang="en-US" sz="1000" dirty="0" err="1" smtClean="0"/>
              <a:t>acier</a:t>
            </a:r>
            <a:r>
              <a:rPr lang="en-US" sz="1000" dirty="0" smtClean="0"/>
              <a:t> </a:t>
            </a:r>
            <a:r>
              <a:rPr lang="en-US" sz="1000" dirty="0" err="1" smtClean="0"/>
              <a:t>inoxydable</a:t>
            </a:r>
            <a:endParaRPr lang="en-US" sz="1000" dirty="0"/>
          </a:p>
        </p:txBody>
      </p:sp>
      <p:sp>
        <p:nvSpPr>
          <p:cNvPr id="308231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2044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i="1" dirty="0" smtClean="0"/>
              <a:t>Division </a:t>
            </a:r>
            <a:r>
              <a:rPr lang="en-US" sz="1200" b="1" i="1" dirty="0" err="1" smtClean="0"/>
              <a:t>électrique</a:t>
            </a:r>
            <a:endParaRPr lang="en-US" sz="1200" b="1" i="1" dirty="0"/>
          </a:p>
        </p:txBody>
      </p:sp>
      <p:sp>
        <p:nvSpPr>
          <p:cNvPr id="308232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038350" cy="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 smtClean="0">
                <a:solidFill>
                  <a:srgbClr val="000000"/>
                </a:solidFill>
              </a:rPr>
              <a:t>Marques Thomas </a:t>
            </a:r>
            <a:r>
              <a:rPr lang="en-US" sz="1700" b="1" i="1" baseline="30000" dirty="0">
                <a:solidFill>
                  <a:srgbClr val="000000"/>
                </a:solidFill>
              </a:rPr>
              <a:t>&amp; Betts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pour la protection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contre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la corrosion et les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environne-ments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 </a:t>
            </a:r>
            <a:r>
              <a:rPr lang="en-US" sz="1700" b="1" i="1" baseline="30000" dirty="0" err="1" smtClean="0">
                <a:solidFill>
                  <a:srgbClr val="000000"/>
                </a:solidFill>
              </a:rPr>
              <a:t>défavorables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pic>
        <p:nvPicPr>
          <p:cNvPr id="308235" name="Picture 25" descr="stex_tc1ph_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9738" y="4635500"/>
            <a:ext cx="979487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36" name="TextBox 30"/>
          <p:cNvSpPr txBox="1">
            <a:spLocks noChangeArrowheads="1"/>
          </p:cNvSpPr>
          <p:nvPr/>
        </p:nvSpPr>
        <p:spPr bwMode="auto">
          <a:xfrm>
            <a:off x="114300" y="5580063"/>
            <a:ext cx="16033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Hazlux</a:t>
            </a:r>
            <a:r>
              <a:rPr lang="en-US" sz="1000" b="1" baseline="30000" dirty="0" err="1" smtClean="0"/>
              <a:t>md</a:t>
            </a:r>
            <a:endParaRPr lang="en-US" sz="1000" b="1" baseline="30000" dirty="0"/>
          </a:p>
          <a:p>
            <a:pPr algn="ctr" eaLnBrk="0" hangingPunct="0"/>
            <a:r>
              <a:rPr lang="en-US" sz="1000" dirty="0" err="1" smtClean="0"/>
              <a:t>Luminaires</a:t>
            </a:r>
            <a:r>
              <a:rPr lang="en-US" sz="1000" dirty="0" smtClean="0"/>
              <a:t> </a:t>
            </a:r>
            <a:r>
              <a:rPr lang="en-US" sz="1000" dirty="0" err="1" smtClean="0"/>
              <a:t>HazCote</a:t>
            </a:r>
            <a:r>
              <a:rPr lang="en-US" sz="1000" b="1" baseline="30000" dirty="0" err="1" smtClean="0"/>
              <a:t>mc</a:t>
            </a:r>
            <a:r>
              <a:rPr lang="en-US" sz="1000" b="1" dirty="0" smtClean="0"/>
              <a:t> </a:t>
            </a:r>
            <a:r>
              <a:rPr lang="en-US" sz="1000" dirty="0" smtClean="0"/>
              <a:t>à </a:t>
            </a:r>
            <a:r>
              <a:rPr lang="en-US" sz="1000" dirty="0" err="1" smtClean="0"/>
              <a:t>revêtement</a:t>
            </a:r>
            <a:r>
              <a:rPr lang="en-US" sz="1000" dirty="0" smtClean="0"/>
              <a:t> de </a:t>
            </a:r>
            <a:r>
              <a:rPr lang="en-US" sz="1000" dirty="0" err="1" smtClean="0"/>
              <a:t>Kynar</a:t>
            </a:r>
            <a:r>
              <a:rPr lang="en-US" sz="1000" b="1" baseline="30000" dirty="0" err="1" smtClean="0"/>
              <a:t>md</a:t>
            </a:r>
            <a:endParaRPr lang="en-US" sz="1000" dirty="0"/>
          </a:p>
        </p:txBody>
      </p:sp>
      <p:pic>
        <p:nvPicPr>
          <p:cNvPr id="308237" name="Picture 27" descr="FLPWB gland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980291">
            <a:off x="3538539" y="5037142"/>
            <a:ext cx="911225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38" name="TextBox 29"/>
          <p:cNvSpPr txBox="1">
            <a:spLocks noChangeArrowheads="1"/>
          </p:cNvSpPr>
          <p:nvPr/>
        </p:nvSpPr>
        <p:spPr bwMode="auto">
          <a:xfrm>
            <a:off x="3181350" y="5730879"/>
            <a:ext cx="17430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Ocal</a:t>
            </a:r>
            <a:r>
              <a:rPr lang="en-US" sz="1000" b="1" baseline="30000" dirty="0" err="1" smtClean="0"/>
              <a:t>mc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Conduits à </a:t>
            </a:r>
            <a:r>
              <a:rPr lang="en-US" sz="1000" dirty="0" err="1" smtClean="0"/>
              <a:t>revêtement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de PVC OCAL-</a:t>
            </a:r>
            <a:r>
              <a:rPr lang="en-US" sz="1000" dirty="0" err="1" smtClean="0"/>
              <a:t>BLUE</a:t>
            </a:r>
            <a:r>
              <a:rPr lang="en-US" sz="1000" b="1" baseline="30000" dirty="0" err="1" smtClean="0"/>
              <a:t>mc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308239" name="TextBox 1"/>
          <p:cNvSpPr txBox="1">
            <a:spLocks noChangeArrowheads="1"/>
          </p:cNvSpPr>
          <p:nvPr/>
        </p:nvSpPr>
        <p:spPr bwMode="auto">
          <a:xfrm>
            <a:off x="2505075" y="2038350"/>
            <a:ext cx="43910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b="1" dirty="0" smtClean="0"/>
              <a:t>Y a-</a:t>
            </a:r>
            <a:r>
              <a:rPr lang="en-US" sz="1200" b="1" dirty="0" err="1" smtClean="0"/>
              <a:t>til</a:t>
            </a:r>
            <a:r>
              <a:rPr lang="en-US" sz="1200" b="1" dirty="0" smtClean="0"/>
              <a:t> un </a:t>
            </a:r>
            <a:r>
              <a:rPr lang="en-US" sz="1200" b="1" dirty="0" err="1" smtClean="0"/>
              <a:t>pire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enemi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que</a:t>
            </a:r>
            <a:r>
              <a:rPr lang="en-US" sz="1200" b="1" dirty="0" smtClean="0"/>
              <a:t> la corrosion pour les </a:t>
            </a:r>
            <a:r>
              <a:rPr lang="en-US" sz="1200" b="1" dirty="0" err="1" smtClean="0"/>
              <a:t>systèmes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électriques</a:t>
            </a:r>
            <a:r>
              <a:rPr lang="en-US" sz="1200" b="1" dirty="0" smtClean="0"/>
              <a:t> ? </a:t>
            </a:r>
            <a:r>
              <a:rPr lang="en-US" sz="1200" b="1" dirty="0" err="1" smtClean="0"/>
              <a:t>Selon</a:t>
            </a:r>
            <a:r>
              <a:rPr lang="en-US" sz="1200" b="1" dirty="0" smtClean="0"/>
              <a:t> NACE International, les </a:t>
            </a:r>
            <a:r>
              <a:rPr lang="en-US" sz="1200" b="1" dirty="0" err="1" smtClean="0"/>
              <a:t>coûts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attribués</a:t>
            </a:r>
            <a:r>
              <a:rPr lang="en-US" sz="1200" b="1" dirty="0" smtClean="0"/>
              <a:t> à la corrosion en </a:t>
            </a:r>
            <a:r>
              <a:rPr lang="en-US" sz="1200" b="1" dirty="0" err="1" smtClean="0"/>
              <a:t>Amérique</a:t>
            </a:r>
            <a:r>
              <a:rPr lang="en-US" sz="1200" b="1" dirty="0" smtClean="0"/>
              <a:t> du Nord se </a:t>
            </a:r>
            <a:r>
              <a:rPr lang="en-US" sz="1200" b="1" dirty="0" err="1" smtClean="0"/>
              <a:t>chiffrent</a:t>
            </a:r>
            <a:r>
              <a:rPr lang="en-US" sz="1200" b="1" dirty="0" smtClean="0"/>
              <a:t> à plus de 1,3 milliards de dollars par </a:t>
            </a:r>
            <a:r>
              <a:rPr lang="en-US" sz="1200" b="1" dirty="0" err="1" smtClean="0"/>
              <a:t>année</a:t>
            </a:r>
            <a:r>
              <a:rPr lang="en-US" sz="1200" b="1" dirty="0" smtClean="0"/>
              <a:t>.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200" b="1" dirty="0" err="1" smtClean="0"/>
              <a:t>Voici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quelques-uns</a:t>
            </a:r>
            <a:r>
              <a:rPr lang="en-US" sz="1200" b="1" dirty="0" smtClean="0"/>
              <a:t> des </a:t>
            </a:r>
            <a:r>
              <a:rPr lang="en-US" sz="1200" b="1" dirty="0" err="1" smtClean="0"/>
              <a:t>problèmes</a:t>
            </a:r>
            <a:r>
              <a:rPr lang="en-US" sz="1200" b="1" dirty="0" smtClean="0"/>
              <a:t> de corrosion :</a:t>
            </a:r>
          </a:p>
          <a:p>
            <a:pPr marL="180975" indent="-180975"/>
            <a:r>
              <a:rPr lang="en-US" sz="1200" dirty="0" smtClean="0"/>
              <a:t>•	</a:t>
            </a:r>
            <a:r>
              <a:rPr lang="en-US" sz="1200" dirty="0" err="1" smtClean="0"/>
              <a:t>Pannes</a:t>
            </a:r>
            <a:r>
              <a:rPr lang="en-US" sz="1200" dirty="0" smtClean="0"/>
              <a:t> et </a:t>
            </a:r>
            <a:r>
              <a:rPr lang="en-US" sz="1200" dirty="0" err="1" smtClean="0"/>
              <a:t>durée</a:t>
            </a:r>
            <a:r>
              <a:rPr lang="en-US" sz="1200" dirty="0" smtClean="0"/>
              <a:t> de vie </a:t>
            </a:r>
            <a:r>
              <a:rPr lang="en-US" sz="1200" dirty="0" err="1" smtClean="0"/>
              <a:t>écourtée</a:t>
            </a:r>
            <a:r>
              <a:rPr lang="en-US" sz="1200" dirty="0" smtClean="0"/>
              <a:t> des </a:t>
            </a:r>
            <a:r>
              <a:rPr lang="en-US" sz="1200" dirty="0" err="1" smtClean="0"/>
              <a:t>équipements</a:t>
            </a:r>
            <a:endParaRPr lang="en-US" sz="1200" dirty="0" smtClean="0"/>
          </a:p>
          <a:p>
            <a:pPr marL="180975" indent="-180975"/>
            <a:r>
              <a:rPr lang="en-US" sz="1200" dirty="0" smtClean="0"/>
              <a:t>•	</a:t>
            </a:r>
            <a:r>
              <a:rPr lang="en-US" sz="1200" dirty="0" err="1" smtClean="0"/>
              <a:t>Fiabilité</a:t>
            </a:r>
            <a:r>
              <a:rPr lang="en-US" sz="1200" dirty="0" smtClean="0"/>
              <a:t> compromise des </a:t>
            </a:r>
            <a:r>
              <a:rPr lang="en-US" sz="1200" dirty="0" err="1" smtClean="0"/>
              <a:t>systèmes</a:t>
            </a:r>
            <a:r>
              <a:rPr lang="en-US" sz="1200" dirty="0" smtClean="0"/>
              <a:t> </a:t>
            </a:r>
            <a:r>
              <a:rPr lang="en-US" sz="1200" dirty="0" err="1" smtClean="0"/>
              <a:t>électriques</a:t>
            </a:r>
            <a:r>
              <a:rPr lang="en-US" sz="1200" dirty="0" smtClean="0"/>
              <a:t> due aux </a:t>
            </a:r>
            <a:r>
              <a:rPr lang="en-US" sz="1200" dirty="0" err="1" smtClean="0"/>
              <a:t>connexions</a:t>
            </a:r>
            <a:r>
              <a:rPr lang="en-US" sz="1200" dirty="0" smtClean="0"/>
              <a:t> à résistance </a:t>
            </a:r>
            <a:r>
              <a:rPr lang="en-US" sz="1200" dirty="0" err="1" smtClean="0"/>
              <a:t>élevée</a:t>
            </a:r>
            <a:endParaRPr lang="en-US" sz="1200" dirty="0" smtClean="0"/>
          </a:p>
          <a:p>
            <a:pPr marL="180975" indent="-180975"/>
            <a:r>
              <a:rPr lang="en-US" sz="1200" dirty="0" smtClean="0"/>
              <a:t>•	Plus de temps </a:t>
            </a:r>
            <a:r>
              <a:rPr lang="en-US" sz="1200" dirty="0" err="1" smtClean="0"/>
              <a:t>consacré</a:t>
            </a:r>
            <a:r>
              <a:rPr lang="en-US" sz="1200" dirty="0" smtClean="0"/>
              <a:t> aux </a:t>
            </a:r>
            <a:r>
              <a:rPr lang="en-US" sz="1200" dirty="0" err="1" smtClean="0"/>
              <a:t>réparations</a:t>
            </a:r>
            <a:r>
              <a:rPr lang="en-US" sz="1200" dirty="0" smtClean="0"/>
              <a:t> </a:t>
            </a:r>
            <a:r>
              <a:rPr lang="en-US" sz="1200" dirty="0" err="1" smtClean="0"/>
              <a:t>périodiques</a:t>
            </a:r>
            <a:r>
              <a:rPr lang="en-US" sz="1200" dirty="0" smtClean="0"/>
              <a:t> à cause des </a:t>
            </a:r>
            <a:r>
              <a:rPr lang="en-US" sz="1200" dirty="0" err="1" smtClean="0"/>
              <a:t>pièces</a:t>
            </a:r>
            <a:r>
              <a:rPr lang="en-US" sz="1200" dirty="0" smtClean="0"/>
              <a:t> </a:t>
            </a:r>
            <a:r>
              <a:rPr lang="en-US" sz="1200" dirty="0" err="1" smtClean="0"/>
              <a:t>corrodées</a:t>
            </a:r>
            <a:endParaRPr lang="en-US" sz="1200" dirty="0" smtClean="0"/>
          </a:p>
          <a:p>
            <a:pPr marL="180975" indent="-180975"/>
            <a:r>
              <a:rPr lang="en-US" sz="1200" dirty="0" smtClean="0"/>
              <a:t>•	</a:t>
            </a:r>
            <a:r>
              <a:rPr lang="en-US" sz="1200" dirty="0" err="1" smtClean="0"/>
              <a:t>Risques</a:t>
            </a:r>
            <a:r>
              <a:rPr lang="en-US" sz="1200" dirty="0" smtClean="0"/>
              <a:t> de </a:t>
            </a:r>
            <a:r>
              <a:rPr lang="en-US" sz="1200" dirty="0" err="1" smtClean="0"/>
              <a:t>sécurité</a:t>
            </a:r>
            <a:r>
              <a:rPr lang="en-US" sz="1200" dirty="0" smtClean="0"/>
              <a:t> </a:t>
            </a:r>
            <a:r>
              <a:rPr lang="en-US" sz="1200" dirty="0" err="1" smtClean="0"/>
              <a:t>causés</a:t>
            </a:r>
            <a:r>
              <a:rPr lang="en-US" sz="1200" dirty="0" smtClean="0"/>
              <a:t> par des </a:t>
            </a:r>
            <a:r>
              <a:rPr lang="en-US" sz="1200" dirty="0" err="1" smtClean="0"/>
              <a:t>connexions</a:t>
            </a:r>
            <a:r>
              <a:rPr lang="en-US" sz="1200" dirty="0" smtClean="0"/>
              <a:t> de </a:t>
            </a:r>
            <a:r>
              <a:rPr lang="en-US" sz="1200" dirty="0" err="1" smtClean="0"/>
              <a:t>mise</a:t>
            </a:r>
            <a:r>
              <a:rPr lang="en-US" sz="1200" dirty="0" smtClean="0"/>
              <a:t> à la </a:t>
            </a:r>
            <a:r>
              <a:rPr lang="en-US" sz="1200" dirty="0" err="1" smtClean="0"/>
              <a:t>terre</a:t>
            </a:r>
            <a:r>
              <a:rPr lang="en-US" sz="1200" dirty="0" smtClean="0"/>
              <a:t> </a:t>
            </a:r>
            <a:r>
              <a:rPr lang="en-US" sz="1200" dirty="0" err="1" smtClean="0"/>
              <a:t>corrodées</a:t>
            </a:r>
            <a:r>
              <a:rPr lang="en-US" sz="1200" dirty="0" smtClean="0"/>
              <a:t> et par la contamination des </a:t>
            </a:r>
            <a:r>
              <a:rPr lang="en-US" sz="1200" dirty="0" err="1" smtClean="0"/>
              <a:t>produits</a:t>
            </a:r>
            <a:endParaRPr lang="en-US" sz="1200" dirty="0" smtClean="0"/>
          </a:p>
          <a:p>
            <a:pPr marL="180975" indent="-180975"/>
            <a:r>
              <a:rPr lang="en-US" sz="1200" dirty="0" smtClean="0"/>
              <a:t>•	</a:t>
            </a:r>
            <a:r>
              <a:rPr lang="en-US" sz="1200" dirty="0" err="1" smtClean="0"/>
              <a:t>Coûts</a:t>
            </a:r>
            <a:r>
              <a:rPr lang="en-US" sz="1200" dirty="0" smtClean="0"/>
              <a:t> </a:t>
            </a:r>
            <a:r>
              <a:rPr lang="en-US" sz="1200" dirty="0" err="1" smtClean="0"/>
              <a:t>additionnels</a:t>
            </a:r>
            <a:r>
              <a:rPr lang="en-US" sz="1200" dirty="0" smtClean="0"/>
              <a:t> de main-d’oeuvre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71450" y="155575"/>
            <a:ext cx="883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 dirty="0" err="1" smtClean="0">
                <a:solidFill>
                  <a:schemeClr val="bg1"/>
                </a:solidFill>
              </a:rPr>
              <a:t>Electricité</a:t>
            </a:r>
            <a:r>
              <a:rPr lang="en-US" sz="2000" b="1" dirty="0" smtClean="0">
                <a:solidFill>
                  <a:schemeClr val="bg1"/>
                </a:solidFill>
              </a:rPr>
              <a:t> — Solutions / </a:t>
            </a:r>
            <a:r>
              <a:rPr lang="en-US" sz="2000" b="1" dirty="0" err="1" smtClean="0">
                <a:solidFill>
                  <a:schemeClr val="bg1"/>
                </a:solidFill>
              </a:rPr>
              <a:t>Traitement</a:t>
            </a:r>
            <a:r>
              <a:rPr lang="en-US" sz="2000" b="1" dirty="0" smtClean="0">
                <a:solidFill>
                  <a:schemeClr val="bg1"/>
                </a:solidFill>
              </a:rPr>
              <a:t>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et des </a:t>
            </a:r>
            <a:r>
              <a:rPr lang="en-US" sz="2000" b="1" dirty="0" err="1" smtClean="0">
                <a:solidFill>
                  <a:schemeClr val="bg1"/>
                </a:solidFill>
              </a:rPr>
              <a:t>eaux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usées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0824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6088" y="2073275"/>
            <a:ext cx="19700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71"/>
          <p:cNvSpPr txBox="1">
            <a:spLocks noChangeArrowheads="1"/>
          </p:cNvSpPr>
          <p:nvPr/>
        </p:nvSpPr>
        <p:spPr bwMode="auto">
          <a:xfrm>
            <a:off x="7119938" y="2220913"/>
            <a:ext cx="173037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Blackburn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Carlon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Emergi-Lite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Hazlux</a:t>
            </a:r>
            <a:r>
              <a:rPr lang="en-US" sz="700" baseline="100000" dirty="0" err="1" smtClean="0">
                <a:solidFill>
                  <a:srgbClr val="000000"/>
                </a:solidFill>
              </a:rPr>
              <a:t>md</a:t>
            </a:r>
            <a:endParaRPr lang="en-US" sz="700" baseline="10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Kopex-Ex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Lumacel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Ocal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mc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PMA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Ready-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Lite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Red•Dot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Reznor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Russellstoll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Sta-Kon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Superstrut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Chemins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de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câbles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T&amp;B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Raccords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 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T&amp;B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Ty-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Rap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md</a:t>
            </a:r>
            <a:endParaRPr lang="en-US" sz="1500" b="1" baseline="30000" dirty="0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6320779"/>
            <a:ext cx="1618236" cy="331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12762</TotalTime>
  <Words>1926</Words>
  <Application>Microsoft Office PowerPoint</Application>
  <PresentationFormat>Letter Paper (8.5x11 in)</PresentationFormat>
  <Paragraphs>545</Paragraphs>
  <Slides>28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Custom Design</vt:lpstr>
      <vt:lpstr>MSPhotoEd.3</vt:lpstr>
      <vt:lpstr>Acrobat Document</vt:lpstr>
      <vt:lpstr>PowerPoint Presentation</vt:lpstr>
      <vt:lpstr>Facteurs déterminants des activités économiques et de l’exploitation — traitement des eaux et des eaux usées</vt:lpstr>
      <vt:lpstr>Solutions techniques T&amp;B pour tous les domaines d’application</vt:lpstr>
      <vt:lpstr>Solutions T&amp;B pour les applications chimiques</vt:lpstr>
      <vt:lpstr>PowerPoint Presentation</vt:lpstr>
      <vt:lpstr>Service continu et viabilité</vt:lpstr>
      <vt:lpstr>Service continu et viabilité</vt:lpstr>
      <vt:lpstr>PowerPoint Presentation</vt:lpstr>
      <vt:lpstr>Protection contre la corrosion et les environnements défavorables</vt:lpstr>
      <vt:lpstr>Protection contre la corrosion et  les environnements défavorables</vt:lpstr>
      <vt:lpstr>PowerPoint Presentation</vt:lpstr>
      <vt:lpstr>Protection contre l’infiltration des liquides</vt:lpstr>
      <vt:lpstr>Protection contre l’infiltration des liquides</vt:lpstr>
      <vt:lpstr>PowerPoint Presentation</vt:lpstr>
      <vt:lpstr>Protection contre les emplacements dangereux</vt:lpstr>
      <vt:lpstr>PowerPoint Presentation</vt:lpstr>
      <vt:lpstr>Sécurité</vt:lpstr>
      <vt:lpstr>Solutions T&amp;B pour la sécurité et contre la contamination</vt:lpstr>
      <vt:lpstr>PowerPoint Presentation</vt:lpstr>
      <vt:lpstr>Qualité, efficacité et viabilité  de l’alimentation</vt:lpstr>
      <vt:lpstr>Qualité, efficacité et viabilité  de l’alimentation</vt:lpstr>
      <vt:lpstr>PowerPoint Presentation</vt:lpstr>
      <vt:lpstr>Mise à la terre et  continuité des masses</vt:lpstr>
      <vt:lpstr>Mise à la terre et  continuité des masses</vt:lpstr>
      <vt:lpstr>PowerPoint Presentation</vt:lpstr>
      <vt:lpstr>Réduction du coût global des projets</vt:lpstr>
      <vt:lpstr>Réduction du coût global des projets</vt:lpstr>
      <vt:lpstr>Merci de votre attention !!!</vt:lpstr>
    </vt:vector>
  </TitlesOfParts>
  <Company>HB&amp;M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T&amp;B Branding/Identity Initiative</dc:title>
  <dc:creator>Bob McCullough</dc:creator>
  <cp:lastModifiedBy>Sophie Hamel</cp:lastModifiedBy>
  <cp:revision>1181</cp:revision>
  <cp:lastPrinted>2013-01-18T14:35:50Z</cp:lastPrinted>
  <dcterms:created xsi:type="dcterms:W3CDTF">2012-06-14T14:08:53Z</dcterms:created>
  <dcterms:modified xsi:type="dcterms:W3CDTF">2013-06-07T14:03:20Z</dcterms:modified>
</cp:coreProperties>
</file>